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notesSlides/notesSlide25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notesMasterIdLst>
    <p:notesMasterId r:id="rId40"/>
  </p:notesMasterIdLst>
  <p:handoutMasterIdLst>
    <p:handoutMasterId r:id="rId41"/>
  </p:handoutMasterIdLst>
  <p:sldIdLst>
    <p:sldId id="258" r:id="rId7"/>
    <p:sldId id="302" r:id="rId8"/>
    <p:sldId id="414" r:id="rId9"/>
    <p:sldId id="422" r:id="rId10"/>
    <p:sldId id="424" r:id="rId11"/>
    <p:sldId id="444" r:id="rId12"/>
    <p:sldId id="435" r:id="rId13"/>
    <p:sldId id="437" r:id="rId14"/>
    <p:sldId id="439" r:id="rId15"/>
    <p:sldId id="426" r:id="rId16"/>
    <p:sldId id="408" r:id="rId17"/>
    <p:sldId id="340" r:id="rId18"/>
    <p:sldId id="391" r:id="rId19"/>
    <p:sldId id="403" r:id="rId20"/>
    <p:sldId id="441" r:id="rId21"/>
    <p:sldId id="430" r:id="rId22"/>
    <p:sldId id="442" r:id="rId23"/>
    <p:sldId id="432" r:id="rId24"/>
    <p:sldId id="433" r:id="rId25"/>
    <p:sldId id="287" r:id="rId26"/>
    <p:sldId id="346" r:id="rId27"/>
    <p:sldId id="390" r:id="rId28"/>
    <p:sldId id="417" r:id="rId29"/>
    <p:sldId id="396" r:id="rId30"/>
    <p:sldId id="336" r:id="rId31"/>
    <p:sldId id="343" r:id="rId32"/>
    <p:sldId id="400" r:id="rId33"/>
    <p:sldId id="406" r:id="rId34"/>
    <p:sldId id="291" r:id="rId35"/>
    <p:sldId id="306" r:id="rId36"/>
    <p:sldId id="349" r:id="rId37"/>
    <p:sldId id="407" r:id="rId38"/>
    <p:sldId id="316" r:id="rId39"/>
  </p:sldIdLst>
  <p:sldSz cx="9144000" cy="6858000" type="screen4x3"/>
  <p:notesSz cx="68119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Morris" initials="DM" lastIdx="1" clrIdx="0">
    <p:extLst>
      <p:ext uri="{19B8F6BF-5375-455C-9EA6-DF929625EA0E}">
        <p15:presenceInfo xmlns:p15="http://schemas.microsoft.com/office/powerpoint/2012/main" userId="S::daniel.morris@ors.org.uk::37c79260-ddc2-4730-8789-c44406186fb2" providerId="AD"/>
      </p:ext>
    </p:extLst>
  </p:cmAuthor>
  <p:cmAuthor id="2" name="Belinda Herbert" initials="BH" lastIdx="29" clrIdx="1">
    <p:extLst>
      <p:ext uri="{19B8F6BF-5375-455C-9EA6-DF929625EA0E}">
        <p15:presenceInfo xmlns:p15="http://schemas.microsoft.com/office/powerpoint/2012/main" userId="S::belinda.herbert@ors.org.uk::8f055e86-60f4-4cc8-b849-4060f02ad0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00FF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2" autoAdjust="0"/>
    <p:restoredTop sz="92917" autoAdjust="0"/>
  </p:normalViewPr>
  <p:slideViewPr>
    <p:cSldViewPr snapToGrid="0" snapToObjects="1">
      <p:cViewPr varScale="1">
        <p:scale>
          <a:sx n="63" d="100"/>
          <a:sy n="63" d="100"/>
        </p:scale>
        <p:origin x="164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5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1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20" Type="http://schemas.openxmlformats.org/officeDocument/2006/relationships/slide" Target="slides/slide14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818883036004368"/>
          <c:y val="3.021978021978022E-2"/>
          <c:w val="0.60463782082872475"/>
          <c:h val="0.939560439560439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Area of concern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Poor public tranport</c:v>
                </c:pt>
                <c:pt idx="1">
                  <c:v>Lack of jobs</c:v>
                </c:pt>
                <c:pt idx="2">
                  <c:v>Lack of recreational facilities</c:v>
                </c:pt>
                <c:pt idx="3">
                  <c:v>Rising prices/interest rates</c:v>
                </c:pt>
                <c:pt idx="4">
                  <c:v>Pollution of the environment</c:v>
                </c:pt>
                <c:pt idx="5">
                  <c:v>Level of Council Tax</c:v>
                </c:pt>
                <c:pt idx="6">
                  <c:v>Not enough being done for elderly people</c:v>
                </c:pt>
                <c:pt idx="7">
                  <c:v>Standard of education</c:v>
                </c:pt>
                <c:pt idx="8">
                  <c:v>Number of homeless people</c:v>
                </c:pt>
                <c:pt idx="9">
                  <c:v>Quality of health service</c:v>
                </c:pt>
                <c:pt idx="10">
                  <c:v>Not enough being done for young people</c:v>
                </c:pt>
                <c:pt idx="11">
                  <c:v>Traffic congestion</c:v>
                </c:pt>
                <c:pt idx="12">
                  <c:v>Litter/dirt in the streets</c:v>
                </c:pt>
                <c:pt idx="13">
                  <c:v>Condition of roads and pavements</c:v>
                </c:pt>
                <c:pt idx="14">
                  <c:v>Lack of affordable housing</c:v>
                </c:pt>
                <c:pt idx="15">
                  <c:v>Crime</c:v>
                </c:pt>
              </c:strCache>
            </c:strRef>
          </c:cat>
          <c:val>
            <c:numRef>
              <c:f>Sheet1!$B$2:$B$17</c:f>
              <c:numCache>
                <c:formatCode>0%</c:formatCode>
                <c:ptCount val="16"/>
                <c:pt idx="0">
                  <c:v>0.24</c:v>
                </c:pt>
                <c:pt idx="1">
                  <c:v>0.38</c:v>
                </c:pt>
                <c:pt idx="2">
                  <c:v>0.49</c:v>
                </c:pt>
                <c:pt idx="3">
                  <c:v>0.64</c:v>
                </c:pt>
                <c:pt idx="4">
                  <c:v>0.64</c:v>
                </c:pt>
                <c:pt idx="5">
                  <c:v>0.6</c:v>
                </c:pt>
                <c:pt idx="6">
                  <c:v>0.51</c:v>
                </c:pt>
                <c:pt idx="7">
                  <c:v>0.44</c:v>
                </c:pt>
                <c:pt idx="8">
                  <c:v>0.6</c:v>
                </c:pt>
                <c:pt idx="9">
                  <c:v>0.5</c:v>
                </c:pt>
                <c:pt idx="10">
                  <c:v>0.65</c:v>
                </c:pt>
                <c:pt idx="11">
                  <c:v>0.72</c:v>
                </c:pt>
                <c:pt idx="12">
                  <c:v>0.71</c:v>
                </c:pt>
                <c:pt idx="13">
                  <c:v>0.74</c:v>
                </c:pt>
                <c:pt idx="14">
                  <c:v>0.69</c:v>
                </c:pt>
                <c:pt idx="15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42-4903-873B-2FF307DF48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Area of most concern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Poor public tranport</c:v>
                </c:pt>
                <c:pt idx="1">
                  <c:v>Lack of jobs</c:v>
                </c:pt>
                <c:pt idx="2">
                  <c:v>Lack of recreational facilities</c:v>
                </c:pt>
                <c:pt idx="3">
                  <c:v>Rising prices/interest rates</c:v>
                </c:pt>
                <c:pt idx="4">
                  <c:v>Pollution of the environment</c:v>
                </c:pt>
                <c:pt idx="5">
                  <c:v>Level of Council Tax</c:v>
                </c:pt>
                <c:pt idx="6">
                  <c:v>Not enough being done for elderly people</c:v>
                </c:pt>
                <c:pt idx="7">
                  <c:v>Standard of education</c:v>
                </c:pt>
                <c:pt idx="8">
                  <c:v>Number of homeless people</c:v>
                </c:pt>
                <c:pt idx="9">
                  <c:v>Quality of health service</c:v>
                </c:pt>
                <c:pt idx="10">
                  <c:v>Not enough being done for young people</c:v>
                </c:pt>
                <c:pt idx="11">
                  <c:v>Traffic congestion</c:v>
                </c:pt>
                <c:pt idx="12">
                  <c:v>Litter/dirt in the streets</c:v>
                </c:pt>
                <c:pt idx="13">
                  <c:v>Condition of roads and pavements</c:v>
                </c:pt>
                <c:pt idx="14">
                  <c:v>Lack of affordable housing</c:v>
                </c:pt>
                <c:pt idx="15">
                  <c:v>Crime</c:v>
                </c:pt>
              </c:strCache>
            </c:strRef>
          </c:cat>
          <c:val>
            <c:numRef>
              <c:f>Sheet1!$C$2:$C$17</c:f>
              <c:numCache>
                <c:formatCode>0%</c:formatCode>
                <c:ptCount val="16"/>
                <c:pt idx="0">
                  <c:v>0.03</c:v>
                </c:pt>
                <c:pt idx="1">
                  <c:v>0.08</c:v>
                </c:pt>
                <c:pt idx="2">
                  <c:v>0.09</c:v>
                </c:pt>
                <c:pt idx="3">
                  <c:v>0.09</c:v>
                </c:pt>
                <c:pt idx="4">
                  <c:v>0.11</c:v>
                </c:pt>
                <c:pt idx="5">
                  <c:v>0.12</c:v>
                </c:pt>
                <c:pt idx="6">
                  <c:v>0.13</c:v>
                </c:pt>
                <c:pt idx="7">
                  <c:v>0.16</c:v>
                </c:pt>
                <c:pt idx="8">
                  <c:v>0.17</c:v>
                </c:pt>
                <c:pt idx="9">
                  <c:v>0.18</c:v>
                </c:pt>
                <c:pt idx="10">
                  <c:v>0.19</c:v>
                </c:pt>
                <c:pt idx="11">
                  <c:v>0.2</c:v>
                </c:pt>
                <c:pt idx="12">
                  <c:v>0.24</c:v>
                </c:pt>
                <c:pt idx="13">
                  <c:v>0.24</c:v>
                </c:pt>
                <c:pt idx="14">
                  <c:v>0.28999999999999998</c:v>
                </c:pt>
                <c:pt idx="15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42-4903-873B-2FF307DF48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37033856"/>
        <c:axId val="37035392"/>
      </c:barChart>
      <c:catAx>
        <c:axId val="37033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7035392"/>
        <c:crosses val="autoZero"/>
        <c:auto val="1"/>
        <c:lblAlgn val="ctr"/>
        <c:lblOffset val="100"/>
        <c:noMultiLvlLbl val="0"/>
      </c:catAx>
      <c:valAx>
        <c:axId val="370353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703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418315660779121"/>
          <c:y val="0.52866730308888643"/>
          <c:w val="0.12579987340279464"/>
          <c:h val="0.246904540247961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EB1-4F26-A357-49BECF38253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EB1-4F26-A357-49BECF38253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EB1-4F26-A357-49BECF38253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EB1-4F26-A357-49BECF38253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EB1-4F26-A357-49BECF38253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EB1-4F26-A357-49BECF3825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Affordable housing</c:v>
                </c:pt>
                <c:pt idx="1">
                  <c:v>Nice area to live</c:v>
                </c:pt>
                <c:pt idx="2">
                  <c:v>Family and friends live here</c:v>
                </c:pt>
                <c:pt idx="3">
                  <c:v>Education provision</c:v>
                </c:pt>
                <c:pt idx="4">
                  <c:v>Council re-housed us here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0.35</c:v>
                </c:pt>
                <c:pt idx="1">
                  <c:v>0.22</c:v>
                </c:pt>
                <c:pt idx="2">
                  <c:v>0.2</c:v>
                </c:pt>
                <c:pt idx="3">
                  <c:v>0.11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B1-4F26-A357-49BECF382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7744640"/>
        <c:axId val="37747328"/>
      </c:barChart>
      <c:catAx>
        <c:axId val="377446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7747328"/>
        <c:crosses val="autoZero"/>
        <c:auto val="1"/>
        <c:lblAlgn val="ctr"/>
        <c:lblOffset val="100"/>
        <c:noMultiLvlLbl val="0"/>
      </c:catAx>
      <c:valAx>
        <c:axId val="37747328"/>
        <c:scaling>
          <c:orientation val="minMax"/>
          <c:max val="0.5"/>
        </c:scaling>
        <c:delete val="1"/>
        <c:axPos val="t"/>
        <c:numFmt formatCode="0%" sourceLinked="1"/>
        <c:majorTickMark val="none"/>
        <c:minorTickMark val="none"/>
        <c:tickLblPos val="nextTo"/>
        <c:crossAx val="3774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Crime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0.43</c:v>
                </c:pt>
                <c:pt idx="2">
                  <c:v>0.5</c:v>
                </c:pt>
                <c:pt idx="3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B8-435B-AC9C-F8CACAF057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Lack of affordable housing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0.32</c:v>
                </c:pt>
                <c:pt idx="2">
                  <c:v>0.3</c:v>
                </c:pt>
                <c:pt idx="3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B8-435B-AC9C-F8CACAF0575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Litter and dirt in the streets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Sheet1!$D$2:$D$5</c:f>
              <c:numCache>
                <c:formatCode>0%</c:formatCode>
                <c:ptCount val="4"/>
                <c:pt idx="0">
                  <c:v>0.23</c:v>
                </c:pt>
                <c:pt idx="1">
                  <c:v>0.28999999999999998</c:v>
                </c:pt>
                <c:pt idx="2">
                  <c:v>0.28999999999999998</c:v>
                </c:pt>
                <c:pt idx="3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0B8-435B-AC9C-F8CACAF0575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Conditions of roads/pavements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Sheet1!$E$2:$E$5</c:f>
              <c:numCache>
                <c:formatCode>0%</c:formatCode>
                <c:ptCount val="4"/>
                <c:pt idx="0">
                  <c:v>0.22</c:v>
                </c:pt>
                <c:pt idx="1">
                  <c:v>0.23</c:v>
                </c:pt>
                <c:pt idx="2">
                  <c:v>0.19</c:v>
                </c:pt>
                <c:pt idx="3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0B8-435B-AC9C-F8CACAF05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6815120"/>
        <c:axId val="1088460992"/>
      </c:lineChart>
      <c:catAx>
        <c:axId val="113681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88460992"/>
        <c:crosses val="autoZero"/>
        <c:auto val="1"/>
        <c:lblAlgn val="ctr"/>
        <c:lblOffset val="100"/>
        <c:noMultiLvlLbl val="0"/>
      </c:catAx>
      <c:valAx>
        <c:axId val="1088460992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3681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9346066808E-2"/>
          <c:y val="0.88555848067717724"/>
          <c:w val="0.89999988229202532"/>
          <c:h val="0.114441519322822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Crime Survey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Abandoned / burnt out cars</c:v>
                </c:pt>
                <c:pt idx="1">
                  <c:v>Noisy neighbours / loud parties</c:v>
                </c:pt>
                <c:pt idx="2">
                  <c:v>Vandalism, graffiti etc. to property</c:v>
                </c:pt>
                <c:pt idx="3">
                  <c:v>Dog fouling</c:v>
                </c:pt>
                <c:pt idx="4">
                  <c:v>People being drunk / rowdy in public places</c:v>
                </c:pt>
                <c:pt idx="5">
                  <c:v>Fly tipping</c:v>
                </c:pt>
                <c:pt idx="6">
                  <c:v>Rubbish or litter lying around</c:v>
                </c:pt>
                <c:pt idx="7">
                  <c:v>People using or dealing drugs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0.03</c:v>
                </c:pt>
                <c:pt idx="1">
                  <c:v>0.09</c:v>
                </c:pt>
                <c:pt idx="2">
                  <c:v>0.15</c:v>
                </c:pt>
                <c:pt idx="4">
                  <c:v>0.16</c:v>
                </c:pt>
                <c:pt idx="6">
                  <c:v>0.3</c:v>
                </c:pt>
                <c:pt idx="7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FB-4B50-A991-3C87C21296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Abandoned / burnt out cars</c:v>
                </c:pt>
                <c:pt idx="1">
                  <c:v>Noisy neighbours / loud parties</c:v>
                </c:pt>
                <c:pt idx="2">
                  <c:v>Vandalism, graffiti etc. to property</c:v>
                </c:pt>
                <c:pt idx="3">
                  <c:v>Dog fouling</c:v>
                </c:pt>
                <c:pt idx="4">
                  <c:v>People being drunk / rowdy in public places</c:v>
                </c:pt>
                <c:pt idx="5">
                  <c:v>Fly tipping</c:v>
                </c:pt>
                <c:pt idx="6">
                  <c:v>Rubbish or litter lying around</c:v>
                </c:pt>
                <c:pt idx="7">
                  <c:v>People using or dealing drugs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0.22</c:v>
                </c:pt>
                <c:pt idx="1">
                  <c:v>0.19</c:v>
                </c:pt>
                <c:pt idx="2">
                  <c:v>0.39</c:v>
                </c:pt>
                <c:pt idx="3">
                  <c:v>0.47</c:v>
                </c:pt>
                <c:pt idx="4">
                  <c:v>0.42</c:v>
                </c:pt>
                <c:pt idx="5">
                  <c:v>0.55000000000000004</c:v>
                </c:pt>
                <c:pt idx="6">
                  <c:v>0.6</c:v>
                </c:pt>
                <c:pt idx="7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FB-4B50-A991-3C87C21296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Abandoned / burnt out cars</c:v>
                </c:pt>
                <c:pt idx="1">
                  <c:v>Noisy neighbours / loud parties</c:v>
                </c:pt>
                <c:pt idx="2">
                  <c:v>Vandalism, graffiti etc. to property</c:v>
                </c:pt>
                <c:pt idx="3">
                  <c:v>Dog fouling</c:v>
                </c:pt>
                <c:pt idx="4">
                  <c:v>People being drunk / rowdy in public places</c:v>
                </c:pt>
                <c:pt idx="5">
                  <c:v>Fly tipping</c:v>
                </c:pt>
                <c:pt idx="6">
                  <c:v>Rubbish or litter lying around</c:v>
                </c:pt>
                <c:pt idx="7">
                  <c:v>People using or dealing drugs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0.23</c:v>
                </c:pt>
                <c:pt idx="1">
                  <c:v>0.24</c:v>
                </c:pt>
                <c:pt idx="2">
                  <c:v>0.44</c:v>
                </c:pt>
                <c:pt idx="3">
                  <c:v>0.41</c:v>
                </c:pt>
                <c:pt idx="4">
                  <c:v>0.46</c:v>
                </c:pt>
                <c:pt idx="5">
                  <c:v>0.53</c:v>
                </c:pt>
                <c:pt idx="6">
                  <c:v>0.57999999999999996</c:v>
                </c:pt>
                <c:pt idx="7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FB-4B50-A991-3C87C212969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Abandoned / burnt out cars</c:v>
                </c:pt>
                <c:pt idx="1">
                  <c:v>Noisy neighbours / loud parties</c:v>
                </c:pt>
                <c:pt idx="2">
                  <c:v>Vandalism, graffiti etc. to property</c:v>
                </c:pt>
                <c:pt idx="3">
                  <c:v>Dog fouling</c:v>
                </c:pt>
                <c:pt idx="4">
                  <c:v>People being drunk / rowdy in public places</c:v>
                </c:pt>
                <c:pt idx="5">
                  <c:v>Fly tipping</c:v>
                </c:pt>
                <c:pt idx="6">
                  <c:v>Rubbish or litter lying around</c:v>
                </c:pt>
                <c:pt idx="7">
                  <c:v>People using or dealing drugs</c:v>
                </c:pt>
              </c:strCache>
            </c:strRef>
          </c:cat>
          <c:val>
            <c:numRef>
              <c:f>Sheet1!$E$2:$E$9</c:f>
              <c:numCache>
                <c:formatCode>0%</c:formatCode>
                <c:ptCount val="8"/>
                <c:pt idx="0">
                  <c:v>0.18</c:v>
                </c:pt>
                <c:pt idx="1">
                  <c:v>0.23</c:v>
                </c:pt>
                <c:pt idx="2">
                  <c:v>0.41</c:v>
                </c:pt>
                <c:pt idx="3">
                  <c:v>0.44</c:v>
                </c:pt>
                <c:pt idx="4">
                  <c:v>0.49</c:v>
                </c:pt>
                <c:pt idx="5">
                  <c:v>0.57999999999999996</c:v>
                </c:pt>
                <c:pt idx="6">
                  <c:v>0.64</c:v>
                </c:pt>
                <c:pt idx="7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FB-4B50-A991-3C87C21296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69106752"/>
        <c:axId val="1269835680"/>
      </c:barChart>
      <c:catAx>
        <c:axId val="1369106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269835680"/>
        <c:crosses val="autoZero"/>
        <c:auto val="1"/>
        <c:lblAlgn val="ctr"/>
        <c:lblOffset val="100"/>
        <c:noMultiLvlLbl val="0"/>
      </c:catAx>
      <c:valAx>
        <c:axId val="12698356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6910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91465897527277"/>
          <c:y val="0.28992727739307872"/>
          <c:w val="0.14252494814214475"/>
          <c:h val="0.224650415386995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What would encourage people to stay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42150008707751169"/>
          <c:y val="0.15006022088940815"/>
          <c:w val="0.55894431837128722"/>
          <c:h val="0.799588311273664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EB1-4F26-A357-49BECF38253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EB1-4F26-A357-49BECF38253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EB1-4F26-A357-49BECF38253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EB1-4F26-A357-49BECF38253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EB1-4F26-A357-49BECF38253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EB1-4F26-A357-49BECF3825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Reduced level of crime / safer</c:v>
                </c:pt>
                <c:pt idx="1">
                  <c:v>Cleaner environment</c:v>
                </c:pt>
                <c:pt idx="2">
                  <c:v>More services / facilities / amenities</c:v>
                </c:pt>
                <c:pt idx="3">
                  <c:v>More affordable housing</c:v>
                </c:pt>
                <c:pt idx="4">
                  <c:v>Improved roads / pavements</c:v>
                </c:pt>
                <c:pt idx="5">
                  <c:v>Better schooling / education</c:v>
                </c:pt>
                <c:pt idx="6">
                  <c:v>More job opportunities / employment</c:v>
                </c:pt>
                <c:pt idx="7">
                  <c:v>Less traffic congestion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0.44</c:v>
                </c:pt>
                <c:pt idx="1">
                  <c:v>0.36</c:v>
                </c:pt>
                <c:pt idx="2">
                  <c:v>0.25</c:v>
                </c:pt>
                <c:pt idx="3">
                  <c:v>0.19</c:v>
                </c:pt>
                <c:pt idx="4">
                  <c:v>0.13</c:v>
                </c:pt>
                <c:pt idx="5">
                  <c:v>0.1</c:v>
                </c:pt>
                <c:pt idx="6">
                  <c:v>0.06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B1-4F26-A357-49BECF3825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49320704"/>
        <c:axId val="49323392"/>
      </c:barChart>
      <c:catAx>
        <c:axId val="493207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9323392"/>
        <c:crosses val="autoZero"/>
        <c:auto val="1"/>
        <c:lblAlgn val="ctr"/>
        <c:lblOffset val="100"/>
        <c:noMultiLvlLbl val="0"/>
      </c:catAx>
      <c:valAx>
        <c:axId val="4932339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932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Acts on concerns of local residents</c:v>
                </c:pt>
                <c:pt idx="1">
                  <c:v>Listens to concerns of local residents</c:v>
                </c:pt>
                <c:pt idx="2">
                  <c:v>Provides good value for Council tax</c:v>
                </c:pt>
                <c:pt idx="3">
                  <c:v>Is making local area a better place to live</c:v>
                </c:pt>
                <c:pt idx="4">
                  <c:v>It is easy to access council services</c:v>
                </c:pt>
                <c:pt idx="5">
                  <c:v>Is doing a good job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0.53</c:v>
                </c:pt>
                <c:pt idx="1">
                  <c:v>0.53</c:v>
                </c:pt>
                <c:pt idx="2">
                  <c:v>0.53</c:v>
                </c:pt>
                <c:pt idx="3">
                  <c:v>0.63</c:v>
                </c:pt>
                <c:pt idx="4">
                  <c:v>0.63</c:v>
                </c:pt>
                <c:pt idx="5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93-4B36-9EBA-6E16FEC4E2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Acts on concerns of local residents</c:v>
                </c:pt>
                <c:pt idx="1">
                  <c:v>Listens to concerns of local residents</c:v>
                </c:pt>
                <c:pt idx="2">
                  <c:v>Provides good value for Council tax</c:v>
                </c:pt>
                <c:pt idx="3">
                  <c:v>Is making local area a better place to live</c:v>
                </c:pt>
                <c:pt idx="4">
                  <c:v>It is easy to access council services</c:v>
                </c:pt>
                <c:pt idx="5">
                  <c:v>Is doing a good job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0.52</c:v>
                </c:pt>
                <c:pt idx="1">
                  <c:v>0.54</c:v>
                </c:pt>
                <c:pt idx="2">
                  <c:v>0.55000000000000004</c:v>
                </c:pt>
                <c:pt idx="3">
                  <c:v>0.61</c:v>
                </c:pt>
                <c:pt idx="4">
                  <c:v>0.61</c:v>
                </c:pt>
                <c:pt idx="5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93-4B36-9EBA-6E16FEC4E26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Acts on concerns of local residents</c:v>
                </c:pt>
                <c:pt idx="1">
                  <c:v>Listens to concerns of local residents</c:v>
                </c:pt>
                <c:pt idx="2">
                  <c:v>Provides good value for Council tax</c:v>
                </c:pt>
                <c:pt idx="3">
                  <c:v>Is making local area a better place to live</c:v>
                </c:pt>
                <c:pt idx="4">
                  <c:v>It is easy to access council services</c:v>
                </c:pt>
                <c:pt idx="5">
                  <c:v>Is doing a good job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0.53</c:v>
                </c:pt>
                <c:pt idx="1">
                  <c:v>0.53</c:v>
                </c:pt>
                <c:pt idx="2">
                  <c:v>0.53</c:v>
                </c:pt>
                <c:pt idx="3">
                  <c:v>0.59</c:v>
                </c:pt>
                <c:pt idx="4">
                  <c:v>0.61</c:v>
                </c:pt>
                <c:pt idx="5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93-4B36-9EBA-6E16FEC4E26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Acts on concerns of local residents</c:v>
                </c:pt>
                <c:pt idx="1">
                  <c:v>Listens to concerns of local residents</c:v>
                </c:pt>
                <c:pt idx="2">
                  <c:v>Provides good value for Council tax</c:v>
                </c:pt>
                <c:pt idx="3">
                  <c:v>Is making local area a better place to live</c:v>
                </c:pt>
                <c:pt idx="4">
                  <c:v>It is easy to access council services</c:v>
                </c:pt>
                <c:pt idx="5">
                  <c:v>Is doing a good job</c:v>
                </c:pt>
              </c:strCache>
            </c:strRef>
          </c:cat>
          <c:val>
            <c:numRef>
              <c:f>Sheet1!$E$2:$E$7</c:f>
              <c:numCache>
                <c:formatCode>0%</c:formatCode>
                <c:ptCount val="6"/>
                <c:pt idx="0">
                  <c:v>0.44</c:v>
                </c:pt>
                <c:pt idx="1">
                  <c:v>0.47</c:v>
                </c:pt>
                <c:pt idx="2">
                  <c:v>0.48</c:v>
                </c:pt>
                <c:pt idx="3">
                  <c:v>0.52</c:v>
                </c:pt>
                <c:pt idx="4">
                  <c:v>0.54</c:v>
                </c:pt>
                <c:pt idx="5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0E-445A-AF5B-B94B0FBCD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957553568"/>
        <c:axId val="1949031712"/>
      </c:barChart>
      <c:catAx>
        <c:axId val="1957553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949031712"/>
        <c:crosses val="autoZero"/>
        <c:auto val="1"/>
        <c:lblAlgn val="ctr"/>
        <c:lblOffset val="100"/>
        <c:noMultiLvlLbl val="0"/>
      </c:catAx>
      <c:valAx>
        <c:axId val="19490317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957553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9132754433733152"/>
          <c:y val="0.54301131889763776"/>
          <c:w val="0.10831064341256406"/>
          <c:h val="0.297613681102362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Activities for teenagers</c:v>
                </c:pt>
                <c:pt idx="1">
                  <c:v>Council housing</c:v>
                </c:pt>
                <c:pt idx="2">
                  <c:v>Repair of roads and pavements</c:v>
                </c:pt>
                <c:pt idx="3">
                  <c:v>Policing</c:v>
                </c:pt>
                <c:pt idx="4">
                  <c:v>Street cleaning</c:v>
                </c:pt>
                <c:pt idx="5">
                  <c:v>Local health services</c:v>
                </c:pt>
                <c:pt idx="6">
                  <c:v>Refuse collection</c:v>
                </c:pt>
                <c:pt idx="7">
                  <c:v>Collection of Council tax</c:v>
                </c:pt>
                <c:pt idx="8">
                  <c:v>Street lighting</c:v>
                </c:pt>
                <c:pt idx="9">
                  <c:v>Public transport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0.25</c:v>
                </c:pt>
                <c:pt idx="1">
                  <c:v>0.33</c:v>
                </c:pt>
                <c:pt idx="2">
                  <c:v>0.39</c:v>
                </c:pt>
                <c:pt idx="3">
                  <c:v>0.48</c:v>
                </c:pt>
                <c:pt idx="4">
                  <c:v>0.48</c:v>
                </c:pt>
                <c:pt idx="5">
                  <c:v>0.49</c:v>
                </c:pt>
                <c:pt idx="6">
                  <c:v>0.57999999999999996</c:v>
                </c:pt>
                <c:pt idx="7">
                  <c:v>0.62</c:v>
                </c:pt>
                <c:pt idx="8">
                  <c:v>0.67</c:v>
                </c:pt>
                <c:pt idx="9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7E-4739-B052-13DEFA2513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Activities for teenagers</c:v>
                </c:pt>
                <c:pt idx="1">
                  <c:v>Council housing</c:v>
                </c:pt>
                <c:pt idx="2">
                  <c:v>Repair of roads and pavements</c:v>
                </c:pt>
                <c:pt idx="3">
                  <c:v>Policing</c:v>
                </c:pt>
                <c:pt idx="4">
                  <c:v>Street cleaning</c:v>
                </c:pt>
                <c:pt idx="5">
                  <c:v>Local health services</c:v>
                </c:pt>
                <c:pt idx="6">
                  <c:v>Refuse collection</c:v>
                </c:pt>
                <c:pt idx="7">
                  <c:v>Collection of Council tax</c:v>
                </c:pt>
                <c:pt idx="8">
                  <c:v>Street lighting</c:v>
                </c:pt>
                <c:pt idx="9">
                  <c:v>Public transport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0.24</c:v>
                </c:pt>
                <c:pt idx="1">
                  <c:v>0.26</c:v>
                </c:pt>
                <c:pt idx="2">
                  <c:v>0.38</c:v>
                </c:pt>
                <c:pt idx="3">
                  <c:v>0.49</c:v>
                </c:pt>
                <c:pt idx="4">
                  <c:v>0.45</c:v>
                </c:pt>
                <c:pt idx="5">
                  <c:v>0.46</c:v>
                </c:pt>
                <c:pt idx="6">
                  <c:v>0.6</c:v>
                </c:pt>
                <c:pt idx="7">
                  <c:v>0.61</c:v>
                </c:pt>
                <c:pt idx="8">
                  <c:v>0.67</c:v>
                </c:pt>
                <c:pt idx="9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7E-4739-B052-13DEFA2513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Activities for teenagers</c:v>
                </c:pt>
                <c:pt idx="1">
                  <c:v>Council housing</c:v>
                </c:pt>
                <c:pt idx="2">
                  <c:v>Repair of roads and pavements</c:v>
                </c:pt>
                <c:pt idx="3">
                  <c:v>Policing</c:v>
                </c:pt>
                <c:pt idx="4">
                  <c:v>Street cleaning</c:v>
                </c:pt>
                <c:pt idx="5">
                  <c:v>Local health services</c:v>
                </c:pt>
                <c:pt idx="6">
                  <c:v>Refuse collection</c:v>
                </c:pt>
                <c:pt idx="7">
                  <c:v>Collection of Council tax</c:v>
                </c:pt>
                <c:pt idx="8">
                  <c:v>Street lighting</c:v>
                </c:pt>
                <c:pt idx="9">
                  <c:v>Public transport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0.22</c:v>
                </c:pt>
                <c:pt idx="1">
                  <c:v>0.3</c:v>
                </c:pt>
                <c:pt idx="2">
                  <c:v>0.36</c:v>
                </c:pt>
                <c:pt idx="3">
                  <c:v>0.41</c:v>
                </c:pt>
                <c:pt idx="4">
                  <c:v>0.45</c:v>
                </c:pt>
                <c:pt idx="5">
                  <c:v>0.51</c:v>
                </c:pt>
                <c:pt idx="6">
                  <c:v>0.57999999999999996</c:v>
                </c:pt>
                <c:pt idx="7">
                  <c:v>0.56999999999999995</c:v>
                </c:pt>
                <c:pt idx="8">
                  <c:v>0.67</c:v>
                </c:pt>
                <c:pt idx="9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7E-4739-B052-13DEFA25137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Activities for teenagers</c:v>
                </c:pt>
                <c:pt idx="1">
                  <c:v>Council housing</c:v>
                </c:pt>
                <c:pt idx="2">
                  <c:v>Repair of roads and pavements</c:v>
                </c:pt>
                <c:pt idx="3">
                  <c:v>Policing</c:v>
                </c:pt>
                <c:pt idx="4">
                  <c:v>Street cleaning</c:v>
                </c:pt>
                <c:pt idx="5">
                  <c:v>Local health services</c:v>
                </c:pt>
                <c:pt idx="6">
                  <c:v>Refuse collection</c:v>
                </c:pt>
                <c:pt idx="7">
                  <c:v>Collection of Council tax</c:v>
                </c:pt>
                <c:pt idx="8">
                  <c:v>Street lighting</c:v>
                </c:pt>
                <c:pt idx="9">
                  <c:v>Public transport</c:v>
                </c:pt>
              </c:strCache>
            </c:strRef>
          </c:cat>
          <c:val>
            <c:numRef>
              <c:f>Sheet1!$E$2:$E$11</c:f>
              <c:numCache>
                <c:formatCode>0%</c:formatCode>
                <c:ptCount val="10"/>
                <c:pt idx="0">
                  <c:v>0.18</c:v>
                </c:pt>
                <c:pt idx="1">
                  <c:v>0.26</c:v>
                </c:pt>
                <c:pt idx="2">
                  <c:v>0.28000000000000003</c:v>
                </c:pt>
                <c:pt idx="3">
                  <c:v>0.34</c:v>
                </c:pt>
                <c:pt idx="4">
                  <c:v>0.41</c:v>
                </c:pt>
                <c:pt idx="5">
                  <c:v>0.46</c:v>
                </c:pt>
                <c:pt idx="6">
                  <c:v>0.53</c:v>
                </c:pt>
                <c:pt idx="7">
                  <c:v>0.6</c:v>
                </c:pt>
                <c:pt idx="8">
                  <c:v>0.68</c:v>
                </c:pt>
                <c:pt idx="9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7E-4739-B052-13DEFA251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306247680"/>
        <c:axId val="1299149376"/>
      </c:barChart>
      <c:catAx>
        <c:axId val="1306247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299149376"/>
        <c:crosses val="autoZero"/>
        <c:auto val="1"/>
        <c:lblAlgn val="ctr"/>
        <c:lblOffset val="100"/>
        <c:noMultiLvlLbl val="0"/>
      </c:catAx>
      <c:valAx>
        <c:axId val="12991493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0624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4930913434967525"/>
          <c:y val="0.29481153797820259"/>
          <c:w val="7.5869322418570737E-2"/>
          <c:h val="0.40953501293334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818883036004368"/>
          <c:y val="3.021978021978022E-2"/>
          <c:w val="0.53902688280173006"/>
          <c:h val="0.93956043956043955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All residents 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Parking services</c:v>
                </c:pt>
                <c:pt idx="1">
                  <c:v>Social services for children and families</c:v>
                </c:pt>
                <c:pt idx="2">
                  <c:v>Social services for adults</c:v>
                </c:pt>
                <c:pt idx="3">
                  <c:v>Housing benefit service</c:v>
                </c:pt>
                <c:pt idx="4">
                  <c:v>Recycling facilities</c:v>
                </c:pt>
                <c:pt idx="5">
                  <c:v>Parks and open spaces</c:v>
                </c:pt>
                <c:pt idx="6">
                  <c:v>Libraries</c:v>
                </c:pt>
                <c:pt idx="7">
                  <c:v>Leisure and sports facilities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0.28000000000000003</c:v>
                </c:pt>
                <c:pt idx="1">
                  <c:v>0.44</c:v>
                </c:pt>
                <c:pt idx="2">
                  <c:v>0.38</c:v>
                </c:pt>
                <c:pt idx="3">
                  <c:v>0.38</c:v>
                </c:pt>
                <c:pt idx="4">
                  <c:v>0.52</c:v>
                </c:pt>
                <c:pt idx="5">
                  <c:v>0.56000000000000005</c:v>
                </c:pt>
                <c:pt idx="6">
                  <c:v>0.51</c:v>
                </c:pt>
                <c:pt idx="7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2E-409E-9A7D-AA74ED1BC351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Users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Parking services</c:v>
                </c:pt>
                <c:pt idx="1">
                  <c:v>Social services for children and families</c:v>
                </c:pt>
                <c:pt idx="2">
                  <c:v>Social services for adults</c:v>
                </c:pt>
                <c:pt idx="3">
                  <c:v>Housing benefit service</c:v>
                </c:pt>
                <c:pt idx="4">
                  <c:v>Recycling facilities</c:v>
                </c:pt>
                <c:pt idx="5">
                  <c:v>Parks and open spaces</c:v>
                </c:pt>
                <c:pt idx="6">
                  <c:v>Libraries</c:v>
                </c:pt>
                <c:pt idx="7">
                  <c:v>Leisure and sports facilities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0.27</c:v>
                </c:pt>
                <c:pt idx="1">
                  <c:v>0.46</c:v>
                </c:pt>
                <c:pt idx="2">
                  <c:v>0.48</c:v>
                </c:pt>
                <c:pt idx="3">
                  <c:v>0.54</c:v>
                </c:pt>
                <c:pt idx="4">
                  <c:v>0.56000000000000005</c:v>
                </c:pt>
                <c:pt idx="5">
                  <c:v>0.57999999999999996</c:v>
                </c:pt>
                <c:pt idx="6">
                  <c:v>0.65</c:v>
                </c:pt>
                <c:pt idx="7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2E-409E-9A7D-AA74ED1BC3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7434880"/>
        <c:axId val="37436416"/>
      </c:barChart>
      <c:catAx>
        <c:axId val="37434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7436416"/>
        <c:crosses val="autoZero"/>
        <c:auto val="1"/>
        <c:lblAlgn val="ctr"/>
        <c:lblOffset val="100"/>
        <c:noMultiLvlLbl val="0"/>
      </c:catAx>
      <c:valAx>
        <c:axId val="374364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743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554974136503813"/>
          <c:y val="0.54504785408032452"/>
          <c:w val="0.12698523689001762"/>
          <c:h val="0.213985308010798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Users 2016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Adult education</c:v>
                </c:pt>
                <c:pt idx="1">
                  <c:v>Secondary education</c:v>
                </c:pt>
                <c:pt idx="2">
                  <c:v>Primary education</c:v>
                </c:pt>
                <c:pt idx="3">
                  <c:v>Nursery education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0.71</c:v>
                </c:pt>
                <c:pt idx="1">
                  <c:v>0.69</c:v>
                </c:pt>
                <c:pt idx="2">
                  <c:v>0.73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E7-4258-A6D4-5FC9ED62DC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Users 2017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Adult education</c:v>
                </c:pt>
                <c:pt idx="1">
                  <c:v>Secondary education</c:v>
                </c:pt>
                <c:pt idx="2">
                  <c:v>Primary education</c:v>
                </c:pt>
                <c:pt idx="3">
                  <c:v>Nursery education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0.62</c:v>
                </c:pt>
                <c:pt idx="2">
                  <c:v>0.63</c:v>
                </c:pt>
                <c:pt idx="3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E7-4258-A6D4-5FC9ED62DC6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Users 2018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Adult education</c:v>
                </c:pt>
                <c:pt idx="1">
                  <c:v>Secondary education</c:v>
                </c:pt>
                <c:pt idx="2">
                  <c:v>Primary education</c:v>
                </c:pt>
                <c:pt idx="3">
                  <c:v>Nursery education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0.57999999999999996</c:v>
                </c:pt>
                <c:pt idx="2">
                  <c:v>0.61</c:v>
                </c:pt>
                <c:pt idx="3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E7-4258-A6D4-5FC9ED62D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78345231"/>
        <c:axId val="214760111"/>
      </c:barChart>
      <c:catAx>
        <c:axId val="2783452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14760111"/>
        <c:crosses val="autoZero"/>
        <c:auto val="1"/>
        <c:lblAlgn val="ctr"/>
        <c:lblOffset val="100"/>
        <c:noMultiLvlLbl val="0"/>
      </c:catAx>
      <c:valAx>
        <c:axId val="214760111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278345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2769988443364595"/>
          <c:y val="0.33363631889763778"/>
          <c:w val="0.1700543615451971"/>
          <c:h val="0.244488681102362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en-GB" sz="2000" baseline="0" dirty="0">
                <a:latin typeface="Calibri" panose="020F0502020204030204" pitchFamily="34" charset="0"/>
                <a:cs typeface="Calibri" panose="020F0502020204030204" pitchFamily="34" charset="0"/>
              </a:rPr>
              <a:t> lived in B&amp;D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32835020171172757"/>
          <c:y val="9.025610703379344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135150795314632"/>
          <c:y val="0.17946751739562095"/>
          <c:w val="0.60657741517853914"/>
          <c:h val="0.790527646264915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532-4142-ACE4-0724D18E0766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532-4142-ACE4-0724D18E0766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532-4142-ACE4-0724D18E0766}"/>
              </c:ext>
            </c:extLst>
          </c:dPt>
          <c:dPt>
            <c:idx val="3"/>
            <c:bubble3D val="0"/>
            <c:explosion val="33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F532-4142-ACE4-0724D18E0766}"/>
              </c:ext>
            </c:extLst>
          </c:dPt>
          <c:dPt>
            <c:idx val="4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F532-4142-ACE4-0724D18E0766}"/>
              </c:ext>
            </c:extLst>
          </c:dPt>
          <c:dLbls>
            <c:dLbl>
              <c:idx val="0"/>
              <c:layout>
                <c:manualLayout>
                  <c:x val="-0.22032801173404579"/>
                  <c:y val="-0.17522784929172644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50" b="1">
                        <a:solidFill>
                          <a:schemeClr val="bg1"/>
                        </a:solidFill>
                        <a:latin typeface="Calibri" panose="020F0502020204030204" pitchFamily="34" charset="0"/>
                      </a:defRPr>
                    </a:pPr>
                    <a:r>
                      <a:rPr lang="en-US" sz="14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5-10 years</a:t>
                    </a:r>
                    <a:br>
                      <a:rPr lang="en-US" sz="14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</a:br>
                    <a:r>
                      <a:rPr lang="en-US" sz="14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14%</a:t>
                    </a:r>
                    <a:endParaRPr lang="en-US" sz="145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5579838554097833"/>
                      <c:h val="0.160687679083094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532-4142-ACE4-0724D18E0766}"/>
                </c:ext>
              </c:extLst>
            </c:dLbl>
            <c:dLbl>
              <c:idx val="1"/>
              <c:layout>
                <c:manualLayout>
                  <c:x val="0.15114550209287403"/>
                  <c:y val="-8.3287435378640945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50" b="1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pPr>
                    <a:fld id="{04A6180E-E221-440E-BD46-9576777B2F6E}" type="CATEGORYNAME">
                      <a:rPr lang="en-US" sz="1450" b="1" smtClean="0"/>
                      <a:pPr>
                        <a:defRPr sz="145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pPr>
                      <a:t>[CATEGORY NAME]</a:t>
                    </a:fld>
                    <a:r>
                      <a:rPr lang="en-US" sz="1450" b="1" baseline="0" dirty="0"/>
                      <a:t> </a:t>
                    </a:r>
                  </a:p>
                  <a:p>
                    <a:pPr>
                      <a:defRPr sz="1450" b="1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pPr>
                    <a:fld id="{E94F0F8D-6757-4503-AE71-267703F7522F}" type="VALUE">
                      <a:rPr lang="en-US" sz="1450" b="1" baseline="0" smtClean="0"/>
                      <a:pPr>
                        <a:defRPr sz="145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580127830482"/>
                      <c:h val="0.235300859598853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532-4142-ACE4-0724D18E0766}"/>
                </c:ext>
              </c:extLst>
            </c:dLbl>
            <c:dLbl>
              <c:idx val="2"/>
              <c:layout>
                <c:manualLayout>
                  <c:x val="8.7089324336031407E-2"/>
                  <c:y val="0.3215844045027611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50" b="1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pPr>
                    <a:fld id="{133B37D1-B845-4BFF-89D2-6355A06A7FBB}" type="CATEGORYNAME">
                      <a:rPr lang="en-US" sz="1450" smtClean="0"/>
                      <a:pPr>
                        <a:defRPr sz="145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pPr>
                      <a:t>[CATEGORY NAME]</a:t>
                    </a:fld>
                    <a:r>
                      <a:rPr lang="en-US" sz="1450" baseline="0" dirty="0"/>
                      <a:t> </a:t>
                    </a:r>
                    <a:fld id="{9C8C1E6F-0CE8-489E-ACD0-B7AFCF995727}" type="VALUE">
                      <a:rPr lang="en-US" sz="1450" baseline="0"/>
                      <a:pPr>
                        <a:defRPr sz="145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pPr>
                      <a:t>[VALUE]</a:t>
                    </a:fld>
                    <a:endParaRPr lang="en-US" sz="145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532-4142-ACE4-0724D18E0766}"/>
                </c:ext>
              </c:extLst>
            </c:dLbl>
            <c:dLbl>
              <c:idx val="3"/>
              <c:layout>
                <c:manualLayout>
                  <c:x val="-0.11353086843864951"/>
                  <c:y val="4.5494526476427585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50" b="1">
                        <a:solidFill>
                          <a:schemeClr val="bg1"/>
                        </a:solidFill>
                        <a:latin typeface="Calibri" panose="020F0502020204030204" pitchFamily="34" charset="0"/>
                      </a:defRPr>
                    </a:pPr>
                    <a:fld id="{17CFD4E3-2768-4867-B360-A5E40C8E5D7C}" type="CATEGORYNAME">
                      <a:rPr lang="en-GB" sz="1450" smtClean="0"/>
                      <a:pPr>
                        <a:defRPr sz="145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defRPr>
                      </a:pPr>
                      <a:t>[CATEGORY NAME]</a:t>
                    </a:fld>
                    <a:r>
                      <a:rPr lang="en-GB" sz="1450" baseline="0" dirty="0"/>
                      <a:t> </a:t>
                    </a:r>
                    <a:br>
                      <a:rPr lang="en-GB" sz="1450" baseline="0" dirty="0"/>
                    </a:br>
                    <a:fld id="{D022F785-6BBF-4627-A2BD-CF014ED5B4E2}" type="VALUE">
                      <a:rPr lang="en-GB" sz="1450" baseline="0" smtClean="0"/>
                      <a:pPr>
                        <a:defRPr sz="145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defRPr>
                      </a:pPr>
                      <a:t>[VALUE]</a:t>
                    </a:fld>
                    <a:endParaRPr lang="en-GB" sz="145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532-4142-ACE4-0724D18E07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50">
                    <a:solidFill>
                      <a:schemeClr val="tx1"/>
                    </a:solidFill>
                    <a:latin typeface="Calibri" panose="020F050202020403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5-10 years</c:v>
                </c:pt>
                <c:pt idx="1">
                  <c:v>10-20 years</c:v>
                </c:pt>
                <c:pt idx="2">
                  <c:v>20+ years</c:v>
                </c:pt>
                <c:pt idx="3">
                  <c:v>Less than 5 years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0.27</c:v>
                </c:pt>
                <c:pt idx="2">
                  <c:v>0.46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532-4142-ACE4-0724D18E076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05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D3A7F0-DC6C-499D-A1B3-A9F9F2BC9A8A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FFD4F06-5E9B-45A9-96FA-5E4D2D948F5B}">
      <dgm:prSet phldrT="[Text]" custT="1"/>
      <dgm:spPr/>
      <dgm:t>
        <a:bodyPr/>
        <a:lstStyle/>
        <a:p>
          <a:r>
            <a:rPr lang="en-US" sz="2900" b="1" dirty="0">
              <a:latin typeface="Calibri" panose="020F0502020204030204" pitchFamily="34" charset="0"/>
              <a:cs typeface="Calibri" panose="020F0502020204030204" pitchFamily="34" charset="0"/>
            </a:rPr>
            <a:t>51% 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(2015)</a:t>
          </a:r>
        </a:p>
      </dgm:t>
    </dgm:pt>
    <dgm:pt modelId="{0B4364EC-764B-484D-9C74-9AB50CE68DB2}" type="parTrans" cxnId="{D4665E6E-2227-47FC-BE90-52F8658FD304}">
      <dgm:prSet/>
      <dgm:spPr/>
      <dgm:t>
        <a:bodyPr/>
        <a:lstStyle/>
        <a:p>
          <a:endParaRPr lang="en-US"/>
        </a:p>
      </dgm:t>
    </dgm:pt>
    <dgm:pt modelId="{0F46A7BF-4F74-4B4D-BFB1-4933DB1E466C}" type="sibTrans" cxnId="{D4665E6E-2227-47FC-BE90-52F8658FD304}">
      <dgm:prSet/>
      <dgm:spPr/>
      <dgm:t>
        <a:bodyPr/>
        <a:lstStyle/>
        <a:p>
          <a:endParaRPr lang="en-US"/>
        </a:p>
      </dgm:t>
    </dgm:pt>
    <dgm:pt modelId="{DFAC50D4-1E45-42BA-9A6F-FB2D5BE85FA7}">
      <dgm:prSet phldrT="[Text]" custT="1"/>
      <dgm:spPr/>
      <dgm:t>
        <a:bodyPr/>
        <a:lstStyle/>
        <a:p>
          <a:r>
            <a:rPr lang="en-US" sz="2900" b="1" dirty="0">
              <a:latin typeface="Calibri" panose="020F0502020204030204" pitchFamily="34" charset="0"/>
              <a:cs typeface="Calibri" panose="020F0502020204030204" pitchFamily="34" charset="0"/>
            </a:rPr>
            <a:t>49% 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(2016)</a:t>
          </a:r>
        </a:p>
      </dgm:t>
    </dgm:pt>
    <dgm:pt modelId="{5F7B6953-5787-4968-90C8-26F8D99C5C09}" type="parTrans" cxnId="{EE40B526-165F-4EC0-909C-EADEE643D68A}">
      <dgm:prSet/>
      <dgm:spPr/>
      <dgm:t>
        <a:bodyPr/>
        <a:lstStyle/>
        <a:p>
          <a:endParaRPr lang="en-US"/>
        </a:p>
      </dgm:t>
    </dgm:pt>
    <dgm:pt modelId="{124097D5-D69F-4EC7-9435-2A702EE49F53}" type="sibTrans" cxnId="{EE40B526-165F-4EC0-909C-EADEE643D68A}">
      <dgm:prSet/>
      <dgm:spPr/>
      <dgm:t>
        <a:bodyPr/>
        <a:lstStyle/>
        <a:p>
          <a:endParaRPr lang="en-US"/>
        </a:p>
      </dgm:t>
    </dgm:pt>
    <dgm:pt modelId="{DAE0031D-A624-49E8-9E16-3E5857D0BD5F}">
      <dgm:prSet phldrT="[Text]" custT="1"/>
      <dgm:spPr/>
      <dgm:t>
        <a:bodyPr/>
        <a:lstStyle/>
        <a:p>
          <a:r>
            <a:rPr lang="en-US" sz="2900" b="1" dirty="0">
              <a:latin typeface="Calibri" panose="020F0502020204030204" pitchFamily="34" charset="0"/>
              <a:cs typeface="Calibri" panose="020F0502020204030204" pitchFamily="34" charset="0"/>
            </a:rPr>
            <a:t>42% 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(2017)</a:t>
          </a:r>
        </a:p>
      </dgm:t>
    </dgm:pt>
    <dgm:pt modelId="{BC292017-4855-461F-B324-366CA71700F2}" type="parTrans" cxnId="{4B07A63A-CB19-491D-8330-07BF0B82F353}">
      <dgm:prSet/>
      <dgm:spPr/>
      <dgm:t>
        <a:bodyPr/>
        <a:lstStyle/>
        <a:p>
          <a:endParaRPr lang="en-US"/>
        </a:p>
      </dgm:t>
    </dgm:pt>
    <dgm:pt modelId="{9D0B850F-0497-4BE8-BD53-6D9F30A3A08A}" type="sibTrans" cxnId="{4B07A63A-CB19-491D-8330-07BF0B82F353}">
      <dgm:prSet/>
      <dgm:spPr/>
      <dgm:t>
        <a:bodyPr/>
        <a:lstStyle/>
        <a:p>
          <a:endParaRPr lang="en-US"/>
        </a:p>
      </dgm:t>
    </dgm:pt>
    <dgm:pt modelId="{823CE3D6-8A80-4B39-843F-53B16953A36E}">
      <dgm:prSet custT="1"/>
      <dgm:spPr/>
      <dgm:t>
        <a:bodyPr/>
        <a:lstStyle/>
        <a:p>
          <a:r>
            <a:rPr lang="en-GB" sz="3000" b="1" dirty="0">
              <a:latin typeface="Calibri" panose="020F0502020204030204" pitchFamily="34" charset="0"/>
              <a:cs typeface="Calibri" panose="020F0502020204030204" pitchFamily="34" charset="0"/>
            </a:rPr>
            <a:t>35%</a:t>
          </a:r>
          <a:br>
            <a:rPr lang="en-GB" sz="30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(2018)</a:t>
          </a:r>
        </a:p>
      </dgm:t>
    </dgm:pt>
    <dgm:pt modelId="{4F8FD452-FFB7-413E-A4EF-D758547BF4F2}" type="parTrans" cxnId="{AECCBDE3-71EE-4F25-B385-CDB94CDB631A}">
      <dgm:prSet/>
      <dgm:spPr/>
      <dgm:t>
        <a:bodyPr/>
        <a:lstStyle/>
        <a:p>
          <a:endParaRPr lang="en-GB"/>
        </a:p>
      </dgm:t>
    </dgm:pt>
    <dgm:pt modelId="{98DD5644-6A9A-4E2E-A552-905F2B6E3368}" type="sibTrans" cxnId="{AECCBDE3-71EE-4F25-B385-CDB94CDB631A}">
      <dgm:prSet/>
      <dgm:spPr/>
      <dgm:t>
        <a:bodyPr/>
        <a:lstStyle/>
        <a:p>
          <a:endParaRPr lang="en-GB"/>
        </a:p>
      </dgm:t>
    </dgm:pt>
    <dgm:pt modelId="{08C5AE68-6B2F-406C-854E-B99424FE3313}" type="pres">
      <dgm:prSet presAssocID="{92D3A7F0-DC6C-499D-A1B3-A9F9F2BC9A8A}" presName="rootnode" presStyleCnt="0">
        <dgm:presLayoutVars>
          <dgm:chMax/>
          <dgm:chPref/>
          <dgm:dir/>
          <dgm:animLvl val="lvl"/>
        </dgm:presLayoutVars>
      </dgm:prSet>
      <dgm:spPr/>
    </dgm:pt>
    <dgm:pt modelId="{3C5A8953-23EF-47DC-8B5B-E3804CCE77B3}" type="pres">
      <dgm:prSet presAssocID="{AFFD4F06-5E9B-45A9-96FA-5E4D2D948F5B}" presName="composite" presStyleCnt="0"/>
      <dgm:spPr/>
    </dgm:pt>
    <dgm:pt modelId="{FD04ED7C-7EAC-4CC0-BB0D-9BDA83162C15}" type="pres">
      <dgm:prSet presAssocID="{AFFD4F06-5E9B-45A9-96FA-5E4D2D948F5B}" presName="bentUpArrow1" presStyleLbl="alignImgPlace1" presStyleIdx="0" presStyleCnt="3"/>
      <dgm:spPr/>
    </dgm:pt>
    <dgm:pt modelId="{7CFCE4D7-B892-41A4-85F7-C2A6407D90E9}" type="pres">
      <dgm:prSet presAssocID="{AFFD4F06-5E9B-45A9-96FA-5E4D2D948F5B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5145F075-8590-47C4-8F48-F5FE41DF51CE}" type="pres">
      <dgm:prSet presAssocID="{AFFD4F06-5E9B-45A9-96FA-5E4D2D948F5B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A835FB1-BE0E-4161-A224-29EC2FD6FE66}" type="pres">
      <dgm:prSet presAssocID="{0F46A7BF-4F74-4B4D-BFB1-4933DB1E466C}" presName="sibTrans" presStyleCnt="0"/>
      <dgm:spPr/>
    </dgm:pt>
    <dgm:pt modelId="{645DD229-329C-4C82-939E-287FEE06F56B}" type="pres">
      <dgm:prSet presAssocID="{DFAC50D4-1E45-42BA-9A6F-FB2D5BE85FA7}" presName="composite" presStyleCnt="0"/>
      <dgm:spPr/>
    </dgm:pt>
    <dgm:pt modelId="{6BDA4959-34CF-47BF-9637-6D3770B3C577}" type="pres">
      <dgm:prSet presAssocID="{DFAC50D4-1E45-42BA-9A6F-FB2D5BE85FA7}" presName="bentUpArrow1" presStyleLbl="alignImgPlace1" presStyleIdx="1" presStyleCnt="3"/>
      <dgm:spPr/>
    </dgm:pt>
    <dgm:pt modelId="{13CC5BC7-753F-4D0D-B21F-635916A8B861}" type="pres">
      <dgm:prSet presAssocID="{DFAC50D4-1E45-42BA-9A6F-FB2D5BE85FA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A83ECD0A-0A08-4392-98FE-F78276E3236D}" type="pres">
      <dgm:prSet presAssocID="{DFAC50D4-1E45-42BA-9A6F-FB2D5BE85FA7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DFB98D9-9596-4500-8E1B-9D1536D28EC6}" type="pres">
      <dgm:prSet presAssocID="{124097D5-D69F-4EC7-9435-2A702EE49F53}" presName="sibTrans" presStyleCnt="0"/>
      <dgm:spPr/>
    </dgm:pt>
    <dgm:pt modelId="{6DAD4258-DBC2-4593-988E-99EE9F09FEC5}" type="pres">
      <dgm:prSet presAssocID="{DAE0031D-A624-49E8-9E16-3E5857D0BD5F}" presName="composite" presStyleCnt="0"/>
      <dgm:spPr/>
    </dgm:pt>
    <dgm:pt modelId="{C202AB03-7B3A-4B9A-8D52-9C619286E7C0}" type="pres">
      <dgm:prSet presAssocID="{DAE0031D-A624-49E8-9E16-3E5857D0BD5F}" presName="bentUpArrow1" presStyleLbl="alignImgPlace1" presStyleIdx="2" presStyleCnt="3"/>
      <dgm:spPr/>
    </dgm:pt>
    <dgm:pt modelId="{A8C7DEA0-DEB0-4600-8E69-ED044D065C6F}" type="pres">
      <dgm:prSet presAssocID="{DAE0031D-A624-49E8-9E16-3E5857D0BD5F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FB04DC02-EFA9-43CA-91C4-2DEED147B874}" type="pres">
      <dgm:prSet presAssocID="{DAE0031D-A624-49E8-9E16-3E5857D0BD5F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441578C-D1D0-4AD3-8FAE-7E9F95C2C969}" type="pres">
      <dgm:prSet presAssocID="{9D0B850F-0497-4BE8-BD53-6D9F30A3A08A}" presName="sibTrans" presStyleCnt="0"/>
      <dgm:spPr/>
    </dgm:pt>
    <dgm:pt modelId="{5C52EBD5-0094-4D62-B3D9-C3DC34987281}" type="pres">
      <dgm:prSet presAssocID="{823CE3D6-8A80-4B39-843F-53B16953A36E}" presName="composite" presStyleCnt="0"/>
      <dgm:spPr/>
    </dgm:pt>
    <dgm:pt modelId="{44C725D6-2BDA-4401-9049-82D7C0211EB3}" type="pres">
      <dgm:prSet presAssocID="{823CE3D6-8A80-4B39-843F-53B16953A36E}" presName="ParentText" presStyleLbl="node1" presStyleIdx="3" presStyleCnt="4" custScaleX="102616" custScaleY="103705">
        <dgm:presLayoutVars>
          <dgm:chMax val="1"/>
          <dgm:chPref val="1"/>
          <dgm:bulletEnabled val="1"/>
        </dgm:presLayoutVars>
      </dgm:prSet>
      <dgm:spPr/>
    </dgm:pt>
  </dgm:ptLst>
  <dgm:cxnLst>
    <dgm:cxn modelId="{771C8218-6F96-45E4-9127-FE3F555BF28C}" type="presOf" srcId="{92D3A7F0-DC6C-499D-A1B3-A9F9F2BC9A8A}" destId="{08C5AE68-6B2F-406C-854E-B99424FE3313}" srcOrd="0" destOrd="0" presId="urn:microsoft.com/office/officeart/2005/8/layout/StepDownProcess"/>
    <dgm:cxn modelId="{7A39871D-7E72-4993-8EA6-9DB7815D0731}" type="presOf" srcId="{DAE0031D-A624-49E8-9E16-3E5857D0BD5F}" destId="{A8C7DEA0-DEB0-4600-8E69-ED044D065C6F}" srcOrd="0" destOrd="0" presId="urn:microsoft.com/office/officeart/2005/8/layout/StepDownProcess"/>
    <dgm:cxn modelId="{EE40B526-165F-4EC0-909C-EADEE643D68A}" srcId="{92D3A7F0-DC6C-499D-A1B3-A9F9F2BC9A8A}" destId="{DFAC50D4-1E45-42BA-9A6F-FB2D5BE85FA7}" srcOrd="1" destOrd="0" parTransId="{5F7B6953-5787-4968-90C8-26F8D99C5C09}" sibTransId="{124097D5-D69F-4EC7-9435-2A702EE49F53}"/>
    <dgm:cxn modelId="{4B07A63A-CB19-491D-8330-07BF0B82F353}" srcId="{92D3A7F0-DC6C-499D-A1B3-A9F9F2BC9A8A}" destId="{DAE0031D-A624-49E8-9E16-3E5857D0BD5F}" srcOrd="2" destOrd="0" parTransId="{BC292017-4855-461F-B324-366CA71700F2}" sibTransId="{9D0B850F-0497-4BE8-BD53-6D9F30A3A08A}"/>
    <dgm:cxn modelId="{C4355463-E911-4DEB-AD1B-F8E477ABFE8B}" type="presOf" srcId="{DFAC50D4-1E45-42BA-9A6F-FB2D5BE85FA7}" destId="{13CC5BC7-753F-4D0D-B21F-635916A8B861}" srcOrd="0" destOrd="0" presId="urn:microsoft.com/office/officeart/2005/8/layout/StepDownProcess"/>
    <dgm:cxn modelId="{D4665E6E-2227-47FC-BE90-52F8658FD304}" srcId="{92D3A7F0-DC6C-499D-A1B3-A9F9F2BC9A8A}" destId="{AFFD4F06-5E9B-45A9-96FA-5E4D2D948F5B}" srcOrd="0" destOrd="0" parTransId="{0B4364EC-764B-484D-9C74-9AB50CE68DB2}" sibTransId="{0F46A7BF-4F74-4B4D-BFB1-4933DB1E466C}"/>
    <dgm:cxn modelId="{F3715D9B-3B0D-43BC-8626-42DF12A77EE1}" type="presOf" srcId="{823CE3D6-8A80-4B39-843F-53B16953A36E}" destId="{44C725D6-2BDA-4401-9049-82D7C0211EB3}" srcOrd="0" destOrd="0" presId="urn:microsoft.com/office/officeart/2005/8/layout/StepDownProcess"/>
    <dgm:cxn modelId="{ECA11FD8-0B14-471B-969C-51AE4B9ECA8F}" type="presOf" srcId="{AFFD4F06-5E9B-45A9-96FA-5E4D2D948F5B}" destId="{7CFCE4D7-B892-41A4-85F7-C2A6407D90E9}" srcOrd="0" destOrd="0" presId="urn:microsoft.com/office/officeart/2005/8/layout/StepDownProcess"/>
    <dgm:cxn modelId="{AECCBDE3-71EE-4F25-B385-CDB94CDB631A}" srcId="{92D3A7F0-DC6C-499D-A1B3-A9F9F2BC9A8A}" destId="{823CE3D6-8A80-4B39-843F-53B16953A36E}" srcOrd="3" destOrd="0" parTransId="{4F8FD452-FFB7-413E-A4EF-D758547BF4F2}" sibTransId="{98DD5644-6A9A-4E2E-A552-905F2B6E3368}"/>
    <dgm:cxn modelId="{BA5B9FCF-DD5C-4740-820C-C68A5AFFBADC}" type="presParOf" srcId="{08C5AE68-6B2F-406C-854E-B99424FE3313}" destId="{3C5A8953-23EF-47DC-8B5B-E3804CCE77B3}" srcOrd="0" destOrd="0" presId="urn:microsoft.com/office/officeart/2005/8/layout/StepDownProcess"/>
    <dgm:cxn modelId="{5AAC30BF-E4B6-44A6-96DD-7F6AB0ABB947}" type="presParOf" srcId="{3C5A8953-23EF-47DC-8B5B-E3804CCE77B3}" destId="{FD04ED7C-7EAC-4CC0-BB0D-9BDA83162C15}" srcOrd="0" destOrd="0" presId="urn:microsoft.com/office/officeart/2005/8/layout/StepDownProcess"/>
    <dgm:cxn modelId="{AD4E7310-D525-4652-85A3-EEB4B6FDFF2A}" type="presParOf" srcId="{3C5A8953-23EF-47DC-8B5B-E3804CCE77B3}" destId="{7CFCE4D7-B892-41A4-85F7-C2A6407D90E9}" srcOrd="1" destOrd="0" presId="urn:microsoft.com/office/officeart/2005/8/layout/StepDownProcess"/>
    <dgm:cxn modelId="{46317E76-ACE3-4517-896B-E8486F86215A}" type="presParOf" srcId="{3C5A8953-23EF-47DC-8B5B-E3804CCE77B3}" destId="{5145F075-8590-47C4-8F48-F5FE41DF51CE}" srcOrd="2" destOrd="0" presId="urn:microsoft.com/office/officeart/2005/8/layout/StepDownProcess"/>
    <dgm:cxn modelId="{9544670D-D0FB-42E7-9DA4-ACFF6C69E33F}" type="presParOf" srcId="{08C5AE68-6B2F-406C-854E-B99424FE3313}" destId="{AA835FB1-BE0E-4161-A224-29EC2FD6FE66}" srcOrd="1" destOrd="0" presId="urn:microsoft.com/office/officeart/2005/8/layout/StepDownProcess"/>
    <dgm:cxn modelId="{0D59CF01-981E-4D8D-8ABC-94570EC4361C}" type="presParOf" srcId="{08C5AE68-6B2F-406C-854E-B99424FE3313}" destId="{645DD229-329C-4C82-939E-287FEE06F56B}" srcOrd="2" destOrd="0" presId="urn:microsoft.com/office/officeart/2005/8/layout/StepDownProcess"/>
    <dgm:cxn modelId="{CAFBC858-B5C8-42D9-B6D5-D285E0049141}" type="presParOf" srcId="{645DD229-329C-4C82-939E-287FEE06F56B}" destId="{6BDA4959-34CF-47BF-9637-6D3770B3C577}" srcOrd="0" destOrd="0" presId="urn:microsoft.com/office/officeart/2005/8/layout/StepDownProcess"/>
    <dgm:cxn modelId="{00FE3A67-9DF2-4CE1-964B-D5B3B20A1B2E}" type="presParOf" srcId="{645DD229-329C-4C82-939E-287FEE06F56B}" destId="{13CC5BC7-753F-4D0D-B21F-635916A8B861}" srcOrd="1" destOrd="0" presId="urn:microsoft.com/office/officeart/2005/8/layout/StepDownProcess"/>
    <dgm:cxn modelId="{30EE5763-3B5A-40C4-ABB2-B2D292663E07}" type="presParOf" srcId="{645DD229-329C-4C82-939E-287FEE06F56B}" destId="{A83ECD0A-0A08-4392-98FE-F78276E3236D}" srcOrd="2" destOrd="0" presId="urn:microsoft.com/office/officeart/2005/8/layout/StepDownProcess"/>
    <dgm:cxn modelId="{4A3C7FF6-B472-4788-AE38-6F4C02352AE1}" type="presParOf" srcId="{08C5AE68-6B2F-406C-854E-B99424FE3313}" destId="{4DFB98D9-9596-4500-8E1B-9D1536D28EC6}" srcOrd="3" destOrd="0" presId="urn:microsoft.com/office/officeart/2005/8/layout/StepDownProcess"/>
    <dgm:cxn modelId="{19DC9001-BB41-484C-8675-03CE76C998A0}" type="presParOf" srcId="{08C5AE68-6B2F-406C-854E-B99424FE3313}" destId="{6DAD4258-DBC2-4593-988E-99EE9F09FEC5}" srcOrd="4" destOrd="0" presId="urn:microsoft.com/office/officeart/2005/8/layout/StepDownProcess"/>
    <dgm:cxn modelId="{8D48BE0A-3A01-420C-A106-5F4A081D8A05}" type="presParOf" srcId="{6DAD4258-DBC2-4593-988E-99EE9F09FEC5}" destId="{C202AB03-7B3A-4B9A-8D52-9C619286E7C0}" srcOrd="0" destOrd="0" presId="urn:microsoft.com/office/officeart/2005/8/layout/StepDownProcess"/>
    <dgm:cxn modelId="{871F39F0-229C-4B6B-994D-34169C5BAD5D}" type="presParOf" srcId="{6DAD4258-DBC2-4593-988E-99EE9F09FEC5}" destId="{A8C7DEA0-DEB0-4600-8E69-ED044D065C6F}" srcOrd="1" destOrd="0" presId="urn:microsoft.com/office/officeart/2005/8/layout/StepDownProcess"/>
    <dgm:cxn modelId="{59A26386-52F5-46E9-A3A6-02EC395B3FF7}" type="presParOf" srcId="{6DAD4258-DBC2-4593-988E-99EE9F09FEC5}" destId="{FB04DC02-EFA9-43CA-91C4-2DEED147B874}" srcOrd="2" destOrd="0" presId="urn:microsoft.com/office/officeart/2005/8/layout/StepDownProcess"/>
    <dgm:cxn modelId="{AA79D12E-B423-409E-87FA-ABB5E6745775}" type="presParOf" srcId="{08C5AE68-6B2F-406C-854E-B99424FE3313}" destId="{1441578C-D1D0-4AD3-8FAE-7E9F95C2C969}" srcOrd="5" destOrd="0" presId="urn:microsoft.com/office/officeart/2005/8/layout/StepDownProcess"/>
    <dgm:cxn modelId="{37020B0A-5569-484B-82C4-A2F7A9BB07A6}" type="presParOf" srcId="{08C5AE68-6B2F-406C-854E-B99424FE3313}" destId="{5C52EBD5-0094-4D62-B3D9-C3DC34987281}" srcOrd="6" destOrd="0" presId="urn:microsoft.com/office/officeart/2005/8/layout/StepDownProcess"/>
    <dgm:cxn modelId="{71FD44CD-C905-4EDC-9C81-7F714D32F844}" type="presParOf" srcId="{5C52EBD5-0094-4D62-B3D9-C3DC34987281}" destId="{44C725D6-2BDA-4401-9049-82D7C0211EB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4ED7C-7EAC-4CC0-BB0D-9BDA83162C15}">
      <dsp:nvSpPr>
        <dsp:cNvPr id="0" name=""/>
        <dsp:cNvSpPr/>
      </dsp:nvSpPr>
      <dsp:spPr>
        <a:xfrm rot="5400000">
          <a:off x="1187452" y="1117544"/>
          <a:ext cx="980906" cy="11167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CE4D7-B892-41A4-85F7-C2A6407D90E9}">
      <dsp:nvSpPr>
        <dsp:cNvPr id="0" name=""/>
        <dsp:cNvSpPr/>
      </dsp:nvSpPr>
      <dsp:spPr>
        <a:xfrm>
          <a:off x="927571" y="30189"/>
          <a:ext cx="1651269" cy="1155835"/>
        </a:xfrm>
        <a:prstGeom prst="roundRect">
          <a:avLst>
            <a:gd name="adj" fmla="val 1667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latin typeface="Calibri" panose="020F0502020204030204" pitchFamily="34" charset="0"/>
              <a:cs typeface="Calibri" panose="020F0502020204030204" pitchFamily="34" charset="0"/>
            </a:rPr>
            <a:t>51% 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(2015)</a:t>
          </a:r>
        </a:p>
      </dsp:txBody>
      <dsp:txXfrm>
        <a:off x="984004" y="86622"/>
        <a:ext cx="1538403" cy="1042969"/>
      </dsp:txXfrm>
    </dsp:sp>
    <dsp:sp modelId="{5145F075-8590-47C4-8F48-F5FE41DF51CE}">
      <dsp:nvSpPr>
        <dsp:cNvPr id="0" name=""/>
        <dsp:cNvSpPr/>
      </dsp:nvSpPr>
      <dsp:spPr>
        <a:xfrm>
          <a:off x="2578841" y="140424"/>
          <a:ext cx="1200976" cy="934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A4959-34CF-47BF-9637-6D3770B3C577}">
      <dsp:nvSpPr>
        <dsp:cNvPr id="0" name=""/>
        <dsp:cNvSpPr/>
      </dsp:nvSpPr>
      <dsp:spPr>
        <a:xfrm rot="5400000">
          <a:off x="2556530" y="2415928"/>
          <a:ext cx="980906" cy="11167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1904"/>
            <a:satOff val="-1364"/>
            <a:lumOff val="55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C5BC7-753F-4D0D-B21F-635916A8B861}">
      <dsp:nvSpPr>
        <dsp:cNvPr id="0" name=""/>
        <dsp:cNvSpPr/>
      </dsp:nvSpPr>
      <dsp:spPr>
        <a:xfrm>
          <a:off x="2296649" y="1328573"/>
          <a:ext cx="1651269" cy="1155835"/>
        </a:xfrm>
        <a:prstGeom prst="roundRect">
          <a:avLst>
            <a:gd name="adj" fmla="val 16670"/>
          </a:avLst>
        </a:prstGeom>
        <a:solidFill>
          <a:schemeClr val="accent2">
            <a:shade val="80000"/>
            <a:hueOff val="-11957"/>
            <a:satOff val="-1341"/>
            <a:lumOff val="85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latin typeface="Calibri" panose="020F0502020204030204" pitchFamily="34" charset="0"/>
              <a:cs typeface="Calibri" panose="020F0502020204030204" pitchFamily="34" charset="0"/>
            </a:rPr>
            <a:t>49% 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(2016)</a:t>
          </a:r>
        </a:p>
      </dsp:txBody>
      <dsp:txXfrm>
        <a:off x="2353082" y="1385006"/>
        <a:ext cx="1538403" cy="1042969"/>
      </dsp:txXfrm>
    </dsp:sp>
    <dsp:sp modelId="{A83ECD0A-0A08-4392-98FE-F78276E3236D}">
      <dsp:nvSpPr>
        <dsp:cNvPr id="0" name=""/>
        <dsp:cNvSpPr/>
      </dsp:nvSpPr>
      <dsp:spPr>
        <a:xfrm>
          <a:off x="3947919" y="1438808"/>
          <a:ext cx="1200976" cy="934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02AB03-7B3A-4B9A-8D52-9C619286E7C0}">
      <dsp:nvSpPr>
        <dsp:cNvPr id="0" name=""/>
        <dsp:cNvSpPr/>
      </dsp:nvSpPr>
      <dsp:spPr>
        <a:xfrm rot="5400000">
          <a:off x="3925608" y="3714312"/>
          <a:ext cx="980906" cy="11167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3809"/>
            <a:satOff val="-2729"/>
            <a:lumOff val="111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7DEA0-DEB0-4600-8E69-ED044D065C6F}">
      <dsp:nvSpPr>
        <dsp:cNvPr id="0" name=""/>
        <dsp:cNvSpPr/>
      </dsp:nvSpPr>
      <dsp:spPr>
        <a:xfrm>
          <a:off x="3665727" y="2626957"/>
          <a:ext cx="1651269" cy="1155835"/>
        </a:xfrm>
        <a:prstGeom prst="roundRect">
          <a:avLst>
            <a:gd name="adj" fmla="val 16670"/>
          </a:avLst>
        </a:prstGeom>
        <a:solidFill>
          <a:schemeClr val="accent2">
            <a:shade val="80000"/>
            <a:hueOff val="-23915"/>
            <a:satOff val="-2683"/>
            <a:lumOff val="171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latin typeface="Calibri" panose="020F0502020204030204" pitchFamily="34" charset="0"/>
              <a:cs typeface="Calibri" panose="020F0502020204030204" pitchFamily="34" charset="0"/>
            </a:rPr>
            <a:t>42% 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(2017)</a:t>
          </a:r>
        </a:p>
      </dsp:txBody>
      <dsp:txXfrm>
        <a:off x="3722160" y="2683390"/>
        <a:ext cx="1538403" cy="1042969"/>
      </dsp:txXfrm>
    </dsp:sp>
    <dsp:sp modelId="{FB04DC02-EFA9-43CA-91C4-2DEED147B874}">
      <dsp:nvSpPr>
        <dsp:cNvPr id="0" name=""/>
        <dsp:cNvSpPr/>
      </dsp:nvSpPr>
      <dsp:spPr>
        <a:xfrm>
          <a:off x="5316997" y="2737192"/>
          <a:ext cx="1200976" cy="934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725D6-2BDA-4401-9049-82D7C0211EB3}">
      <dsp:nvSpPr>
        <dsp:cNvPr id="0" name=""/>
        <dsp:cNvSpPr/>
      </dsp:nvSpPr>
      <dsp:spPr>
        <a:xfrm>
          <a:off x="5034805" y="3925341"/>
          <a:ext cx="1694466" cy="1198658"/>
        </a:xfrm>
        <a:prstGeom prst="roundRect">
          <a:avLst>
            <a:gd name="adj" fmla="val 1667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 dirty="0">
              <a:latin typeface="Calibri" panose="020F0502020204030204" pitchFamily="34" charset="0"/>
              <a:cs typeface="Calibri" panose="020F0502020204030204" pitchFamily="34" charset="0"/>
            </a:rPr>
            <a:t>35%</a:t>
          </a:r>
          <a:br>
            <a:rPr lang="en-GB" sz="30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(2018)</a:t>
          </a:r>
        </a:p>
      </dsp:txBody>
      <dsp:txXfrm>
        <a:off x="5093329" y="3983865"/>
        <a:ext cx="1577418" cy="1081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9213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4A5D3-7BCD-4CAE-A5FA-1C833DC00138}" type="datetimeFigureOut">
              <a:rPr lang="en-GB" smtClean="0"/>
              <a:t>23/04/2019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9213" y="9444038"/>
            <a:ext cx="29511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6AD80-36B5-49DA-8AFC-1CF7F05D6BF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174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00242-3107-4F5D-989C-D90ABEE12346}" type="datetimeFigureOut">
              <a:rPr lang="en-GB" smtClean="0"/>
              <a:t>23/04/2019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5D160-0794-4CDE-942E-5F8C4BA962F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07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3449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185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526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Less likely to feel safe after dark:</a:t>
            </a:r>
          </a:p>
          <a:p>
            <a:pPr marL="171450" indent="-171450">
              <a:buFontTx/>
              <a:buChar char="-"/>
            </a:pPr>
            <a:r>
              <a:rPr lang="en-GB" dirty="0"/>
              <a:t>Women (25% vs 35%)</a:t>
            </a:r>
          </a:p>
          <a:p>
            <a:pPr marL="171450" indent="-171450">
              <a:buFontTx/>
              <a:buChar char="-"/>
            </a:pPr>
            <a:r>
              <a:rPr lang="en-GB" dirty="0"/>
              <a:t>White British (32% vs 35%)</a:t>
            </a:r>
          </a:p>
          <a:p>
            <a:pPr marL="171450" indent="-171450">
              <a:buFontTx/>
              <a:buChar char="-"/>
            </a:pPr>
            <a:r>
              <a:rPr lang="en-GB" dirty="0"/>
              <a:t>Disability (29% vs 35%)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r>
              <a:rPr lang="en-GB" dirty="0"/>
              <a:t>Less likely to feel safe during the day:</a:t>
            </a:r>
          </a:p>
          <a:p>
            <a:pPr marL="171450" indent="-171450">
              <a:buFontTx/>
              <a:buChar char="-"/>
            </a:pPr>
            <a:r>
              <a:rPr lang="en-GB" dirty="0"/>
              <a:t>Women (75% vs 79%)</a:t>
            </a:r>
          </a:p>
          <a:p>
            <a:pPr marL="171450" indent="-171450">
              <a:buFontTx/>
              <a:buChar char="-"/>
            </a:pPr>
            <a:r>
              <a:rPr lang="en-GB" dirty="0"/>
              <a:t>Disability (71% vs 79%)</a:t>
            </a:r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Aspiring Homemakers: </a:t>
            </a:r>
          </a:p>
          <a:p>
            <a:pPr marL="171450" indent="-171450">
              <a:buFontTx/>
              <a:buChar char="-"/>
            </a:pPr>
            <a:r>
              <a:rPr lang="en-GB" dirty="0"/>
              <a:t>After dark (51% vs 35%)</a:t>
            </a:r>
          </a:p>
          <a:p>
            <a:pPr marL="171450" indent="-171450">
              <a:buFontTx/>
              <a:buChar char="-"/>
            </a:pPr>
            <a:r>
              <a:rPr lang="en-GB" dirty="0"/>
              <a:t>During the day (92% vs 79%)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526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6843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Most likely to leave</a:t>
            </a:r>
          </a:p>
          <a:p>
            <a:pPr marL="171450" indent="-171450">
              <a:buFontTx/>
              <a:buChar char="-"/>
            </a:pPr>
            <a:r>
              <a:rPr lang="en-GB" dirty="0"/>
              <a:t>Under 35s (53% vs 42%)</a:t>
            </a:r>
          </a:p>
          <a:p>
            <a:pPr marL="171450" indent="-171450">
              <a:buFontTx/>
              <a:buChar char="-"/>
            </a:pPr>
            <a:r>
              <a:rPr lang="en-GB" dirty="0"/>
              <a:t>Working (49% vs 42%)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49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19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933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757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497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74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522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likely to agree</a:t>
            </a:r>
          </a:p>
          <a:p>
            <a:pPr marL="171450" indent="-171450">
              <a:buFontTx/>
              <a:buChar char="-"/>
            </a:pPr>
            <a:r>
              <a:rPr lang="en-GB" dirty="0"/>
              <a:t>25-34 (79% vs 73%)</a:t>
            </a:r>
          </a:p>
          <a:p>
            <a:pPr marL="171450" indent="-171450">
              <a:buFontTx/>
              <a:buChar char="-"/>
            </a:pPr>
            <a:r>
              <a:rPr lang="en-GB" dirty="0"/>
              <a:t>Black ethnic group (83% vs 73%)</a:t>
            </a:r>
          </a:p>
          <a:p>
            <a:pPr marL="171450" indent="-171450">
              <a:buFontTx/>
              <a:buChar char="-"/>
            </a:pPr>
            <a:r>
              <a:rPr lang="en-GB" dirty="0"/>
              <a:t>Muslim (83% vs 73%)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Less likely to agree</a:t>
            </a:r>
          </a:p>
          <a:p>
            <a:pPr marL="171450" indent="-171450">
              <a:buFontTx/>
              <a:buChar char="-"/>
            </a:pPr>
            <a:r>
              <a:rPr lang="en-GB" dirty="0"/>
              <a:t>Over 55s (67% vs 73%)</a:t>
            </a:r>
          </a:p>
          <a:p>
            <a:pPr marL="171450" indent="-171450">
              <a:buFontTx/>
              <a:buChar char="-"/>
            </a:pPr>
            <a:r>
              <a:rPr lang="en-GB" dirty="0"/>
              <a:t>Retired (66% vs 73%)</a:t>
            </a:r>
          </a:p>
          <a:p>
            <a:pPr marL="171450" indent="-171450">
              <a:buFontTx/>
              <a:buChar char="-"/>
            </a:pPr>
            <a:r>
              <a:rPr lang="en-GB" dirty="0"/>
              <a:t>White British ethnic group (63% vs 73%)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5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More likely to be satisfied: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Over 55s (57% vs 52%)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Retired (62%) vs 52%)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Social renters (57% vs 52%)</a:t>
            </a:r>
          </a:p>
          <a:p>
            <a:pPr marL="171450" indent="-171450">
              <a:buFontTx/>
              <a:buChar char="-"/>
            </a:pPr>
            <a:endParaRPr lang="en-GB" sz="1200" dirty="0"/>
          </a:p>
          <a:p>
            <a:pPr marL="0" indent="0">
              <a:buFontTx/>
              <a:buNone/>
            </a:pPr>
            <a:r>
              <a:rPr lang="en-GB" sz="1200" dirty="0"/>
              <a:t>Less likely to be satisfied: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35-54s (47% vs 52%)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Working (46% vs 52%)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White British (48% vs 52%)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317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121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284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605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562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Less likely to feel well informed:</a:t>
            </a:r>
          </a:p>
          <a:p>
            <a:pPr marL="171450" indent="-171450">
              <a:buFontTx/>
              <a:buChar char="-"/>
            </a:pPr>
            <a:r>
              <a:rPr lang="en-GB" dirty="0"/>
              <a:t>White British (48% vs 52%)</a:t>
            </a:r>
          </a:p>
          <a:p>
            <a:pPr marL="171450" indent="-171450">
              <a:buFontTx/>
              <a:buChar char="-"/>
            </a:pPr>
            <a:r>
              <a:rPr lang="en-GB" dirty="0"/>
              <a:t>Disability (44% vs 52%)</a:t>
            </a:r>
          </a:p>
          <a:p>
            <a:pPr marL="171450" indent="-171450">
              <a:buFontTx/>
              <a:buChar char="-"/>
            </a:pPr>
            <a:r>
              <a:rPr lang="en-GB" dirty="0"/>
              <a:t>Living in Dagenham (47% vs 52%)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865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157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0052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likely to have attended an event</a:t>
            </a:r>
          </a:p>
          <a:p>
            <a:pPr marL="171450" indent="-171450">
              <a:buFontTx/>
              <a:buChar char="-"/>
            </a:pPr>
            <a:r>
              <a:rPr lang="en-GB" dirty="0"/>
              <a:t>35-54 (26% vs 22%)</a:t>
            </a:r>
          </a:p>
          <a:p>
            <a:pPr marL="171450" indent="-171450">
              <a:buFontTx/>
              <a:buChar char="-"/>
            </a:pPr>
            <a:r>
              <a:rPr lang="en-GB" dirty="0"/>
              <a:t>Households with children (29% vs 22%)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r>
              <a:rPr lang="en-GB" dirty="0"/>
              <a:t>Less likely to have volunteered</a:t>
            </a:r>
          </a:p>
          <a:p>
            <a:pPr marL="171450" indent="-171450">
              <a:buFontTx/>
              <a:buChar char="-"/>
            </a:pPr>
            <a:r>
              <a:rPr lang="en-GB" dirty="0"/>
              <a:t>Retired (16% vs 21%)</a:t>
            </a:r>
          </a:p>
          <a:p>
            <a:pPr marL="171450" indent="-171450">
              <a:buFontTx/>
              <a:buChar char="-"/>
            </a:pPr>
            <a:r>
              <a:rPr lang="en-GB" dirty="0"/>
              <a:t>Those without children (18% vs 21%)</a:t>
            </a:r>
          </a:p>
          <a:p>
            <a:pPr marL="171450" indent="-171450">
              <a:buFontTx/>
              <a:buChar char="-"/>
            </a:pPr>
            <a:r>
              <a:rPr lang="en-GB" dirty="0"/>
              <a:t>Family Basics mosaic group (17% vs 21%)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25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1189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1999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54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253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875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71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343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satisfied:</a:t>
            </a:r>
          </a:p>
          <a:p>
            <a:pPr marL="171450" indent="-171450">
              <a:buFontTx/>
              <a:buChar char="-"/>
            </a:pPr>
            <a:r>
              <a:rPr lang="en-GB" dirty="0"/>
              <a:t>Black ethnic group (67% vs 60%)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Less satisfied:</a:t>
            </a:r>
          </a:p>
          <a:p>
            <a:pPr marL="0" indent="0">
              <a:buFontTx/>
              <a:buNone/>
            </a:pPr>
            <a:r>
              <a:rPr lang="en-GB" dirty="0"/>
              <a:t>- White British ethnic group (53% vs 60%)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072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621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964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D160-0794-4CDE-942E-5F8C4BA962F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45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&amp;P_Powerpoint_50th_PG1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4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&amp;P_Powerpoint_50th_PG2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1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US" sz="2800" dirty="0"/>
            </a:lvl1pPr>
          </a:lstStyle>
          <a:p>
            <a:r>
              <a:rPr lang="en-US" sz="2800" b="1" dirty="0">
                <a:latin typeface="Arial" charset="0"/>
                <a:ea typeface="MS PGothic" charset="0"/>
                <a:cs typeface="Arial" charset="0"/>
              </a:rPr>
              <a:t>Title of presentation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292475"/>
            <a:ext cx="8229600" cy="1957388"/>
          </a:xfrm>
        </p:spPr>
        <p:txBody>
          <a:bodyPr>
            <a:normAutofit/>
          </a:bodyPr>
          <a:lstStyle>
            <a:lvl1pPr eaLnBrk="1" hangingPunct="1">
              <a:lnSpc>
                <a:spcPct val="120000"/>
              </a:lnSpc>
              <a:defRPr sz="2000"/>
            </a:lvl1pPr>
          </a:lstStyle>
          <a:p>
            <a:pPr eaLnBrk="1" hangingPunct="1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Name	</a:t>
            </a:r>
          </a:p>
          <a:p>
            <a:pPr eaLnBrk="1" hangingPunct="1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Job title</a:t>
            </a:r>
          </a:p>
          <a:p>
            <a:pPr eaLnBrk="1" hangingPunct="1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9036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&amp;P_Powerpoint_50th_PG3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17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66750" y="306784"/>
            <a:ext cx="7951788" cy="57467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66750" y="1270000"/>
            <a:ext cx="7951788" cy="35115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Text or image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914400" y="5899638"/>
            <a:ext cx="2215662" cy="80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46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5477256"/>
            <a:ext cx="9124950" cy="70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66750" y="306784"/>
            <a:ext cx="7951788" cy="57467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66750" y="1270000"/>
            <a:ext cx="7951788" cy="35115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Text or image</a:t>
            </a:r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05" y="6035040"/>
            <a:ext cx="1854837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188" y="6049944"/>
            <a:ext cx="179612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68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66750" y="306784"/>
            <a:ext cx="7951788" cy="57467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66750" y="1270000"/>
            <a:ext cx="7951788" cy="35115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Text or image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027" y="6006819"/>
            <a:ext cx="179612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55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FA652-7337-724A-8F00-C3692A08EAB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811C-5F14-3342-BC99-A52868F66F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4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58084"/>
            <a:ext cx="9144000" cy="11430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n-US" sz="4200" b="1" dirty="0">
                <a:latin typeface="Calibri" panose="020F0502020204030204" pitchFamily="34" charset="0"/>
              </a:rPr>
            </a:br>
            <a:r>
              <a:rPr lang="en-US" sz="4200" b="1" dirty="0">
                <a:latin typeface="Calibri" panose="020F0502020204030204" pitchFamily="34" charset="0"/>
              </a:rPr>
              <a:t>RESIDENTS PERCEPTION SURVEY </a:t>
            </a:r>
            <a:br>
              <a:rPr lang="en-US" sz="4200" b="1" dirty="0">
                <a:latin typeface="Calibri" panose="020F0502020204030204" pitchFamily="34" charset="0"/>
              </a:rPr>
            </a:br>
            <a:br>
              <a:rPr lang="en-US" sz="1200" b="1" dirty="0">
                <a:latin typeface="Calibri" panose="020F0502020204030204" pitchFamily="34" charset="0"/>
              </a:rPr>
            </a:br>
            <a:r>
              <a:rPr lang="en-US" sz="4200" b="1" dirty="0">
                <a:latin typeface="Calibri" panose="020F0502020204030204" pitchFamily="34" charset="0"/>
              </a:rPr>
              <a:t>AUTUMN 2018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3286583"/>
            <a:ext cx="8229600" cy="195738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GB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600" b="1" dirty="0">
                <a:solidFill>
                  <a:schemeClr val="bg1"/>
                </a:solidFill>
                <a:latin typeface="Calibri" panose="020F0502020204030204" pitchFamily="34" charset="0"/>
              </a:rPr>
              <a:t>Scott Lawrence</a:t>
            </a:r>
            <a:r>
              <a:rPr lang="en-GB" sz="5700" b="1" dirty="0">
                <a:solidFill>
                  <a:schemeClr val="bg1"/>
                </a:solidFill>
                <a:latin typeface="Calibri" panose="020F0502020204030204" pitchFamily="34" charset="0"/>
              </a:rPr>
              <a:t>| Daniel Morris </a:t>
            </a:r>
            <a:br>
              <a:rPr lang="en-GB" sz="57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sz="5700" b="1" dirty="0">
                <a:solidFill>
                  <a:schemeClr val="bg1"/>
                </a:solidFill>
                <a:latin typeface="Calibri" panose="020F0502020204030204" pitchFamily="34" charset="0"/>
              </a:rPr>
              <a:t>Opinion Research Services</a:t>
            </a:r>
          </a:p>
          <a:p>
            <a:pPr marL="0" indent="0">
              <a:buNone/>
            </a:pPr>
            <a:r>
              <a:rPr lang="en-GB" sz="5700" b="1" dirty="0">
                <a:solidFill>
                  <a:schemeClr val="bg1"/>
                </a:solidFill>
                <a:latin typeface="Calibri" panose="020F0502020204030204" pitchFamily="34" charset="0"/>
              </a:rPr>
              <a:t>February 2019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65" y="5874589"/>
            <a:ext cx="2268747" cy="98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72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8233" y="106759"/>
            <a:ext cx="8420100" cy="574675"/>
          </a:xfrm>
        </p:spPr>
        <p:txBody>
          <a:bodyPr>
            <a:normAutofit/>
          </a:bodyPr>
          <a:lstStyle/>
          <a:p>
            <a:r>
              <a:rPr lang="en-GB" u="sng" dirty="0"/>
              <a:t>CRIME</a:t>
            </a:r>
            <a:r>
              <a:rPr lang="en-GB" dirty="0"/>
              <a:t> in more depth…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918" y="769327"/>
            <a:ext cx="3368351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Crime is still the top concern for 55% of residents, up 5% on last year and up 12% since 2016.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Perception of crime and feeling unsafe has increased nationally given the prevalence of knife crime over the past year.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add to this confidence in the police locally is very low. This has impacted on the survey results.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888" y="2947597"/>
            <a:ext cx="4991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QB9V. What is your opinion of…Policing?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Base sizes vary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AA5FDA6-C13C-47C7-BFA7-921FE9CA4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455225"/>
              </p:ext>
            </p:extLst>
          </p:nvPr>
        </p:nvGraphicFramePr>
        <p:xfrm>
          <a:off x="3806887" y="1350958"/>
          <a:ext cx="4991878" cy="149138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23969">
                  <a:extLst>
                    <a:ext uri="{9D8B030D-6E8A-4147-A177-3AD203B41FA5}">
                      <a16:colId xmlns:a16="http://schemas.microsoft.com/office/drawing/2014/main" val="2520109160"/>
                    </a:ext>
                  </a:extLst>
                </a:gridCol>
                <a:gridCol w="802030">
                  <a:extLst>
                    <a:ext uri="{9D8B030D-6E8A-4147-A177-3AD203B41FA5}">
                      <a16:colId xmlns:a16="http://schemas.microsoft.com/office/drawing/2014/main" val="412351856"/>
                    </a:ext>
                  </a:extLst>
                </a:gridCol>
                <a:gridCol w="596441">
                  <a:extLst>
                    <a:ext uri="{9D8B030D-6E8A-4147-A177-3AD203B41FA5}">
                      <a16:colId xmlns:a16="http://schemas.microsoft.com/office/drawing/2014/main" val="2471620875"/>
                    </a:ext>
                  </a:extLst>
                </a:gridCol>
                <a:gridCol w="560072">
                  <a:extLst>
                    <a:ext uri="{9D8B030D-6E8A-4147-A177-3AD203B41FA5}">
                      <a16:colId xmlns:a16="http://schemas.microsoft.com/office/drawing/2014/main" val="254314648"/>
                    </a:ext>
                  </a:extLst>
                </a:gridCol>
                <a:gridCol w="560073">
                  <a:extLst>
                    <a:ext uri="{9D8B030D-6E8A-4147-A177-3AD203B41FA5}">
                      <a16:colId xmlns:a16="http://schemas.microsoft.com/office/drawing/2014/main" val="372062641"/>
                    </a:ext>
                  </a:extLst>
                </a:gridCol>
                <a:gridCol w="785557">
                  <a:extLst>
                    <a:ext uri="{9D8B030D-6E8A-4147-A177-3AD203B41FA5}">
                      <a16:colId xmlns:a16="http://schemas.microsoft.com/office/drawing/2014/main" val="3411022196"/>
                    </a:ext>
                  </a:extLst>
                </a:gridCol>
                <a:gridCol w="763736">
                  <a:extLst>
                    <a:ext uri="{9D8B030D-6E8A-4147-A177-3AD203B41FA5}">
                      <a16:colId xmlns:a16="http://schemas.microsoft.com/office/drawing/2014/main" val="2141807352"/>
                    </a:ext>
                  </a:extLst>
                </a:gridCol>
              </a:tblGrid>
              <a:tr h="69516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Policing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 </a:t>
                      </a:r>
                      <a:b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since 2017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 </a:t>
                      </a:r>
                      <a:b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since 2016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7990349"/>
                  </a:ext>
                </a:extLst>
              </a:tr>
              <a:tr h="3601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-7%</a:t>
                      </a:r>
                      <a:endParaRPr lang="en-GB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-15%</a:t>
                      </a:r>
                      <a:endParaRPr lang="en-GB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4834103"/>
                  </a:ext>
                </a:extLst>
              </a:tr>
              <a:tr h="3601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Poor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+7%</a:t>
                      </a:r>
                      <a:endParaRPr lang="en-GB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+16%</a:t>
                      </a:r>
                      <a:endParaRPr lang="en-GB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388833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CC67513-FD3D-41DF-BA47-82D548E0BBD0}"/>
              </a:ext>
            </a:extLst>
          </p:cNvPr>
          <p:cNvSpPr txBox="1"/>
          <p:nvPr/>
        </p:nvSpPr>
        <p:spPr>
          <a:xfrm>
            <a:off x="7072604" y="5887253"/>
            <a:ext cx="1922106" cy="863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2FFAC-A3E8-486E-A91B-43164404D5FA}"/>
              </a:ext>
            </a:extLst>
          </p:cNvPr>
          <p:cNvSpPr txBox="1"/>
          <p:nvPr/>
        </p:nvSpPr>
        <p:spPr>
          <a:xfrm>
            <a:off x="279918" y="3817475"/>
            <a:ext cx="8518847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BUT…</a:t>
            </a:r>
          </a:p>
          <a:p>
            <a:endParaRPr lang="en-GB" sz="1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Total notifiable offences per 1,000 residents</a:t>
            </a:r>
          </a:p>
          <a:p>
            <a:endParaRPr lang="en-GB" sz="1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than the London average during 2017/18</a:t>
            </a:r>
          </a:p>
          <a:p>
            <a:endParaRPr lang="en-GB" sz="1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Youth victims of total notifiable offences</a:t>
            </a:r>
          </a:p>
          <a:p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than the London average during 2017/18</a:t>
            </a:r>
          </a:p>
          <a:p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Also, total crimes down 2.5% in the 12 months to December 2018 (compared with the previous 12 months)</a:t>
            </a:r>
          </a:p>
        </p:txBody>
      </p:sp>
    </p:spTree>
    <p:extLst>
      <p:ext uri="{BB962C8B-B14F-4D97-AF65-F5344CB8AC3E}">
        <p14:creationId xmlns:p14="http://schemas.microsoft.com/office/powerpoint/2010/main" val="98737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331" y="-3"/>
            <a:ext cx="9144000" cy="714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375"/>
            <a:ext cx="9144000" cy="6148236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602431" y="180575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6250" y="97234"/>
            <a:ext cx="7951788" cy="57467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 downward trend in people feeling safe after dark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28334"/>
            <a:ext cx="7656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  <a:latin typeface="Calibri" panose="020F0502020204030204" pitchFamily="34" charset="0"/>
              </a:rPr>
              <a:t>QG1b. How safe or unsafe do you feel when outside in your local area after dark?</a:t>
            </a:r>
          </a:p>
          <a:p>
            <a:r>
              <a:rPr lang="en-GB" sz="1100" i="1" dirty="0">
                <a:solidFill>
                  <a:schemeClr val="bg1"/>
                </a:solidFill>
                <a:latin typeface="Calibri" panose="020F0502020204030204" pitchFamily="34" charset="0"/>
              </a:rPr>
              <a:t>Unweighted Base: 990 respondents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68005526"/>
              </p:ext>
            </p:extLst>
          </p:nvPr>
        </p:nvGraphicFramePr>
        <p:xfrm>
          <a:off x="-183743" y="1221362"/>
          <a:ext cx="7656844" cy="5154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6458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1602431" y="180575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85800" y="903032"/>
            <a:ext cx="7772400" cy="20005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Proportion of residents who feel safe is also significantly lower than the National average (76%)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Women, White British and those with a disability are less likely to feel safe after dark – same as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Decrease is perhaps not surprising given the (extensive) media coverage of knife crime in London over the last 12 months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7135" y="202009"/>
            <a:ext cx="8428740" cy="574675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Three in ten now feel </a:t>
            </a:r>
            <a:r>
              <a:rPr lang="en-GB" b="1" i="1" u="sng" dirty="0">
                <a:latin typeface="Calibri" panose="020F0502020204030204" pitchFamily="34" charset="0"/>
              </a:rPr>
              <a:t>very unsafe </a:t>
            </a:r>
            <a:r>
              <a:rPr lang="en-GB" b="1" dirty="0">
                <a:latin typeface="Calibri" panose="020F0502020204030204" pitchFamily="34" charset="0"/>
              </a:rPr>
              <a:t>outside after dark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100782"/>
            <a:ext cx="7656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QG1b. How safe or unsafe do you feel when outside in your local area after dark?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Unweighted Base: 990 respondents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QG1b. How safe or unsafe do you feel when outside in your local area during the day?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Unweighted Base: 996 respondents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18782E-E1CB-4265-87F9-7D9F39ADFFED}"/>
              </a:ext>
            </a:extLst>
          </p:cNvPr>
          <p:cNvSpPr txBox="1"/>
          <p:nvPr/>
        </p:nvSpPr>
        <p:spPr>
          <a:xfrm>
            <a:off x="685800" y="3042194"/>
            <a:ext cx="7772400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Similarly, there has also been a decline in the proportion of residents who feel safe </a:t>
            </a:r>
            <a:r>
              <a:rPr lang="en-GB" u="sng" dirty="0">
                <a:latin typeface="Calibri" panose="020F0502020204030204" pitchFamily="34" charset="0"/>
              </a:rPr>
              <a:t>during the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79% in 2018 compared with 82% in 2017 and 85% in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Barking and Dagenham residents feel less safe than the National (93%)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Women and those with a disability are less likely to feel safe during the 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A92A0-CEC4-4652-B8E0-61DC0C9B5BDC}"/>
              </a:ext>
            </a:extLst>
          </p:cNvPr>
          <p:cNvSpPr txBox="1"/>
          <p:nvPr/>
        </p:nvSpPr>
        <p:spPr>
          <a:xfrm>
            <a:off x="685800" y="5292147"/>
            <a:ext cx="77724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Aspiring Homemakers Mosaic group more likely to feel safe outside after dark </a:t>
            </a:r>
            <a:r>
              <a:rPr lang="en-GB" u="sng" dirty="0">
                <a:latin typeface="Calibri" panose="020F0502020204030204" pitchFamily="34" charset="0"/>
              </a:rPr>
              <a:t>and</a:t>
            </a:r>
            <a:r>
              <a:rPr lang="en-GB" dirty="0">
                <a:latin typeface="Calibri" panose="020F0502020204030204" pitchFamily="34" charset="0"/>
              </a:rPr>
              <a:t> during the day</a:t>
            </a:r>
          </a:p>
        </p:txBody>
      </p:sp>
    </p:spTree>
    <p:extLst>
      <p:ext uri="{BB962C8B-B14F-4D97-AF65-F5344CB8AC3E}">
        <p14:creationId xmlns:p14="http://schemas.microsoft.com/office/powerpoint/2010/main" val="2217421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24030" y="5663"/>
            <a:ext cx="8253246" cy="574675"/>
          </a:xfrm>
        </p:spPr>
        <p:txBody>
          <a:bodyPr>
            <a:normAutofit fontScale="92500"/>
          </a:bodyPr>
          <a:lstStyle/>
          <a:p>
            <a:r>
              <a:rPr lang="en-GB" dirty="0"/>
              <a:t>Over half are worried about drugs, litter and fly tipping</a:t>
            </a:r>
            <a:endParaRPr lang="en-GB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132558"/>
            <a:ext cx="6695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G2. Thinking about this local area, how much of a problem do you think each of the following are?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Unweighted Base: Base size varies (NB: ‘fly tipping’ &amp; ‘dog fouling’ are not part of the Crime Survey)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QG3 Do you think the Council should take more action to stop these kind of problems?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Unweighted Base: 985 All respondents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918" y="515226"/>
            <a:ext cx="8593493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Increase in proportion who feel people using or dealing drugs (+8%), rubbish or litter lying around (+6%), fly tipping (+5%), people being drunk/rowdy (+3%) and dog fouling (+3%) are a problem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Concern with abandoned / burnt out cars (-5%) and vandalism (-3%) has declined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All anti-social behaviour is more of a concern than nationally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5362AC7-12FA-47F6-A469-9F89543CBE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5740999"/>
              </p:ext>
            </p:extLst>
          </p:nvPr>
        </p:nvGraphicFramePr>
        <p:xfrm>
          <a:off x="455257" y="1655195"/>
          <a:ext cx="7432818" cy="4627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70D33E2-76D1-459C-BC32-57EA50F9203F}"/>
              </a:ext>
            </a:extLst>
          </p:cNvPr>
          <p:cNvSpPr txBox="1"/>
          <p:nvPr/>
        </p:nvSpPr>
        <p:spPr>
          <a:xfrm>
            <a:off x="6878472" y="4768141"/>
            <a:ext cx="199493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600" dirty="0">
                <a:latin typeface="Calibri" panose="020F0502020204030204" pitchFamily="34" charset="0"/>
              </a:rPr>
              <a:t>93% think the council should take more action to stop ASB</a:t>
            </a:r>
          </a:p>
        </p:txBody>
      </p:sp>
    </p:spTree>
    <p:extLst>
      <p:ext uri="{BB962C8B-B14F-4D97-AF65-F5344CB8AC3E}">
        <p14:creationId xmlns:p14="http://schemas.microsoft.com/office/powerpoint/2010/main" val="28373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1481006" y="178948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1" y="6091654"/>
            <a:ext cx="5777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QB5. Do you expect to move away from Barking &amp; Dagenham within the next five years?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Unweighted Base: 941 respondents 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QB6: What changes in Barking &amp; Dagenham, if any, would make you less likely to move away? Unweighted Base: 350 respondents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7175" y="93463"/>
            <a:ext cx="8896350" cy="574675"/>
          </a:xfrm>
        </p:spPr>
        <p:txBody>
          <a:bodyPr>
            <a:normAutofit/>
          </a:bodyPr>
          <a:lstStyle/>
          <a:p>
            <a:r>
              <a:rPr lang="en-GB" dirty="0"/>
              <a:t>Reducing crime is key to encouraging people to stay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0123" y="798433"/>
            <a:ext cx="7524749" cy="1708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42% expect to move away in the next 5 years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Same as last year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Under 35s and those working are most likely to leave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Over two fifths (44%) say that a reduced level of crime would encourage them to stay in the area 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494831542"/>
              </p:ext>
            </p:extLst>
          </p:nvPr>
        </p:nvGraphicFramePr>
        <p:xfrm>
          <a:off x="770616" y="2622548"/>
          <a:ext cx="7545002" cy="3285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1491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8233" y="106759"/>
            <a:ext cx="8420100" cy="574675"/>
          </a:xfrm>
        </p:spPr>
        <p:txBody>
          <a:bodyPr>
            <a:normAutofit/>
          </a:bodyPr>
          <a:lstStyle/>
          <a:p>
            <a:r>
              <a:rPr lang="en-GB" u="sng" dirty="0"/>
              <a:t>CRIME:</a:t>
            </a:r>
            <a:r>
              <a:rPr lang="en-GB" dirty="0"/>
              <a:t> Key Message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C67513-FD3D-41DF-BA47-82D548E0BBD0}"/>
              </a:ext>
            </a:extLst>
          </p:cNvPr>
          <p:cNvSpPr txBox="1"/>
          <p:nvPr/>
        </p:nvSpPr>
        <p:spPr>
          <a:xfrm>
            <a:off x="7072604" y="5887253"/>
            <a:ext cx="1922106" cy="863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2FFAC-A3E8-486E-A91B-43164404D5FA}"/>
              </a:ext>
            </a:extLst>
          </p:cNvPr>
          <p:cNvSpPr txBox="1"/>
          <p:nvPr/>
        </p:nvSpPr>
        <p:spPr>
          <a:xfrm>
            <a:off x="432319" y="1348800"/>
            <a:ext cx="8234010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Lobbying to MOPAC to address crime and safety issues for the borough, including discussions on increased visible policing, reporting hubs, knife bins and a new police station.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Agreement has been reached across the East BCU to establish an Integrated Gangs Unit (IGU).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MPS, YOS, NPS, CRC, Spark2Life and DWP have committed officers to the IGU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We've increased CCTV and improved street lighting in Barking and intend to continue this improvement across the borough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The police are carrying out daily patrols and weapons sweeps across the borough, intelligence is shared across the community safety partnership.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Safer Neighbourhood Board open public meetings (2 per year) held with MPS, Council Officers and residents to discuss areas of concern in relation to and the perception of crime.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Awarded £500,000 from the Early Intervention Youth Fund (EIYF) to deliver interventions to children and young people (CYP) to reduce levels of serious violence and crime.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Reoffending rates for young people are now better than the London average and improving for adults as well. The rate of non-domestic abuse violence with injury is down 5 per cent in the last year and burglary is also down over 6 per cent in that time. Knife crime is also down by 19 per cent in that period.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Launching Domestic Violence Commission to raise awareness and reduce the normalisation of domestic violence.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First EAST BCU Serious Violence Summit held in January 2019 to start discussions around the challenges of serious violence and areas for joined up working.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53BC8-695F-4957-8701-E707A07D62ED}"/>
              </a:ext>
            </a:extLst>
          </p:cNvPr>
          <p:cNvSpPr txBox="1"/>
          <p:nvPr/>
        </p:nvSpPr>
        <p:spPr>
          <a:xfrm>
            <a:off x="432319" y="755463"/>
            <a:ext cx="8234010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THIS IS AN AREA WHICH NEEDS FIXING – KEEP LOBBYING!</a:t>
            </a:r>
          </a:p>
        </p:txBody>
      </p:sp>
    </p:spTree>
    <p:extLst>
      <p:ext uri="{BB962C8B-B14F-4D97-AF65-F5344CB8AC3E}">
        <p14:creationId xmlns:p14="http://schemas.microsoft.com/office/powerpoint/2010/main" val="727541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8233" y="106759"/>
            <a:ext cx="8420100" cy="574675"/>
          </a:xfrm>
        </p:spPr>
        <p:txBody>
          <a:bodyPr>
            <a:normAutofit/>
          </a:bodyPr>
          <a:lstStyle/>
          <a:p>
            <a:r>
              <a:rPr lang="en-GB" u="sng" dirty="0"/>
              <a:t>AFFORDABLE HOUSING</a:t>
            </a:r>
            <a:r>
              <a:rPr lang="en-GB" dirty="0"/>
              <a:t> in more depth…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24627" y="1785132"/>
            <a:ext cx="1620419" cy="30162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914400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Last year more than three quarters of LBBD’s new homes were affordable.</a:t>
            </a:r>
          </a:p>
          <a:p>
            <a:pPr lvl="0" defTabSz="914400"/>
            <a:endParaRPr lang="en-GB" sz="1000" b="1" dirty="0">
              <a:solidFill>
                <a:srgbClr val="00B050"/>
              </a:solidFill>
              <a:latin typeface="Calibri" panose="020F0502020204030204"/>
            </a:endParaRPr>
          </a:p>
          <a:p>
            <a:pPr lvl="0" defTabSz="914400"/>
            <a:r>
              <a:rPr lang="en-GB" dirty="0">
                <a:solidFill>
                  <a:srgbClr val="00B050"/>
                </a:solidFill>
                <a:latin typeface="Calibri" panose="020F0502020204030204"/>
              </a:rPr>
              <a:t>LBBD had the highest proportion in London.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E1D6D-4B46-403F-98AA-DB3ACD7E2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9" y="854266"/>
            <a:ext cx="6769367" cy="50212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7894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8233" y="106759"/>
            <a:ext cx="8420100" cy="574675"/>
          </a:xfrm>
        </p:spPr>
        <p:txBody>
          <a:bodyPr>
            <a:normAutofit/>
          </a:bodyPr>
          <a:lstStyle/>
          <a:p>
            <a:r>
              <a:rPr lang="en-GB" u="sng" dirty="0"/>
              <a:t>AFFORDABLE HOUSING:</a:t>
            </a:r>
            <a:r>
              <a:rPr lang="en-GB" dirty="0"/>
              <a:t> Key Message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C67513-FD3D-41DF-BA47-82D548E0BBD0}"/>
              </a:ext>
            </a:extLst>
          </p:cNvPr>
          <p:cNvSpPr txBox="1"/>
          <p:nvPr/>
        </p:nvSpPr>
        <p:spPr>
          <a:xfrm>
            <a:off x="7072604" y="5887253"/>
            <a:ext cx="1922106" cy="863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2FFAC-A3E8-486E-A91B-43164404D5FA}"/>
              </a:ext>
            </a:extLst>
          </p:cNvPr>
          <p:cNvSpPr txBox="1"/>
          <p:nvPr/>
        </p:nvSpPr>
        <p:spPr>
          <a:xfrm>
            <a:off x="432319" y="1606533"/>
            <a:ext cx="8234010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More new affordable homes completed and let through Reside, e.g. Weavers Quarter   </a:t>
            </a:r>
          </a:p>
          <a:p>
            <a:pPr lvl="0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ComSol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preventative approach means households at risk of homelessness are helped much earlier than before and has resulted in households owed a homelessness duty dropping from 941 in 2015/16 to 512 in 2017/18 </a:t>
            </a:r>
          </a:p>
          <a:p>
            <a:pPr lvl="0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number of households in temporary accommodation has dropped from 1,904 in 2017/18 to just over 1,700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Action has been taken against rogue landlords and to enforce standards in the private rented sector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53BC8-695F-4957-8701-E707A07D62ED}"/>
              </a:ext>
            </a:extLst>
          </p:cNvPr>
          <p:cNvSpPr txBox="1"/>
          <p:nvPr/>
        </p:nvSpPr>
        <p:spPr>
          <a:xfrm>
            <a:off x="432319" y="830879"/>
            <a:ext cx="8234010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LBBD APPROACH IS WORKING – KEEP AT IT!</a:t>
            </a:r>
          </a:p>
        </p:txBody>
      </p:sp>
    </p:spTree>
    <p:extLst>
      <p:ext uri="{BB962C8B-B14F-4D97-AF65-F5344CB8AC3E}">
        <p14:creationId xmlns:p14="http://schemas.microsoft.com/office/powerpoint/2010/main" val="424273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8233" y="106759"/>
            <a:ext cx="8420100" cy="574675"/>
          </a:xfrm>
        </p:spPr>
        <p:txBody>
          <a:bodyPr>
            <a:normAutofit/>
          </a:bodyPr>
          <a:lstStyle/>
          <a:p>
            <a:r>
              <a:rPr lang="en-GB" u="sng" dirty="0"/>
              <a:t>LITTER/DIRT:</a:t>
            </a:r>
            <a:r>
              <a:rPr lang="en-GB" dirty="0"/>
              <a:t> Key Message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D05E6-3291-428E-BE0F-5EC2EB34E95E}"/>
              </a:ext>
            </a:extLst>
          </p:cNvPr>
          <p:cNvSpPr txBox="1"/>
          <p:nvPr/>
        </p:nvSpPr>
        <p:spPr>
          <a:xfrm>
            <a:off x="509048" y="2062113"/>
            <a:ext cx="823401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LBBD are continuing to try and keep their streets free from litter and dirt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/>
              </a:rPr>
              <a:t>In December, a council clampdown on people dropping litter on the floor led to 45 fines being issued in just five days in Barking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Council’s wall of shame has been successful and has helped raise awareness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 recruitment campaign to fill positions within the service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Focus on behavioural change campaigns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64A506-5052-4B5B-A164-0ACF91AF32FD}"/>
              </a:ext>
            </a:extLst>
          </p:cNvPr>
          <p:cNvSpPr txBox="1"/>
          <p:nvPr/>
        </p:nvSpPr>
        <p:spPr>
          <a:xfrm>
            <a:off x="509048" y="793163"/>
            <a:ext cx="8234010" cy="892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THIS IS NOW LESS OF A CONCERN FOR RESIDENTS. </a:t>
            </a:r>
          </a:p>
          <a:p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RIGHT TO FOCUS ON IT – KEEP AT IT!</a:t>
            </a:r>
          </a:p>
        </p:txBody>
      </p:sp>
    </p:spTree>
    <p:extLst>
      <p:ext uri="{BB962C8B-B14F-4D97-AF65-F5344CB8AC3E}">
        <p14:creationId xmlns:p14="http://schemas.microsoft.com/office/powerpoint/2010/main" val="1070679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8233" y="106759"/>
            <a:ext cx="8420100" cy="574675"/>
          </a:xfrm>
        </p:spPr>
        <p:txBody>
          <a:bodyPr>
            <a:normAutofit/>
          </a:bodyPr>
          <a:lstStyle/>
          <a:p>
            <a:r>
              <a:rPr lang="en-GB" u="sng" dirty="0"/>
              <a:t>ROADS AND PAVEMENTS</a:t>
            </a:r>
            <a:r>
              <a:rPr lang="en-GB" dirty="0"/>
              <a:t> in more depth…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1505" y="1616124"/>
            <a:ext cx="1733541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914400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Data from the Department of Transport shows that the principal roads within the borough where maintenance should be considered is the same as the London average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79F51-A2FC-4185-91D9-EE258CD02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1051174"/>
            <a:ext cx="6762751" cy="47556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913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1602431" y="180575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2915" y="1271138"/>
            <a:ext cx="770087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Putting results in context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Key Findings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Satisfaction with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Resident concerns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Satisfaction with Council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Barking &amp; Dagenham as a community</a:t>
            </a:r>
          </a:p>
          <a:p>
            <a:pPr lvl="1"/>
            <a:endParaRPr lang="en-GB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575987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6974" y="177884"/>
            <a:ext cx="8681776" cy="574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73% agree different ethnic backgrounds get on well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804" y="838088"/>
            <a:ext cx="86043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In line with 2017 (72%), 2016 (72%) and 2015 (74%) despite all the political uncertainty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Residents who are 25-34, Black and Muslim are more likely to agree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Over 55s, retired and White British are less likely to agree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4264" y="1469606"/>
            <a:ext cx="2057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>
              <a:latin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66" y="6046898"/>
            <a:ext cx="2008068" cy="81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6262271"/>
            <a:ext cx="71437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QE1 To what extent do you agree or disagree that this local area is a place where people from different backgrounds get on well together?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Unweighted Base: 973 respondents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4" y="2659565"/>
            <a:ext cx="822483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832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archant.co.uk/polopoly_fs/1.3889068.1418812912!/image/image.jpg_gen/derivatives/landscape_630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834"/>
            <a:ext cx="9144000" cy="621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850" y="66918"/>
            <a:ext cx="8629650" cy="574675"/>
          </a:xfrm>
        </p:spPr>
        <p:txBody>
          <a:bodyPr>
            <a:normAutofit/>
          </a:bodyPr>
          <a:lstStyle/>
          <a:p>
            <a:r>
              <a:rPr lang="en-GB" dirty="0"/>
              <a:t>Half are satisfied with way the local Council runs things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CE928-C3B3-4C78-A5E4-2CA90EB9494C}"/>
              </a:ext>
            </a:extLst>
          </p:cNvPr>
          <p:cNvSpPr txBox="1"/>
          <p:nvPr/>
        </p:nvSpPr>
        <p:spPr>
          <a:xfrm>
            <a:off x="1035696" y="1613178"/>
            <a:ext cx="6885993" cy="8002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52% are satisfied – lower than 2015 (65%), 2016 (57%) and 2017 (58%)</a:t>
            </a:r>
          </a:p>
          <a:p>
            <a:endParaRPr lang="en-GB" sz="1000" dirty="0">
              <a:latin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</a:rPr>
              <a:t>Also lower than the national average (60%)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548A4-1CC7-44DC-BA6F-4EC7FDA8C943}"/>
              </a:ext>
            </a:extLst>
          </p:cNvPr>
          <p:cNvSpPr txBox="1"/>
          <p:nvPr/>
        </p:nvSpPr>
        <p:spPr>
          <a:xfrm>
            <a:off x="4604266" y="3297421"/>
            <a:ext cx="4182253" cy="19082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Less likely to be satisfied: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35-54s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White British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>
              <a:latin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</a:rPr>
              <a:t>White British were also less likely to be satisfied in 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CB9888-EECB-411F-ACE4-D905484E9590}"/>
              </a:ext>
            </a:extLst>
          </p:cNvPr>
          <p:cNvSpPr txBox="1"/>
          <p:nvPr/>
        </p:nvSpPr>
        <p:spPr>
          <a:xfrm>
            <a:off x="205273" y="3297424"/>
            <a:ext cx="418225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More likely to be satisfied: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Over 55s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Retired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Social renters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804304-B875-4C15-AE4C-DB11B95C4465}"/>
              </a:ext>
            </a:extLst>
          </p:cNvPr>
          <p:cNvSpPr txBox="1"/>
          <p:nvPr/>
        </p:nvSpPr>
        <p:spPr>
          <a:xfrm>
            <a:off x="0" y="6430221"/>
            <a:ext cx="62792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  <a:latin typeface="Calibri" panose="020F0502020204030204" pitchFamily="34" charset="0"/>
              </a:rPr>
              <a:t>QB2. Overall how satisfied or dissatisfied are you with the way Barking and Dagenham Council runs things?</a:t>
            </a:r>
          </a:p>
          <a:p>
            <a:r>
              <a:rPr lang="en-GB" sz="1100" i="1" dirty="0">
                <a:solidFill>
                  <a:schemeClr val="bg1"/>
                </a:solidFill>
                <a:latin typeface="Calibri" panose="020F0502020204030204" pitchFamily="34" charset="0"/>
              </a:rPr>
              <a:t>Unweighted Base: 997 respondents </a:t>
            </a:r>
          </a:p>
        </p:txBody>
      </p:sp>
    </p:spTree>
    <p:extLst>
      <p:ext uri="{BB962C8B-B14F-4D97-AF65-F5344CB8AC3E}">
        <p14:creationId xmlns:p14="http://schemas.microsoft.com/office/powerpoint/2010/main" val="2903850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6961" y="125809"/>
            <a:ext cx="8320955" cy="574675"/>
          </a:xfrm>
        </p:spPr>
        <p:txBody>
          <a:bodyPr>
            <a:normAutofit/>
          </a:bodyPr>
          <a:lstStyle/>
          <a:p>
            <a:r>
              <a:rPr lang="en-GB" dirty="0"/>
              <a:t>Three fifths think B&amp;D Council is doing a good job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280918"/>
            <a:ext cx="66957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QC1. Here are some things that other people have said about their council. </a:t>
            </a:r>
            <a:br>
              <a:rPr lang="en-GB" sz="1100" i="1" dirty="0">
                <a:latin typeface="Calibri" panose="020F0502020204030204" pitchFamily="34" charset="0"/>
              </a:rPr>
            </a:br>
            <a:r>
              <a:rPr lang="en-GB" sz="1100" i="1" dirty="0">
                <a:latin typeface="Calibri" panose="020F0502020204030204" pitchFamily="34" charset="0"/>
              </a:rPr>
              <a:t>To what extent do each of these statements apply to Barking and Dagenham Council?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Unweighted Base: Base size varies (989 – 933 respondents)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" y="774931"/>
            <a:ext cx="8153400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All have decreased when compared with last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Largest decreases for…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>
                <a:latin typeface="Calibri" panose="020F0502020204030204" pitchFamily="34" charset="0"/>
              </a:rPr>
              <a:t>Acts on concerns of local residents </a:t>
            </a:r>
            <a:r>
              <a:rPr lang="en-GB" dirty="0">
                <a:latin typeface="Calibri" panose="020F0502020204030204" pitchFamily="34" charset="0"/>
              </a:rPr>
              <a:t>(-9%)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>
                <a:latin typeface="Calibri" panose="020F0502020204030204" pitchFamily="34" charset="0"/>
              </a:rPr>
              <a:t>Is making local area a better place to live </a:t>
            </a:r>
            <a:r>
              <a:rPr lang="en-GB" dirty="0">
                <a:latin typeface="Calibri" panose="020F0502020204030204" pitchFamily="34" charset="0"/>
              </a:rPr>
              <a:t>(-7%)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>
                <a:latin typeface="Calibri" panose="020F0502020204030204" pitchFamily="34" charset="0"/>
              </a:rPr>
              <a:t>It is easy to access council services </a:t>
            </a:r>
            <a:r>
              <a:rPr lang="en-GB" dirty="0">
                <a:latin typeface="Calibri" panose="020F0502020204030204" pitchFamily="34" charset="0"/>
              </a:rPr>
              <a:t>(-7%)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568D750-7980-41F4-82EE-3FFDE4B8B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0650949"/>
              </p:ext>
            </p:extLst>
          </p:nvPr>
        </p:nvGraphicFramePr>
        <p:xfrm>
          <a:off x="177282" y="2375369"/>
          <a:ext cx="8724015" cy="4091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8144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8624" y="30853"/>
            <a:ext cx="7905751" cy="574675"/>
          </a:xfrm>
        </p:spPr>
        <p:txBody>
          <a:bodyPr>
            <a:normAutofit/>
          </a:bodyPr>
          <a:lstStyle/>
          <a:p>
            <a:r>
              <a:rPr lang="en-GB" dirty="0"/>
              <a:t>Rating of key local services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6431888"/>
            <a:ext cx="6563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QB9. What is your opinion of…?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Unweighted Base: Base size varies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880" y="604295"/>
            <a:ext cx="776035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These services have an impact on how people feel about the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When compared with last year, all have fallen other than </a:t>
            </a:r>
            <a:r>
              <a:rPr lang="en-GB" i="1" dirty="0">
                <a:latin typeface="Calibri" panose="020F0502020204030204" pitchFamily="34" charset="0"/>
              </a:rPr>
              <a:t>collection of council tax</a:t>
            </a:r>
            <a:r>
              <a:rPr lang="en-GB" dirty="0">
                <a:latin typeface="Calibri" panose="020F0502020204030204" pitchFamily="34" charset="0"/>
              </a:rPr>
              <a:t> (+3%) and </a:t>
            </a:r>
            <a:r>
              <a:rPr lang="en-GB" i="1" dirty="0">
                <a:latin typeface="Calibri" panose="020F0502020204030204" pitchFamily="34" charset="0"/>
              </a:rPr>
              <a:t>street lighting</a:t>
            </a:r>
            <a:r>
              <a:rPr lang="en-GB" dirty="0">
                <a:latin typeface="Calibri" panose="020F0502020204030204" pitchFamily="34" charset="0"/>
              </a:rPr>
              <a:t> (+1%)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4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Biggest drop is </a:t>
            </a:r>
            <a:r>
              <a:rPr lang="en-GB" i="1" dirty="0">
                <a:latin typeface="Calibri" panose="020F0502020204030204" pitchFamily="34" charset="0"/>
              </a:rPr>
              <a:t>repair of roads and pavements</a:t>
            </a:r>
            <a:r>
              <a:rPr lang="en-GB" dirty="0">
                <a:latin typeface="Calibri" panose="020F0502020204030204" pitchFamily="34" charset="0"/>
              </a:rPr>
              <a:t> (-8%) and </a:t>
            </a:r>
            <a:r>
              <a:rPr lang="en-GB" i="1" dirty="0">
                <a:latin typeface="Calibri" panose="020F0502020204030204" pitchFamily="34" charset="0"/>
              </a:rPr>
              <a:t>policing</a:t>
            </a:r>
            <a:r>
              <a:rPr lang="en-GB" dirty="0">
                <a:latin typeface="Calibri" panose="020F0502020204030204" pitchFamily="34" charset="0"/>
              </a:rPr>
              <a:t> (-7%)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182C361-CC51-4CDD-8D4D-84E54DDA91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1303067"/>
              </p:ext>
            </p:extLst>
          </p:nvPr>
        </p:nvGraphicFramePr>
        <p:xfrm>
          <a:off x="0" y="1927734"/>
          <a:ext cx="9365352" cy="500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9911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8149" y="97234"/>
            <a:ext cx="8619223" cy="574675"/>
          </a:xfrm>
        </p:spPr>
        <p:txBody>
          <a:bodyPr>
            <a:normAutofit/>
          </a:bodyPr>
          <a:lstStyle/>
          <a:p>
            <a:r>
              <a:rPr lang="en-GB" dirty="0"/>
              <a:t>Service users rate services more highly than all residents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6259881"/>
            <a:ext cx="65637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QB9. What is your opinion of…?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QB10 </a:t>
            </a:r>
            <a:r>
              <a:rPr lang="en-US" sz="1100" i="1" dirty="0">
                <a:latin typeface="Calibri" panose="020F0502020204030204" pitchFamily="34" charset="0"/>
              </a:rPr>
              <a:t>Which of the following services do you or other members of your household use nowadays? </a:t>
            </a:r>
            <a:endParaRPr lang="en-GB" sz="1100" i="1" dirty="0">
              <a:latin typeface="Calibri" panose="020F0502020204030204" pitchFamily="34" charset="0"/>
            </a:endParaRPr>
          </a:p>
          <a:p>
            <a:r>
              <a:rPr lang="en-GB" sz="1100" i="1" dirty="0">
                <a:latin typeface="Calibri" panose="020F0502020204030204" pitchFamily="34" charset="0"/>
              </a:rPr>
              <a:t>Unweighted Base: Base size varies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881" y="719534"/>
            <a:ext cx="776035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Most services are rated more highly by users than by residents as a whole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But </a:t>
            </a:r>
            <a:r>
              <a:rPr lang="en-GB" sz="1600" i="1" dirty="0">
                <a:latin typeface="Calibri" panose="020F0502020204030204" pitchFamily="34" charset="0"/>
              </a:rPr>
              <a:t>parking services</a:t>
            </a:r>
            <a:r>
              <a:rPr lang="en-GB" sz="1600" dirty="0">
                <a:latin typeface="Calibri" panose="020F0502020204030204" pitchFamily="34" charset="0"/>
              </a:rPr>
              <a:t> is an exception (-1%)</a:t>
            </a:r>
          </a:p>
          <a:p>
            <a:pPr lvl="1"/>
            <a:endParaRPr lang="en-GB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The largest differences are for </a:t>
            </a:r>
            <a:r>
              <a:rPr lang="en-GB" sz="1600" i="1" dirty="0">
                <a:latin typeface="Calibri" panose="020F0502020204030204" pitchFamily="34" charset="0"/>
              </a:rPr>
              <a:t>housing benefit service</a:t>
            </a:r>
            <a:r>
              <a:rPr lang="en-GB" sz="1600" dirty="0">
                <a:latin typeface="Calibri" panose="020F0502020204030204" pitchFamily="34" charset="0"/>
              </a:rPr>
              <a:t> (+16%) and </a:t>
            </a:r>
            <a:r>
              <a:rPr lang="en-GB" sz="1600" i="1" dirty="0">
                <a:latin typeface="Calibri" panose="020F0502020204030204" pitchFamily="34" charset="0"/>
              </a:rPr>
              <a:t>libraries</a:t>
            </a:r>
            <a:r>
              <a:rPr lang="en-GB" sz="1600" dirty="0">
                <a:latin typeface="Calibri" panose="020F0502020204030204" pitchFamily="34" charset="0"/>
              </a:rPr>
              <a:t> (+14%) 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657350372"/>
              </p:ext>
            </p:extLst>
          </p:nvPr>
        </p:nvGraphicFramePr>
        <p:xfrm>
          <a:off x="278402" y="1859094"/>
          <a:ext cx="8570323" cy="4164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0267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9574" y="140526"/>
            <a:ext cx="8515351" cy="574675"/>
          </a:xfrm>
        </p:spPr>
        <p:txBody>
          <a:bodyPr>
            <a:normAutofit/>
          </a:bodyPr>
          <a:lstStyle/>
          <a:p>
            <a:r>
              <a:rPr lang="en-GB" dirty="0"/>
              <a:t>Decline in user satisfaction with all education services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6259881"/>
            <a:ext cx="65637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QB9. What is your opinion of…?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QB10 </a:t>
            </a:r>
            <a:r>
              <a:rPr lang="en-US" sz="1100" i="1" dirty="0">
                <a:latin typeface="Calibri" panose="020F0502020204030204" pitchFamily="34" charset="0"/>
              </a:rPr>
              <a:t>Which of the following services do you or other members of your household use nowadays? </a:t>
            </a:r>
            <a:endParaRPr lang="en-GB" sz="1100" i="1" dirty="0">
              <a:latin typeface="Calibri" panose="020F0502020204030204" pitchFamily="34" charset="0"/>
            </a:endParaRPr>
          </a:p>
          <a:p>
            <a:r>
              <a:rPr lang="en-GB" sz="1100" i="1" dirty="0">
                <a:latin typeface="Calibri" panose="020F0502020204030204" pitchFamily="34" charset="0"/>
              </a:rPr>
              <a:t>Unweighted Base: Base size varies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456" y="766766"/>
            <a:ext cx="7852407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Satisfaction with </a:t>
            </a:r>
            <a:r>
              <a:rPr lang="en-GB" sz="1600" i="1" dirty="0">
                <a:latin typeface="Calibri" panose="020F0502020204030204" pitchFamily="34" charset="0"/>
              </a:rPr>
              <a:t>nursery education </a:t>
            </a:r>
            <a:r>
              <a:rPr lang="en-GB" sz="1600" dirty="0">
                <a:latin typeface="Calibri" panose="020F0502020204030204" pitchFamily="34" charset="0"/>
              </a:rPr>
              <a:t>has returned to 2016 levels after a high in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Satisfaction with </a:t>
            </a:r>
            <a:r>
              <a:rPr lang="en-GB" sz="1600" i="1" dirty="0">
                <a:latin typeface="Calibri" panose="020F0502020204030204" pitchFamily="34" charset="0"/>
              </a:rPr>
              <a:t>adult</a:t>
            </a:r>
            <a:r>
              <a:rPr lang="en-GB" sz="1600" dirty="0">
                <a:latin typeface="Calibri" panose="020F0502020204030204" pitchFamily="34" charset="0"/>
              </a:rPr>
              <a:t> and </a:t>
            </a:r>
            <a:r>
              <a:rPr lang="en-GB" sz="1600" i="1" dirty="0">
                <a:latin typeface="Calibri" panose="020F0502020204030204" pitchFamily="34" charset="0"/>
              </a:rPr>
              <a:t>primary education </a:t>
            </a:r>
            <a:r>
              <a:rPr lang="en-GB" sz="1600" dirty="0">
                <a:latin typeface="Calibri" panose="020F0502020204030204" pitchFamily="34" charset="0"/>
              </a:rPr>
              <a:t>has dropped slightly, whilst </a:t>
            </a:r>
            <a:r>
              <a:rPr lang="en-GB" sz="1600" i="1" dirty="0">
                <a:latin typeface="Calibri" panose="020F0502020204030204" pitchFamily="34" charset="0"/>
              </a:rPr>
              <a:t>secondary education </a:t>
            </a:r>
            <a:r>
              <a:rPr lang="en-GB" sz="1600" dirty="0">
                <a:latin typeface="Calibri" panose="020F0502020204030204" pitchFamily="34" charset="0"/>
              </a:rPr>
              <a:t>has fallen by 4 percentage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BUT…almost 90% of LBBD’s schools were rated as good or outstanding by OFSTED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4EBF1E4-416E-42B1-8E9C-F2C659AE36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757771"/>
              </p:ext>
            </p:extLst>
          </p:nvPr>
        </p:nvGraphicFramePr>
        <p:xfrm>
          <a:off x="515456" y="2353494"/>
          <a:ext cx="811308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3337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1602431" y="180575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2442" y="808647"/>
            <a:ext cx="7852285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Around half (52%) feel B&amp;D Council keeps them well informed about the services and benefits it provides</a:t>
            </a:r>
            <a:endParaRPr lang="en-GB" sz="400" dirty="0">
              <a:latin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A fall when compared with 2017 (58%), but similar to 2016 (55%) and 2015 (54%)</a:t>
            </a:r>
            <a:endParaRPr lang="en-GB" sz="60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Also significantly lower than the National survey (58%)</a:t>
            </a:r>
            <a:endParaRPr lang="en-GB" sz="60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White British, those with a disability and living in Dagenham are less likely to feel well informed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White British were also less likely to be satisfied in 2017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2443" y="87709"/>
            <a:ext cx="8515350" cy="574675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Proportion feeling well informed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28916"/>
            <a:ext cx="7656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QD3 How well informed do you think B&amp;D Council keeps residents about the services and benefits it provides?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Unweighted Base: 976 All respondents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F87135-E14C-4CD5-A5EE-B42A3621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30" y="3200235"/>
            <a:ext cx="5411755" cy="30699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99197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95299" y="4325886"/>
            <a:ext cx="8152053" cy="15834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02066" y="2564317"/>
            <a:ext cx="8152053" cy="15834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95300" y="814818"/>
            <a:ext cx="8152053" cy="15834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5300" y="202009"/>
            <a:ext cx="7951788" cy="574675"/>
          </a:xfrm>
        </p:spPr>
        <p:txBody>
          <a:bodyPr/>
          <a:lstStyle/>
          <a:p>
            <a:r>
              <a:rPr lang="en-GB" dirty="0"/>
              <a:t>Vast majority have access to the internet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4019" y="6114289"/>
            <a:ext cx="7656844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0" i="1" dirty="0">
                <a:latin typeface="Calibri" panose="020F0502020204030204" pitchFamily="34" charset="0"/>
              </a:rPr>
              <a:t>QD1 Do you have access to the internet? Unweighted Base: 998 respondents </a:t>
            </a:r>
          </a:p>
          <a:p>
            <a:r>
              <a:rPr lang="en-GB" sz="1060" i="1" dirty="0">
                <a:latin typeface="Calibri" panose="020F0502020204030204" pitchFamily="34" charset="0"/>
              </a:rPr>
              <a:t>QD2. How often do you visit B&amp;D Council’s website? Unweighted Base: 866 respondents </a:t>
            </a:r>
          </a:p>
          <a:p>
            <a:r>
              <a:rPr lang="en-GB" sz="1060" i="1" dirty="0">
                <a:latin typeface="Calibri" panose="020F0502020204030204" pitchFamily="34" charset="0"/>
              </a:rPr>
              <a:t>QD4a. B&amp;D Council sends out a fortnightly email newsletter to residents called “One Borough” do you receive it? Would you like to?</a:t>
            </a:r>
          </a:p>
          <a:p>
            <a:r>
              <a:rPr lang="en-GB" sz="1060" i="1" dirty="0">
                <a:latin typeface="Calibri" panose="020F0502020204030204" pitchFamily="34" charset="0"/>
              </a:rPr>
              <a:t>Unweighted Base: 836 respondents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1060" y="1159545"/>
            <a:ext cx="570134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91% have access to the internet (-2%)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82% have access via a smartphone/tablet (-4%)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78% have access on a desktop/laptop at home (-4%)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6008" y="2851853"/>
            <a:ext cx="570134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33% visit the website at least once a month (-1%)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48% visit less often (+3%)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Over 75 is where usage falls away sharply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729" y="4398400"/>
            <a:ext cx="6289176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33% receive the fortnightly newsletter “One Borough” (+1%)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GDPR has had an impact on LBBD’s “One Borough” mailing list – have had to build it up again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Two fifths (42%) of those that don’t receive the newsletter would like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321B0-26A3-42F5-902A-F080A1A3F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929" y="913920"/>
            <a:ext cx="2083387" cy="1388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90FFC4-532B-4DC2-BA4C-91145FD0B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64" y="2657767"/>
            <a:ext cx="1376327" cy="141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A60901-F006-4A20-AB59-F0C46ABEDC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05"/>
          <a:stretch/>
        </p:blipFill>
        <p:spPr>
          <a:xfrm>
            <a:off x="7041114" y="4493417"/>
            <a:ext cx="1461867" cy="12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92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1221126" y="1519975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1" y="6416350"/>
            <a:ext cx="7603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QB3. How long have you lived in Barking and Dagenham? Unweighted Base: 1,000 respondents 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QB4: Why did you choose to live in Barking &amp; Dagenham? Unweighted Base: 73 respondents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94982" y="188552"/>
            <a:ext cx="8601074" cy="574675"/>
          </a:xfrm>
        </p:spPr>
        <p:txBody>
          <a:bodyPr>
            <a:normAutofit/>
          </a:bodyPr>
          <a:lstStyle/>
          <a:p>
            <a:r>
              <a:rPr lang="en-GB" dirty="0"/>
              <a:t>A key attraction for new residents is affordable housing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2027" y="1845502"/>
            <a:ext cx="3600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</a:rPr>
              <a:t>Those living in B&amp;D for less than 5 years were asked why they moved to the area.</a:t>
            </a:r>
          </a:p>
        </p:txBody>
      </p:sp>
      <p:graphicFrame>
        <p:nvGraphicFramePr>
          <p:cNvPr id="8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673802"/>
              </p:ext>
            </p:extLst>
          </p:nvPr>
        </p:nvGraphicFramePr>
        <p:xfrm>
          <a:off x="-583562" y="1340050"/>
          <a:ext cx="5332858" cy="4221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333603887"/>
              </p:ext>
            </p:extLst>
          </p:nvPr>
        </p:nvGraphicFramePr>
        <p:xfrm>
          <a:off x="4600877" y="2357643"/>
          <a:ext cx="4324651" cy="2678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/>
          <p:cNvSpPr/>
          <p:nvPr/>
        </p:nvSpPr>
        <p:spPr>
          <a:xfrm>
            <a:off x="202133" y="1173013"/>
            <a:ext cx="4254364" cy="455401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671164" y="1173013"/>
            <a:ext cx="4254364" cy="45540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824332" y="1362895"/>
            <a:ext cx="1987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Why move here?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31DBD-BA68-4539-8509-230E1519338B}"/>
              </a:ext>
            </a:extLst>
          </p:cNvPr>
          <p:cNvSpPr txBox="1"/>
          <p:nvPr/>
        </p:nvSpPr>
        <p:spPr>
          <a:xfrm>
            <a:off x="5152027" y="5004877"/>
            <a:ext cx="3600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</a:rPr>
              <a:t>Affordable housing was also the top response last year. </a:t>
            </a:r>
            <a:endParaRPr lang="en-GB" sz="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13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545" y="1253584"/>
            <a:ext cx="8081994" cy="15542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22% attended a Summer of Festivals event with those aged 35 – 54 and households with children most likely to have attended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However, the proportion of residents saying they were unaware of the events has increased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34% were unaware this year compared with 26% in 2017 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Over 9 in 10 (94%) want similar events next year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01" y="6066848"/>
            <a:ext cx="71625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QF1a have you given any unpaid help to any group(s), club(s) or organisations(s) in the last 12 months? </a:t>
            </a:r>
            <a:br>
              <a:rPr lang="en-GB" sz="1100" i="1" dirty="0">
                <a:latin typeface="Calibri" panose="020F0502020204030204" pitchFamily="34" charset="0"/>
              </a:rPr>
            </a:br>
            <a:r>
              <a:rPr lang="en-GB" sz="1100" i="1" dirty="0">
                <a:latin typeface="Calibri" panose="020F0502020204030204" pitchFamily="34" charset="0"/>
              </a:rPr>
              <a:t>Unweighted Base: 999 respondents 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QF2 Did you attend any of the Summer of Festival events? Unweighted Base: 996 respondents 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QF3. Do you think the Council should consider running similar events next year? Unweighted Base: 935 respondents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4752" y="211534"/>
            <a:ext cx="5301971" cy="1027027"/>
          </a:xfrm>
        </p:spPr>
        <p:txBody>
          <a:bodyPr>
            <a:noAutofit/>
          </a:bodyPr>
          <a:lstStyle/>
          <a:p>
            <a:r>
              <a:rPr lang="en-GB" dirty="0"/>
              <a:t>1 in 5 attended a Summer of Festivals event</a:t>
            </a:r>
          </a:p>
        </p:txBody>
      </p:sp>
      <p:sp>
        <p:nvSpPr>
          <p:cNvPr id="3" name="AutoShape 2" descr="https://www.lbbd.gov.uk/wp-content/uploads/2017/01/2017-Summer-of-festivals-8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6ECAC-AABF-464F-97CC-EE8954F78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72" y="56737"/>
            <a:ext cx="2857500" cy="113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4686B1-26F6-4CE5-9363-F15B9E453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84" b="5987"/>
          <a:stretch/>
        </p:blipFill>
        <p:spPr>
          <a:xfrm>
            <a:off x="6446198" y="2949293"/>
            <a:ext cx="2335074" cy="3117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81A62A-13C7-47EC-B024-909DF74F86A6}"/>
              </a:ext>
            </a:extLst>
          </p:cNvPr>
          <p:cNvSpPr txBox="1"/>
          <p:nvPr/>
        </p:nvSpPr>
        <p:spPr>
          <a:xfrm>
            <a:off x="536545" y="3692214"/>
            <a:ext cx="5677643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21% have formally volunteered in the last 12 months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Similar to 2017 (23%), 2016 (22%) and 2015 (24%)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Retired, those without children and Family Basics mosaic group are less likely to have volunteered</a:t>
            </a:r>
            <a:endParaRPr lang="en-GB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00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66750" y="148161"/>
            <a:ext cx="7951788" cy="574675"/>
          </a:xfrm>
        </p:spPr>
        <p:txBody>
          <a:bodyPr/>
          <a:lstStyle/>
          <a:p>
            <a:r>
              <a:rPr lang="en-GB" dirty="0"/>
              <a:t>Methodology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6750" y="896775"/>
            <a:ext cx="7951788" cy="351155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1,000 telephone interviews with local residents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All adults (18+)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Representative cross-section of local population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Approx. 20 minutes long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</a:rPr>
              <a:t>Quotas set on age, gender, ethnicity and working status.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Fieldwork conducted between 1</a:t>
            </a:r>
            <a:r>
              <a:rPr lang="en-GB" baseline="30000" dirty="0">
                <a:latin typeface="Calibri" panose="020F0502020204030204" pitchFamily="34" charset="0"/>
              </a:rPr>
              <a:t>st </a:t>
            </a:r>
            <a:r>
              <a:rPr lang="en-GB" dirty="0">
                <a:latin typeface="Calibri" panose="020F0502020204030204" pitchFamily="34" charset="0"/>
              </a:rPr>
              <a:t>October and 6</a:t>
            </a:r>
            <a:r>
              <a:rPr lang="en-GB" baseline="30000" dirty="0">
                <a:latin typeface="Calibri" panose="020F0502020204030204" pitchFamily="34" charset="0"/>
              </a:rPr>
              <a:t>th</a:t>
            </a:r>
            <a:r>
              <a:rPr lang="en-GB" dirty="0">
                <a:latin typeface="Calibri" panose="020F0502020204030204" pitchFamily="34" charset="0"/>
              </a:rPr>
              <a:t> December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Questionnaire similar to 2015, 2016 and 2017</a:t>
            </a:r>
            <a:br>
              <a:rPr lang="en-GB" dirty="0">
                <a:latin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462" y="4046421"/>
            <a:ext cx="3960194" cy="26401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10242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26" y="2033746"/>
            <a:ext cx="914400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500" b="1" dirty="0">
                <a:latin typeface="Calibri" panose="020F0502020204030204" pitchFamily="34" charset="0"/>
              </a:rPr>
              <a:t>CONCLUSIONS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65" y="5883215"/>
            <a:ext cx="2173857" cy="97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871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66750" y="184233"/>
            <a:ext cx="7951788" cy="574675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220" y="730631"/>
            <a:ext cx="8399282" cy="5301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50" b="1" dirty="0">
                <a:latin typeface="Calibri" panose="020F0502020204030204" pitchFamily="34" charset="0"/>
                <a:cs typeface="Calibri" panose="020F0502020204030204" pitchFamily="34" charset="0"/>
              </a:rPr>
              <a:t>Satisfaction with area as place to live is declining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Particularly among the White British population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50" b="1" dirty="0">
                <a:latin typeface="Calibri" panose="020F0502020204030204" pitchFamily="34" charset="0"/>
                <a:cs typeface="Calibri" panose="020F0502020204030204" pitchFamily="34" charset="0"/>
              </a:rPr>
              <a:t>Crime, affordable housing, roads and pavements and litter/dirt are main areas of concern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Growing concern with crime and conditions of roads and pavements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Litter/dirt in the street and lack of jobs are less of a concern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Important to bear in mind these are perceptions and the reality is slightly different…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50" b="1" dirty="0">
                <a:latin typeface="Calibri" panose="020F0502020204030204" pitchFamily="34" charset="0"/>
                <a:cs typeface="Calibri" panose="020F0502020204030204" pitchFamily="34" charset="0"/>
              </a:rPr>
              <a:t>People are feeling increasingly unsafe, especially after dark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Increased concern around drugs, litter and fly tipping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But abandoned/burnt out cars and vandalism is becoming less of a problem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50" b="1" dirty="0">
                <a:latin typeface="Calibri" panose="020F0502020204030204" pitchFamily="34" charset="0"/>
                <a:cs typeface="Calibri" panose="020F0502020204030204" pitchFamily="34" charset="0"/>
              </a:rPr>
              <a:t>Half are satisfied with the Council – significantly lower than last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3 in 5 think the Council is doing a good job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Downward trend on “acts on concerns of local residents”, “making local area a better place to live” and “easy to access council services”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50" b="1" dirty="0"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Service users rate services more highly than all residents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Education services have seen a decline in user satisfaction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50" b="1" dirty="0"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Half feel well informed – lower than 2017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50" dirty="0">
                <a:latin typeface="Calibri" panose="020F0502020204030204" pitchFamily="34" charset="0"/>
                <a:cs typeface="Calibri" panose="020F0502020204030204" pitchFamily="34" charset="0"/>
              </a:rPr>
              <a:t>Online access continues to be high</a:t>
            </a:r>
          </a:p>
        </p:txBody>
      </p:sp>
    </p:spTree>
    <p:extLst>
      <p:ext uri="{BB962C8B-B14F-4D97-AF65-F5344CB8AC3E}">
        <p14:creationId xmlns:p14="http://schemas.microsoft.com/office/powerpoint/2010/main" val="1211335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Key perceptions for consideration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036" y="1688147"/>
            <a:ext cx="823984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Safety after dark – year on year decline highlights this as a major problem 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Crime – clearly area of most concern and has seen an year on year increase over the last 4 years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Targeted work on anti-social behaviour, especially people using or dealing drugs, may help people feel safer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Need to understand the decline in education services satisfaction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Continue to increase reach and quality of communication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Continue with Summer events – popular with almost everyone</a:t>
            </a:r>
          </a:p>
        </p:txBody>
      </p:sp>
    </p:spTree>
    <p:extLst>
      <p:ext uri="{BB962C8B-B14F-4D97-AF65-F5344CB8AC3E}">
        <p14:creationId xmlns:p14="http://schemas.microsoft.com/office/powerpoint/2010/main" val="3330056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0224" y="1414762"/>
            <a:ext cx="627140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latin typeface="Calibri" panose="020F0502020204030204" pitchFamily="34" charset="0"/>
              </a:rPr>
              <a:t>Thank you</a:t>
            </a:r>
          </a:p>
          <a:p>
            <a:pPr algn="ctr"/>
            <a:r>
              <a:rPr lang="en-GB" sz="3400" b="1" dirty="0">
                <a:latin typeface="Calibri" panose="020F0502020204030204" pitchFamily="34" charset="0"/>
              </a:rPr>
              <a:t>Any questions?</a:t>
            </a:r>
          </a:p>
          <a:p>
            <a:pPr algn="ctr"/>
            <a:endParaRPr lang="en-GB" sz="3000" b="1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endParaRPr lang="en-GB" sz="1400" dirty="0">
              <a:latin typeface="Calibri" panose="020F0502020204030204" pitchFamily="34" charset="0"/>
            </a:endParaRPr>
          </a:p>
          <a:p>
            <a:pPr algn="ctr"/>
            <a:r>
              <a:rPr lang="en-GB" sz="1400" dirty="0">
                <a:latin typeface="Calibri" panose="020F0502020204030204" pitchFamily="34" charset="0"/>
              </a:rPr>
              <a:t>This study was conducted in accordance with ISO 20252:2012</a:t>
            </a:r>
          </a:p>
          <a:p>
            <a:pPr algn="ctr"/>
            <a:endParaRPr lang="en-GB" sz="30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23" y="3029932"/>
            <a:ext cx="1965158" cy="20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3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1481006" y="178948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2425" y="761374"/>
            <a:ext cx="8382000" cy="424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results show a decline in resident satisfaction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This is consistent with the trend nationally of declining performance over the past few years</a:t>
            </a:r>
          </a:p>
          <a:p>
            <a:pPr lvl="0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Neighbouring boroughs have also seen a decline </a:t>
            </a:r>
          </a:p>
          <a:p>
            <a:pPr lvl="0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This may in part be due to the…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Current environment given the uncertainty surrounding Brexit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Economic and political situation globally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Volume of knife crime incidents in London highlighted by the media</a:t>
            </a:r>
          </a:p>
          <a:p>
            <a:pPr lvl="0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Low confidence in the police has had an effect on the results</a:t>
            </a:r>
          </a:p>
          <a:p>
            <a:pPr lvl="0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Whilst perception isn’t great, actual performance data shows a different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85750" y="94317"/>
            <a:ext cx="8448675" cy="574675"/>
          </a:xfrm>
        </p:spPr>
        <p:txBody>
          <a:bodyPr>
            <a:normAutofit/>
          </a:bodyPr>
          <a:lstStyle/>
          <a:p>
            <a:r>
              <a:rPr lang="en-GB" dirty="0"/>
              <a:t>Reason for results</a:t>
            </a:r>
          </a:p>
        </p:txBody>
      </p:sp>
    </p:spTree>
    <p:extLst>
      <p:ext uri="{BB962C8B-B14F-4D97-AF65-F5344CB8AC3E}">
        <p14:creationId xmlns:p14="http://schemas.microsoft.com/office/powerpoint/2010/main" val="3994256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1481006" y="178948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09626" y="1553528"/>
            <a:ext cx="1803912" cy="38472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trend shows that results for residents surveys have been going down year on year nationally across the headline measures. </a:t>
            </a:r>
          </a:p>
          <a:p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LBBD’s results are consistent with the trend seen nationally.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85750" y="94317"/>
            <a:ext cx="8448675" cy="574675"/>
          </a:xfrm>
        </p:spPr>
        <p:txBody>
          <a:bodyPr>
            <a:normAutofit/>
          </a:bodyPr>
          <a:lstStyle/>
          <a:p>
            <a:r>
              <a:rPr lang="en-GB" dirty="0"/>
              <a:t>LBBD vs National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9BF664-FA2B-4801-8FE2-E50DE1CAC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22"/>
          <a:stretch/>
        </p:blipFill>
        <p:spPr>
          <a:xfrm>
            <a:off x="177288" y="740636"/>
            <a:ext cx="6826827" cy="522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99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1602431" y="180575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7201" y="99218"/>
            <a:ext cx="7710447" cy="574675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Satisfaction with local area is similar to last year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30221"/>
            <a:ext cx="5142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QB1. Overall how satisfied or dissatisfied are you with your local area as a place to live?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Unweighted Base: 998 respondents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425" y="647664"/>
            <a:ext cx="8382000" cy="2139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Three fifths (60%) are satisfied with Barking &amp; Dagenham as a place to live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5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Downward trend over last four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Also significantly lower than the National (78%) average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5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More satisfied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Black ethnic group (change from Asian ethnic group in 2017)</a:t>
            </a:r>
            <a:endParaRPr lang="en-GB" sz="5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5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Less satisfied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White British ethnic group (same as 2017)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F1B19F-7E97-44A5-B621-45F39FFB1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066170"/>
              </p:ext>
            </p:extLst>
          </p:nvPr>
        </p:nvGraphicFramePr>
        <p:xfrm>
          <a:off x="1121790" y="3082702"/>
          <a:ext cx="6598761" cy="196064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09537">
                  <a:extLst>
                    <a:ext uri="{9D8B030D-6E8A-4147-A177-3AD203B41FA5}">
                      <a16:colId xmlns:a16="http://schemas.microsoft.com/office/drawing/2014/main" val="2520109160"/>
                    </a:ext>
                  </a:extLst>
                </a:gridCol>
                <a:gridCol w="1310318">
                  <a:extLst>
                    <a:ext uri="{9D8B030D-6E8A-4147-A177-3AD203B41FA5}">
                      <a16:colId xmlns:a16="http://schemas.microsoft.com/office/drawing/2014/main" val="412351856"/>
                    </a:ext>
                  </a:extLst>
                </a:gridCol>
                <a:gridCol w="974434">
                  <a:extLst>
                    <a:ext uri="{9D8B030D-6E8A-4147-A177-3AD203B41FA5}">
                      <a16:colId xmlns:a16="http://schemas.microsoft.com/office/drawing/2014/main" val="48042151"/>
                    </a:ext>
                  </a:extLst>
                </a:gridCol>
                <a:gridCol w="974434">
                  <a:extLst>
                    <a:ext uri="{9D8B030D-6E8A-4147-A177-3AD203B41FA5}">
                      <a16:colId xmlns:a16="http://schemas.microsoft.com/office/drawing/2014/main" val="2471620875"/>
                    </a:ext>
                  </a:extLst>
                </a:gridCol>
                <a:gridCol w="915019">
                  <a:extLst>
                    <a:ext uri="{9D8B030D-6E8A-4147-A177-3AD203B41FA5}">
                      <a16:colId xmlns:a16="http://schemas.microsoft.com/office/drawing/2014/main" val="254314648"/>
                    </a:ext>
                  </a:extLst>
                </a:gridCol>
                <a:gridCol w="915019">
                  <a:extLst>
                    <a:ext uri="{9D8B030D-6E8A-4147-A177-3AD203B41FA5}">
                      <a16:colId xmlns:a16="http://schemas.microsoft.com/office/drawing/2014/main" val="372062641"/>
                    </a:ext>
                  </a:extLst>
                </a:gridCol>
              </a:tblGrid>
              <a:tr h="772865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Satisfaction with local area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453" marR="127453" marT="63726" marB="637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8014" marR="118014" marT="0" marB="0" anchor="ctr"/>
                </a:tc>
                <a:extLst>
                  <a:ext uri="{0D108BD9-81ED-4DB2-BD59-A6C34878D82A}">
                    <a16:rowId xmlns:a16="http://schemas.microsoft.com/office/drawing/2014/main" val="1187990349"/>
                  </a:ext>
                </a:extLst>
              </a:tr>
              <a:tr h="57503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Satisfied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70%</a:t>
                      </a: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8014" marR="118014" marT="0" marB="0" anchor="ctr"/>
                </a:tc>
                <a:extLst>
                  <a:ext uri="{0D108BD9-81ED-4DB2-BD59-A6C34878D82A}">
                    <a16:rowId xmlns:a16="http://schemas.microsoft.com/office/drawing/2014/main" val="1854834103"/>
                  </a:ext>
                </a:extLst>
              </a:tr>
              <a:tr h="61274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Dissatisfied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118014" marR="1180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118014" marR="118014" marT="0" marB="0" anchor="ctr"/>
                </a:tc>
                <a:extLst>
                  <a:ext uri="{0D108BD9-81ED-4DB2-BD59-A6C34878D82A}">
                    <a16:rowId xmlns:a16="http://schemas.microsoft.com/office/drawing/2014/main" val="1323888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052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51" y="1"/>
            <a:ext cx="9141448" cy="7026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551" y="6455587"/>
            <a:ext cx="9141448" cy="4024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150" name="Picture 6" descr="https://www.how2become.com/wp-content/uploads/2014/09/Fotolia_24365284_Subscription_Monthly_M.jpg?x5896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"/>
          <a:stretch/>
        </p:blipFill>
        <p:spPr bwMode="auto">
          <a:xfrm>
            <a:off x="-197" y="712675"/>
            <a:ext cx="3055986" cy="58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88848" y="78286"/>
            <a:ext cx="7951788" cy="57467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Things people are most concerned about</a:t>
            </a:r>
          </a:p>
        </p:txBody>
      </p:sp>
      <p:sp>
        <p:nvSpPr>
          <p:cNvPr id="12" name="Oval 11"/>
          <p:cNvSpPr/>
          <p:nvPr/>
        </p:nvSpPr>
        <p:spPr>
          <a:xfrm>
            <a:off x="516818" y="2271100"/>
            <a:ext cx="1588749" cy="155089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55%</a:t>
            </a:r>
          </a:p>
          <a:p>
            <a:pPr algn="ctr"/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Crime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257886-7F7E-4B12-AD8B-550343944F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8" t="43330" r="8239" b="6775"/>
          <a:stretch/>
        </p:blipFill>
        <p:spPr>
          <a:xfrm>
            <a:off x="6195297" y="3429000"/>
            <a:ext cx="2948703" cy="31627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597545"/>
            <a:ext cx="91440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  <a:latin typeface="Calibri" panose="020F0502020204030204" pitchFamily="34" charset="0"/>
              </a:rPr>
              <a:t>QB8. Of these which three things are you are you personally most concerned about? (Unweighted Base: 975 respondents)</a:t>
            </a:r>
          </a:p>
        </p:txBody>
      </p:sp>
      <p:pic>
        <p:nvPicPr>
          <p:cNvPr id="19" name="Picture 14" descr="http://www.thewestonmercury.co.uk/polopoly_fs/1.4192795!/image/image.jpg_gen/derivatives/landscape_630/image.jpg">
            <a:extLst>
              <a:ext uri="{FF2B5EF4-FFF2-40B4-BE49-F238E27FC236}">
                <a16:creationId xmlns:a16="http://schemas.microsoft.com/office/drawing/2014/main" id="{21F36D98-0214-40F9-9D03-A7DA8CEC5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1"/>
          <a:stretch/>
        </p:blipFill>
        <p:spPr bwMode="auto">
          <a:xfrm>
            <a:off x="6195297" y="732835"/>
            <a:ext cx="2951027" cy="302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6551584" y="1978431"/>
            <a:ext cx="1656560" cy="1630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24%</a:t>
            </a:r>
          </a:p>
          <a:p>
            <a:pPr algn="ctr"/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Litter and dirt in the streets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57D312-5290-4F3B-84C3-3DB5966CD872}"/>
              </a:ext>
            </a:extLst>
          </p:cNvPr>
          <p:cNvSpPr/>
          <p:nvPr/>
        </p:nvSpPr>
        <p:spPr>
          <a:xfrm>
            <a:off x="6602787" y="3889730"/>
            <a:ext cx="1656560" cy="1630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24%</a:t>
            </a:r>
          </a:p>
          <a:p>
            <a:pPr algn="ctr"/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Condition of roads / pavements</a:t>
            </a:r>
          </a:p>
        </p:txBody>
      </p:sp>
      <p:sp>
        <p:nvSpPr>
          <p:cNvPr id="14" name="Oval 13"/>
          <p:cNvSpPr/>
          <p:nvPr/>
        </p:nvSpPr>
        <p:spPr>
          <a:xfrm>
            <a:off x="3697334" y="2227998"/>
            <a:ext cx="1693922" cy="170456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29%</a:t>
            </a:r>
          </a:p>
          <a:p>
            <a:pPr algn="ctr"/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Lack of affordable housing</a:t>
            </a:r>
          </a:p>
        </p:txBody>
      </p:sp>
      <p:pic>
        <p:nvPicPr>
          <p:cNvPr id="15" name="Picture 12" descr="3 BED NEW BUILT APARTMENT: OXFORD HOUSE DEAN PATH DAGENHAM RM8 2FA ">
            <a:extLst>
              <a:ext uri="{FF2B5EF4-FFF2-40B4-BE49-F238E27FC236}">
                <a16:creationId xmlns:a16="http://schemas.microsoft.com/office/drawing/2014/main" id="{7C07E083-EF57-4E29-BF12-170A89FC7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97" y="714545"/>
            <a:ext cx="3140800" cy="58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2FFDE9A-2CF0-4F33-9183-B0B29A943B83}"/>
              </a:ext>
            </a:extLst>
          </p:cNvPr>
          <p:cNvSpPr/>
          <p:nvPr/>
        </p:nvSpPr>
        <p:spPr>
          <a:xfrm>
            <a:off x="3566464" y="2306934"/>
            <a:ext cx="1588749" cy="155089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29%</a:t>
            </a:r>
          </a:p>
          <a:p>
            <a:pPr algn="ctr"/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Lack of affordable housing</a:t>
            </a: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339CD2A9-06F5-4BD8-9AAF-59A0C52B7330}"/>
              </a:ext>
            </a:extLst>
          </p:cNvPr>
          <p:cNvSpPr/>
          <p:nvPr/>
        </p:nvSpPr>
        <p:spPr>
          <a:xfrm rot="10800000">
            <a:off x="5305235" y="2350717"/>
            <a:ext cx="441428" cy="1431741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C46CB004-0C26-4E91-A2A6-85673D9F9681}"/>
              </a:ext>
            </a:extLst>
          </p:cNvPr>
          <p:cNvSpPr/>
          <p:nvPr/>
        </p:nvSpPr>
        <p:spPr>
          <a:xfrm rot="10800000">
            <a:off x="8335038" y="2077568"/>
            <a:ext cx="441428" cy="1431741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00B0CAE0-E329-40B0-8B2B-29F279254005}"/>
              </a:ext>
            </a:extLst>
          </p:cNvPr>
          <p:cNvSpPr/>
          <p:nvPr/>
        </p:nvSpPr>
        <p:spPr>
          <a:xfrm>
            <a:off x="2221389" y="2375186"/>
            <a:ext cx="441428" cy="1431741"/>
          </a:xfrm>
          <a:prstGeom prst="up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7AA95758-0681-4A68-B9B9-1727BFACF62A}"/>
              </a:ext>
            </a:extLst>
          </p:cNvPr>
          <p:cNvSpPr/>
          <p:nvPr/>
        </p:nvSpPr>
        <p:spPr>
          <a:xfrm>
            <a:off x="8345729" y="3990351"/>
            <a:ext cx="441428" cy="1431741"/>
          </a:xfrm>
          <a:prstGeom prst="up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6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9881" y="19116"/>
            <a:ext cx="7951788" cy="574675"/>
          </a:xfrm>
        </p:spPr>
        <p:txBody>
          <a:bodyPr/>
          <a:lstStyle/>
          <a:p>
            <a:r>
              <a:rPr lang="en-GB" dirty="0"/>
              <a:t>Growing concern about crime and roads/pavements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682" y="511085"/>
            <a:ext cx="8853276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People were asked what they were concerned about and then, the top THREE things they were </a:t>
            </a:r>
            <a:r>
              <a:rPr lang="en-GB" sz="1600" u="sng" dirty="0">
                <a:latin typeface="Calibri" panose="020F0502020204030204" pitchFamily="34" charset="0"/>
              </a:rPr>
              <a:t>most</a:t>
            </a:r>
            <a:r>
              <a:rPr lang="en-GB" sz="1600" dirty="0">
                <a:latin typeface="Calibri" panose="020F0502020204030204" pitchFamily="34" charset="0"/>
              </a:rPr>
              <a:t> concerned about</a:t>
            </a:r>
          </a:p>
          <a:p>
            <a:endParaRPr lang="en-GB" sz="4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en-GB" sz="2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When compared with last year, there is a growing concern about crime (+5%) and condition of roads/pavements (+5%)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4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</a:rPr>
              <a:t>But less concern about litter/dirt in the streets (-5%) and lack of jobs (-4%)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6414268"/>
            <a:ext cx="7077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QB7. Are you personally concerned about any of the following? (Unweighted Base: 1,000 respondents)</a:t>
            </a:r>
          </a:p>
          <a:p>
            <a:r>
              <a:rPr lang="en-GB" sz="1100" i="1" dirty="0">
                <a:latin typeface="Calibri" panose="020F0502020204030204" pitchFamily="34" charset="0"/>
              </a:rPr>
              <a:t>QB8. Of these which three things are you are you personally most concerned about? (Unweighted Base: 975 respondents)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642980424"/>
              </p:ext>
            </p:extLst>
          </p:nvPr>
        </p:nvGraphicFramePr>
        <p:xfrm>
          <a:off x="-190499" y="2014201"/>
          <a:ext cx="8853276" cy="455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452030-1FAC-4B21-86E5-743186745BF0}"/>
              </a:ext>
            </a:extLst>
          </p:cNvPr>
          <p:cNvCxnSpPr>
            <a:cxnSpLocks/>
          </p:cNvCxnSpPr>
          <p:nvPr/>
        </p:nvCxnSpPr>
        <p:spPr>
          <a:xfrm flipH="1">
            <a:off x="0" y="3221607"/>
            <a:ext cx="9144000" cy="0"/>
          </a:xfrm>
          <a:prstGeom prst="line">
            <a:avLst/>
          </a:prstGeom>
          <a:ln w="12700"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965ECED-42C7-474A-845D-81CDFC855ED1}"/>
              </a:ext>
            </a:extLst>
          </p:cNvPr>
          <p:cNvSpPr txBox="1"/>
          <p:nvPr/>
        </p:nvSpPr>
        <p:spPr>
          <a:xfrm rot="16200000">
            <a:off x="-422287" y="2408267"/>
            <a:ext cx="1410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TOP CONCERNS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610A8A-6763-4BF1-9CD1-CFD74C3A7BF9}"/>
              </a:ext>
            </a:extLst>
          </p:cNvPr>
          <p:cNvSpPr txBox="1"/>
          <p:nvPr/>
        </p:nvSpPr>
        <p:spPr>
          <a:xfrm rot="5400000">
            <a:off x="8086601" y="2483680"/>
            <a:ext cx="1410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TOP CONCERNS</a:t>
            </a:r>
          </a:p>
        </p:txBody>
      </p:sp>
    </p:spTree>
    <p:extLst>
      <p:ext uri="{BB962C8B-B14F-4D97-AF65-F5344CB8AC3E}">
        <p14:creationId xmlns:p14="http://schemas.microsoft.com/office/powerpoint/2010/main" val="1106770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1602431" y="180575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7201" y="89791"/>
            <a:ext cx="7710447" cy="574675"/>
          </a:xfrm>
        </p:spPr>
        <p:txBody>
          <a:bodyPr>
            <a:normAutofit/>
          </a:bodyPr>
          <a:lstStyle/>
          <a:p>
            <a:r>
              <a:rPr lang="en-GB" dirty="0"/>
              <a:t>Top 4 Concerns: The 4-Year Trend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593997"/>
            <a:ext cx="7092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>
                <a:latin typeface="Calibri" panose="020F0502020204030204" pitchFamily="34" charset="0"/>
              </a:rPr>
              <a:t>QB8. Of these which three things are you are you personally most concerned about? (Unweighted Base: 975 respondents)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1205DB7-44C4-40B0-A4BE-61A31043D2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444047"/>
              </p:ext>
            </p:extLst>
          </p:nvPr>
        </p:nvGraphicFramePr>
        <p:xfrm>
          <a:off x="293548" y="1638443"/>
          <a:ext cx="7092006" cy="4728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07B744A-A54C-4FD4-B5C7-1B29243CCE58}"/>
              </a:ext>
            </a:extLst>
          </p:cNvPr>
          <p:cNvSpPr txBox="1"/>
          <p:nvPr/>
        </p:nvSpPr>
        <p:spPr>
          <a:xfrm>
            <a:off x="169682" y="614782"/>
            <a:ext cx="885327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Year on year increase with concern about crime.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Concern with lack of affordable housing; litter and dirt in the streets; and conditions of roads/pavements similar to 2015.</a:t>
            </a:r>
          </a:p>
        </p:txBody>
      </p:sp>
    </p:spTree>
    <p:extLst>
      <p:ext uri="{BB962C8B-B14F-4D97-AF65-F5344CB8AC3E}">
        <p14:creationId xmlns:p14="http://schemas.microsoft.com/office/powerpoint/2010/main" val="3583346661"/>
      </p:ext>
    </p:extLst>
  </p:cSld>
  <p:clrMapOvr>
    <a:masterClrMapping/>
  </p:clrMapOvr>
</p:sld>
</file>

<file path=ppt/theme/theme1.xml><?xml version="1.0" encoding="utf-8"?>
<a:theme xmlns:a="http://schemas.openxmlformats.org/drawingml/2006/main" name="V+P_Master_50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6DB2896A0383499CEDD5F95C75FB9A" ma:contentTypeVersion="917" ma:contentTypeDescription="Create a new document." ma:contentTypeScope="" ma:versionID="56ba2893972ee1234c3eceb18f62b984">
  <xsd:schema xmlns:xsd="http://www.w3.org/2001/XMLSchema" xmlns:xs="http://www.w3.org/2001/XMLSchema" xmlns:p="http://schemas.microsoft.com/office/2006/metadata/properties" xmlns:ns1="http://schemas.microsoft.com/sharepoint/v3" xmlns:ns2="a55300af-f110-42e8-bed6-68dd370f03d2" xmlns:ns3="cc588b3c-426f-4a5b-bc98-4a47e559399a" xmlns:ns4="6f247cf5-36db-4625-96bb-fe9ae63417ad" targetNamespace="http://schemas.microsoft.com/office/2006/metadata/properties" ma:root="true" ma:fieldsID="8a6e51181fd5351bf43cf62db286b891" ns1:_="" ns2:_="" ns3:_="" ns4:_="">
    <xsd:import namespace="http://schemas.microsoft.com/sharepoint/v3"/>
    <xsd:import namespace="a55300af-f110-42e8-bed6-68dd370f03d2"/>
    <xsd:import namespace="cc588b3c-426f-4a5b-bc98-4a47e559399a"/>
    <xsd:import namespace="6f247cf5-36db-4625-96bb-fe9ae63417a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300af-f110-42e8-bed6-68dd370f03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588b3c-426f-4a5b-bc98-4a47e55939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59fa423a-319c-4486-99a4-febc348d8d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47cf5-36db-4625-96bb-fe9ae63417ad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fbfe248e-f4ad-4367-892e-93382608559c}" ma:internalName="TaxCatchAll" ma:showField="CatchAllData" ma:web="a55300af-f110-42e8-bed6-68dd370f03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55300af-f110-42e8-bed6-68dd370f03d2">7QUC4UPUTYWN-1794141778-2086</_dlc_DocId>
    <_dlc_DocIdUrl xmlns="a55300af-f110-42e8-bed6-68dd370f03d2">
      <Url>https://lbbd.sharepoint.com/teams/T0420-INT-FNC-Policy-and-Partnerships/_layouts/15/DocIdRedir.aspx?ID=7QUC4UPUTYWN-1794141778-2086</Url>
      <Description>7QUC4UPUTYWN-1794141778-2086</Description>
    </_dlc_DocIdUrl>
    <lcf76f155ced4ddcb4097134ff3c332f xmlns="cc588b3c-426f-4a5b-bc98-4a47e559399a">
      <Terms xmlns="http://schemas.microsoft.com/office/infopath/2007/PartnerControls"/>
    </lcf76f155ced4ddcb4097134ff3c332f>
    <TaxCatchAll xmlns="6f247cf5-36db-4625-96bb-fe9ae63417ad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dbdd483f-3900-49b6-a372-49fdffa904e4" ContentTypeId="0x0101" PreviousValue="false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1A0560F-C513-4AF0-83F7-0F183FD204B7}"/>
</file>

<file path=customXml/itemProps2.xml><?xml version="1.0" encoding="utf-8"?>
<ds:datastoreItem xmlns:ds="http://schemas.openxmlformats.org/officeDocument/2006/customXml" ds:itemID="{F7BC5CCB-2191-41B1-8136-9271E80B4372}">
  <ds:schemaRefs>
    <ds:schemaRef ds:uri="6dd79b67-0f01-4ca3-bf08-63bb0ada1c77"/>
    <ds:schemaRef ds:uri="http://purl.org/dc/elements/1.1/"/>
    <ds:schemaRef ds:uri="c791a769-0b5c-43b5-8e3c-6d1c3ac8f628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C4EB84C-6E71-4A28-978D-353C72B1F95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2AFED4B-8194-456D-B4F2-46D97B7E4AFE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0C0B1760-6A6C-4CD9-AE2C-F59C99EDB309}"/>
</file>

<file path=docProps/app.xml><?xml version="1.0" encoding="utf-8"?>
<Properties xmlns="http://schemas.openxmlformats.org/officeDocument/2006/extended-properties" xmlns:vt="http://schemas.openxmlformats.org/officeDocument/2006/docPropsVTypes">
  <Template>V+P_Master_50th</Template>
  <TotalTime>21083</TotalTime>
  <Words>3365</Words>
  <Application>Microsoft Office PowerPoint</Application>
  <PresentationFormat>On-screen Show (4:3)</PresentationFormat>
  <Paragraphs>453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MS PGothic</vt:lpstr>
      <vt:lpstr>Arial</vt:lpstr>
      <vt:lpstr>Calibri</vt:lpstr>
      <vt:lpstr>V+P_Master_50th</vt:lpstr>
      <vt:lpstr> RESIDENTS PERCEPTION SURVEY   AUTUMN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Opinion Research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Kester Holmes</dc:creator>
  <cp:lastModifiedBy>Asghar Salauoddin</cp:lastModifiedBy>
  <cp:revision>1139</cp:revision>
  <cp:lastPrinted>2019-02-05T16:45:29Z</cp:lastPrinted>
  <dcterms:created xsi:type="dcterms:W3CDTF">2016-01-12T09:17:20Z</dcterms:created>
  <dcterms:modified xsi:type="dcterms:W3CDTF">2019-04-23T10:01:18Z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0x010100916DB2896A0383499CEDD5F95C75FB9A</vt:lpwstr>
  </property>
  <property fmtid="{D5CDD505-2E9C-101B-9397-08002B2CF9AE}" pid="3" name="Order">
    <vt:r8>208600</vt:r8>
  </property>
  <property fmtid="{D5CDD505-2E9C-101B-9397-08002B2CF9AE}" pid="4" name="_dlc_DocIdItemGuid">
    <vt:lpwstr>bc1e53ec-582d-5762-b2ca-f46159b5d27b</vt:lpwstr>
  </property>
</Properties>
</file>