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6"/>
    <p:sldMasterId id="2147483840" r:id="rId7"/>
  </p:sldMasterIdLst>
  <p:notesMasterIdLst>
    <p:notesMasterId r:id="rId27"/>
  </p:notesMasterIdLst>
  <p:sldIdLst>
    <p:sldId id="347" r:id="rId8"/>
    <p:sldId id="302" r:id="rId9"/>
    <p:sldId id="304" r:id="rId10"/>
    <p:sldId id="355" r:id="rId11"/>
    <p:sldId id="339" r:id="rId12"/>
    <p:sldId id="364" r:id="rId13"/>
    <p:sldId id="319" r:id="rId14"/>
    <p:sldId id="341" r:id="rId15"/>
    <p:sldId id="363" r:id="rId16"/>
    <p:sldId id="362" r:id="rId17"/>
    <p:sldId id="352" r:id="rId18"/>
    <p:sldId id="353" r:id="rId19"/>
    <p:sldId id="354" r:id="rId20"/>
    <p:sldId id="358" r:id="rId21"/>
    <p:sldId id="314" r:id="rId22"/>
    <p:sldId id="365" r:id="rId23"/>
    <p:sldId id="366" r:id="rId24"/>
    <p:sldId id="367" r:id="rId25"/>
    <p:sldId id="30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0D572C9-0B53-425E-935C-B6D819C6D62C}">
          <p14:sldIdLst>
            <p14:sldId id="347"/>
            <p14:sldId id="302"/>
            <p14:sldId id="304"/>
            <p14:sldId id="355"/>
            <p14:sldId id="339"/>
            <p14:sldId id="364"/>
            <p14:sldId id="319"/>
            <p14:sldId id="341"/>
            <p14:sldId id="363"/>
            <p14:sldId id="362"/>
            <p14:sldId id="352"/>
            <p14:sldId id="353"/>
            <p14:sldId id="354"/>
            <p14:sldId id="358"/>
            <p14:sldId id="314"/>
            <p14:sldId id="365"/>
            <p14:sldId id="366"/>
            <p14:sldId id="367"/>
            <p14:sldId id="30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AF0AEF-F013-D5CA-0D60-A2EF2CFF10A5}" name="Hodgson Jade" initials="HJ" userId="S::jzhodgson@lbbd.gov.uk::0bac2011-07c3-4d13-8ed3-252a20598d5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odgson Jade" initials="HJ" lastIdx="3" clrIdx="0">
    <p:extLst>
      <p:ext uri="{19B8F6BF-5375-455C-9EA6-DF929625EA0E}">
        <p15:presenceInfo xmlns:p15="http://schemas.microsoft.com/office/powerpoint/2012/main" userId="S-1-5-21-1975410395-3727652862-60672281-53447" providerId="AD"/>
      </p:ext>
    </p:extLst>
  </p:cmAuthor>
  <p:cmAuthor id="2" name="Hodgson Jade" initials="HJ [2]" lastIdx="4" clrIdx="1">
    <p:extLst>
      <p:ext uri="{19B8F6BF-5375-455C-9EA6-DF929625EA0E}">
        <p15:presenceInfo xmlns:p15="http://schemas.microsoft.com/office/powerpoint/2012/main" userId="S::jzhodgson@lbbd.gov.uk::0bac2011-07c3-4d13-8ed3-252a20598d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DEEBF7"/>
    <a:srgbClr val="B6D5F4"/>
    <a:srgbClr val="85FFCE"/>
    <a:srgbClr val="CDA4E6"/>
    <a:srgbClr val="8497B0"/>
    <a:srgbClr val="83CEDD"/>
    <a:srgbClr val="F3F6FB"/>
    <a:srgbClr val="DDDDDD"/>
    <a:srgbClr val="D3C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767C1C-5D74-4C57-80CB-4A35B8CFC87F}" v="2" dt="2023-04-27T10:24:11.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Lyons" userId="02f5a8cc-ced6-46cf-8cf4-5db742ff84aa" providerId="ADAL" clId="{0D767C1C-5D74-4C57-80CB-4A35B8CFC87F}"/>
    <pc:docChg chg="modSld">
      <pc:chgData name="Chris Lyons" userId="02f5a8cc-ced6-46cf-8cf4-5db742ff84aa" providerId="ADAL" clId="{0D767C1C-5D74-4C57-80CB-4A35B8CFC87F}" dt="2023-04-27T10:24:11.122" v="1" actId="14100"/>
      <pc:docMkLst>
        <pc:docMk/>
      </pc:docMkLst>
      <pc:sldChg chg="modSp">
        <pc:chgData name="Chris Lyons" userId="02f5a8cc-ced6-46cf-8cf4-5db742ff84aa" providerId="ADAL" clId="{0D767C1C-5D74-4C57-80CB-4A35B8CFC87F}" dt="2023-04-27T10:24:11.122" v="1" actId="14100"/>
        <pc:sldMkLst>
          <pc:docMk/>
          <pc:sldMk cId="2038055863" sldId="363"/>
        </pc:sldMkLst>
        <pc:spChg chg="mod">
          <ac:chgData name="Chris Lyons" userId="02f5a8cc-ced6-46cf-8cf4-5db742ff84aa" providerId="ADAL" clId="{0D767C1C-5D74-4C57-80CB-4A35B8CFC87F}" dt="2023-04-27T10:24:11.122" v="1" actId="14100"/>
          <ac:spMkLst>
            <pc:docMk/>
            <pc:sldMk cId="2038055863" sldId="363"/>
            <ac:spMk id="21" creationId="{4D35AE58-BE65-E631-2B5A-323ADC19B352}"/>
          </ac:spMkLst>
        </pc:spChg>
        <pc:spChg chg="mod">
          <ac:chgData name="Chris Lyons" userId="02f5a8cc-ced6-46cf-8cf4-5db742ff84aa" providerId="ADAL" clId="{0D767C1C-5D74-4C57-80CB-4A35B8CFC87F}" dt="2023-04-27T10:23:41.923" v="0" actId="1076"/>
          <ac:spMkLst>
            <pc:docMk/>
            <pc:sldMk cId="2038055863" sldId="363"/>
            <ac:spMk id="24" creationId="{177BB989-1355-78AB-56FE-A73986874CC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232D3E-2DD9-4E65-846C-B1B5C614AC9E}" type="doc">
      <dgm:prSet loTypeId="urn:microsoft.com/office/officeart/2009/layout/CircleArrowProcess" loCatId="process" qsTypeId="urn:microsoft.com/office/officeart/2005/8/quickstyle/simple1" qsCatId="simple" csTypeId="urn:microsoft.com/office/officeart/2005/8/colors/accent5_2" csCatId="accent5" phldr="1"/>
      <dgm:spPr/>
      <dgm:t>
        <a:bodyPr/>
        <a:lstStyle/>
        <a:p>
          <a:endParaRPr lang="en-GB"/>
        </a:p>
      </dgm:t>
    </dgm:pt>
    <dgm:pt modelId="{600BD85F-4DA3-4237-BB65-CA8474C7B1B6}">
      <dgm:prSet phldrT="[Text]" custT="1"/>
      <dgm:spPr/>
      <dgm:t>
        <a:bodyPr/>
        <a:lstStyle/>
        <a:p>
          <a:r>
            <a:rPr lang="en-GB" sz="1050" b="1"/>
            <a:t>Perception of Safety</a:t>
          </a:r>
        </a:p>
      </dgm:t>
    </dgm:pt>
    <dgm:pt modelId="{C2CC60A3-26A1-410F-9155-BB382EF08622}" type="parTrans" cxnId="{B1D498BA-BFCC-476A-8F84-F89775002F45}">
      <dgm:prSet/>
      <dgm:spPr/>
      <dgm:t>
        <a:bodyPr/>
        <a:lstStyle/>
        <a:p>
          <a:endParaRPr lang="en-GB"/>
        </a:p>
      </dgm:t>
    </dgm:pt>
    <dgm:pt modelId="{35ECD5E6-5940-4452-A5AE-3A57E3029BE3}" type="sibTrans" cxnId="{B1D498BA-BFCC-476A-8F84-F89775002F45}">
      <dgm:prSet/>
      <dgm:spPr/>
      <dgm:t>
        <a:bodyPr/>
        <a:lstStyle/>
        <a:p>
          <a:endParaRPr lang="en-GB"/>
        </a:p>
      </dgm:t>
    </dgm:pt>
    <dgm:pt modelId="{AC4EE4CD-4AFB-4AD7-97E3-35AC921174CB}">
      <dgm:prSet phldrT="[Text]" custT="1"/>
      <dgm:spPr/>
      <dgm:t>
        <a:bodyPr/>
        <a:lstStyle/>
        <a:p>
          <a:r>
            <a:rPr lang="en-GB" sz="1050" b="1"/>
            <a:t>Violence</a:t>
          </a:r>
        </a:p>
      </dgm:t>
    </dgm:pt>
    <dgm:pt modelId="{0C1E74B0-3576-4CD4-B835-C54A0337B91D}" type="parTrans" cxnId="{71FA16D8-70A3-4585-85A8-E144EE46C0E9}">
      <dgm:prSet/>
      <dgm:spPr/>
      <dgm:t>
        <a:bodyPr/>
        <a:lstStyle/>
        <a:p>
          <a:endParaRPr lang="en-GB"/>
        </a:p>
      </dgm:t>
    </dgm:pt>
    <dgm:pt modelId="{0521371D-DE38-48CD-8F57-C9118823FA5C}" type="sibTrans" cxnId="{71FA16D8-70A3-4585-85A8-E144EE46C0E9}">
      <dgm:prSet/>
      <dgm:spPr/>
      <dgm:t>
        <a:bodyPr/>
        <a:lstStyle/>
        <a:p>
          <a:endParaRPr lang="en-GB"/>
        </a:p>
      </dgm:t>
    </dgm:pt>
    <dgm:pt modelId="{39FE69D2-36D7-47A7-AFDA-8FCE7D00DE32}">
      <dgm:prSet phldrT="[Text]" custT="1"/>
      <dgm:spPr/>
      <dgm:t>
        <a:bodyPr/>
        <a:lstStyle/>
        <a:p>
          <a:r>
            <a:rPr lang="en-GB" sz="1050" b="1"/>
            <a:t>Victims</a:t>
          </a:r>
        </a:p>
      </dgm:t>
    </dgm:pt>
    <dgm:pt modelId="{0430DB88-E517-4B90-B6FF-A946DBDA5EAB}" type="parTrans" cxnId="{2409B859-AEC9-4F77-B971-2C62F7C30011}">
      <dgm:prSet/>
      <dgm:spPr/>
    </dgm:pt>
    <dgm:pt modelId="{A07CDABA-5546-489D-8F55-BBCD0413C94B}" type="sibTrans" cxnId="{2409B859-AEC9-4F77-B971-2C62F7C30011}">
      <dgm:prSet/>
      <dgm:spPr/>
    </dgm:pt>
    <dgm:pt modelId="{1E90EB42-1332-4ADD-AFC4-430BA4985096}" type="pres">
      <dgm:prSet presAssocID="{26232D3E-2DD9-4E65-846C-B1B5C614AC9E}" presName="Name0" presStyleCnt="0">
        <dgm:presLayoutVars>
          <dgm:chMax val="7"/>
          <dgm:chPref val="7"/>
          <dgm:dir/>
          <dgm:animLvl val="lvl"/>
        </dgm:presLayoutVars>
      </dgm:prSet>
      <dgm:spPr/>
    </dgm:pt>
    <dgm:pt modelId="{8BBB5782-C400-4550-87B0-5D36286BEF3A}" type="pres">
      <dgm:prSet presAssocID="{600BD85F-4DA3-4237-BB65-CA8474C7B1B6}" presName="Accent1" presStyleCnt="0"/>
      <dgm:spPr/>
    </dgm:pt>
    <dgm:pt modelId="{175BDBD5-1B24-4EE6-BBC5-4E151D38E84F}" type="pres">
      <dgm:prSet presAssocID="{600BD85F-4DA3-4237-BB65-CA8474C7B1B6}" presName="Accent" presStyleLbl="node1" presStyleIdx="0" presStyleCnt="3"/>
      <dgm:spPr/>
    </dgm:pt>
    <dgm:pt modelId="{84886672-9476-4677-8B1B-D9848192B490}" type="pres">
      <dgm:prSet presAssocID="{600BD85F-4DA3-4237-BB65-CA8474C7B1B6}" presName="Parent1" presStyleLbl="revTx" presStyleIdx="0" presStyleCnt="3">
        <dgm:presLayoutVars>
          <dgm:chMax val="1"/>
          <dgm:chPref val="1"/>
          <dgm:bulletEnabled val="1"/>
        </dgm:presLayoutVars>
      </dgm:prSet>
      <dgm:spPr/>
    </dgm:pt>
    <dgm:pt modelId="{C60BDEAC-3BD5-4EF8-B87D-9994A0C914BD}" type="pres">
      <dgm:prSet presAssocID="{39FE69D2-36D7-47A7-AFDA-8FCE7D00DE32}" presName="Accent2" presStyleCnt="0"/>
      <dgm:spPr/>
    </dgm:pt>
    <dgm:pt modelId="{312ED806-F75D-4537-8AC0-0EDF45A83BE9}" type="pres">
      <dgm:prSet presAssocID="{39FE69D2-36D7-47A7-AFDA-8FCE7D00DE32}" presName="Accent" presStyleLbl="node1" presStyleIdx="1" presStyleCnt="3"/>
      <dgm:spPr/>
    </dgm:pt>
    <dgm:pt modelId="{B45AC65C-7AA3-4A12-A8A7-173B629EE7CC}" type="pres">
      <dgm:prSet presAssocID="{39FE69D2-36D7-47A7-AFDA-8FCE7D00DE32}" presName="Parent2" presStyleLbl="revTx" presStyleIdx="1" presStyleCnt="3">
        <dgm:presLayoutVars>
          <dgm:chMax val="1"/>
          <dgm:chPref val="1"/>
          <dgm:bulletEnabled val="1"/>
        </dgm:presLayoutVars>
      </dgm:prSet>
      <dgm:spPr/>
    </dgm:pt>
    <dgm:pt modelId="{9B40555A-0D1F-4035-BE5C-A2234FD324D9}" type="pres">
      <dgm:prSet presAssocID="{AC4EE4CD-4AFB-4AD7-97E3-35AC921174CB}" presName="Accent3" presStyleCnt="0"/>
      <dgm:spPr/>
    </dgm:pt>
    <dgm:pt modelId="{75333C13-EB95-4816-BE12-92E150B5C0F0}" type="pres">
      <dgm:prSet presAssocID="{AC4EE4CD-4AFB-4AD7-97E3-35AC921174CB}" presName="Accent" presStyleLbl="node1" presStyleIdx="2" presStyleCnt="3"/>
      <dgm:spPr/>
    </dgm:pt>
    <dgm:pt modelId="{36BEC4EF-3CEC-45A6-9365-C33A4133B80B}" type="pres">
      <dgm:prSet presAssocID="{AC4EE4CD-4AFB-4AD7-97E3-35AC921174CB}" presName="Parent3" presStyleLbl="revTx" presStyleIdx="2" presStyleCnt="3">
        <dgm:presLayoutVars>
          <dgm:chMax val="1"/>
          <dgm:chPref val="1"/>
          <dgm:bulletEnabled val="1"/>
        </dgm:presLayoutVars>
      </dgm:prSet>
      <dgm:spPr/>
    </dgm:pt>
  </dgm:ptLst>
  <dgm:cxnLst>
    <dgm:cxn modelId="{1CC6D111-CF3A-4C41-BC9B-F58E74A080EC}" type="presOf" srcId="{AC4EE4CD-4AFB-4AD7-97E3-35AC921174CB}" destId="{36BEC4EF-3CEC-45A6-9365-C33A4133B80B}" srcOrd="0" destOrd="0" presId="urn:microsoft.com/office/officeart/2009/layout/CircleArrowProcess"/>
    <dgm:cxn modelId="{2409B859-AEC9-4F77-B971-2C62F7C30011}" srcId="{26232D3E-2DD9-4E65-846C-B1B5C614AC9E}" destId="{39FE69D2-36D7-47A7-AFDA-8FCE7D00DE32}" srcOrd="1" destOrd="0" parTransId="{0430DB88-E517-4B90-B6FF-A946DBDA5EAB}" sibTransId="{A07CDABA-5546-489D-8F55-BBCD0413C94B}"/>
    <dgm:cxn modelId="{EE1291B5-E617-490D-AAFC-6FFDCA0E8CBF}" type="presOf" srcId="{600BD85F-4DA3-4237-BB65-CA8474C7B1B6}" destId="{84886672-9476-4677-8B1B-D9848192B490}" srcOrd="0" destOrd="0" presId="urn:microsoft.com/office/officeart/2009/layout/CircleArrowProcess"/>
    <dgm:cxn modelId="{B1D498BA-BFCC-476A-8F84-F89775002F45}" srcId="{26232D3E-2DD9-4E65-846C-B1B5C614AC9E}" destId="{600BD85F-4DA3-4237-BB65-CA8474C7B1B6}" srcOrd="0" destOrd="0" parTransId="{C2CC60A3-26A1-410F-9155-BB382EF08622}" sibTransId="{35ECD5E6-5940-4452-A5AE-3A57E3029BE3}"/>
    <dgm:cxn modelId="{CED843D0-AA12-4585-B159-B58021EAC2C4}" type="presOf" srcId="{39FE69D2-36D7-47A7-AFDA-8FCE7D00DE32}" destId="{B45AC65C-7AA3-4A12-A8A7-173B629EE7CC}" srcOrd="0" destOrd="0" presId="urn:microsoft.com/office/officeart/2009/layout/CircleArrowProcess"/>
    <dgm:cxn modelId="{71FA16D8-70A3-4585-85A8-E144EE46C0E9}" srcId="{26232D3E-2DD9-4E65-846C-B1B5C614AC9E}" destId="{AC4EE4CD-4AFB-4AD7-97E3-35AC921174CB}" srcOrd="2" destOrd="0" parTransId="{0C1E74B0-3576-4CD4-B835-C54A0337B91D}" sibTransId="{0521371D-DE38-48CD-8F57-C9118823FA5C}"/>
    <dgm:cxn modelId="{1DDD28DF-D4B3-4554-844C-3C05945EDB8B}" type="presOf" srcId="{26232D3E-2DD9-4E65-846C-B1B5C614AC9E}" destId="{1E90EB42-1332-4ADD-AFC4-430BA4985096}" srcOrd="0" destOrd="0" presId="urn:microsoft.com/office/officeart/2009/layout/CircleArrowProcess"/>
    <dgm:cxn modelId="{E4A01C18-8492-409B-9A23-D84302CB08CE}" type="presParOf" srcId="{1E90EB42-1332-4ADD-AFC4-430BA4985096}" destId="{8BBB5782-C400-4550-87B0-5D36286BEF3A}" srcOrd="0" destOrd="0" presId="urn:microsoft.com/office/officeart/2009/layout/CircleArrowProcess"/>
    <dgm:cxn modelId="{DDCA235B-B53E-4FD9-9E60-A596470A9D18}" type="presParOf" srcId="{8BBB5782-C400-4550-87B0-5D36286BEF3A}" destId="{175BDBD5-1B24-4EE6-BBC5-4E151D38E84F}" srcOrd="0" destOrd="0" presId="urn:microsoft.com/office/officeart/2009/layout/CircleArrowProcess"/>
    <dgm:cxn modelId="{0BCE6CAB-E5AC-493B-A421-3715BE3C5957}" type="presParOf" srcId="{1E90EB42-1332-4ADD-AFC4-430BA4985096}" destId="{84886672-9476-4677-8B1B-D9848192B490}" srcOrd="1" destOrd="0" presId="urn:microsoft.com/office/officeart/2009/layout/CircleArrowProcess"/>
    <dgm:cxn modelId="{92331C8E-66F8-4F0D-8D5C-A970E6D5A382}" type="presParOf" srcId="{1E90EB42-1332-4ADD-AFC4-430BA4985096}" destId="{C60BDEAC-3BD5-4EF8-B87D-9994A0C914BD}" srcOrd="2" destOrd="0" presId="urn:microsoft.com/office/officeart/2009/layout/CircleArrowProcess"/>
    <dgm:cxn modelId="{91ABAA06-E8F4-451E-80C3-10014DFBDFB8}" type="presParOf" srcId="{C60BDEAC-3BD5-4EF8-B87D-9994A0C914BD}" destId="{312ED806-F75D-4537-8AC0-0EDF45A83BE9}" srcOrd="0" destOrd="0" presId="urn:microsoft.com/office/officeart/2009/layout/CircleArrowProcess"/>
    <dgm:cxn modelId="{1A74362F-31E4-4FF5-9E70-8912A7A241B9}" type="presParOf" srcId="{1E90EB42-1332-4ADD-AFC4-430BA4985096}" destId="{B45AC65C-7AA3-4A12-A8A7-173B629EE7CC}" srcOrd="3" destOrd="0" presId="urn:microsoft.com/office/officeart/2009/layout/CircleArrowProcess"/>
    <dgm:cxn modelId="{493388E4-57FA-480F-943D-003055EDB5A9}" type="presParOf" srcId="{1E90EB42-1332-4ADD-AFC4-430BA4985096}" destId="{9B40555A-0D1F-4035-BE5C-A2234FD324D9}" srcOrd="4" destOrd="0" presId="urn:microsoft.com/office/officeart/2009/layout/CircleArrowProcess"/>
    <dgm:cxn modelId="{80EC5A12-F913-4D07-8EED-344E7A496587}" type="presParOf" srcId="{9B40555A-0D1F-4035-BE5C-A2234FD324D9}" destId="{75333C13-EB95-4816-BE12-92E150B5C0F0}" srcOrd="0" destOrd="0" presId="urn:microsoft.com/office/officeart/2009/layout/CircleArrowProcess"/>
    <dgm:cxn modelId="{0782C8B6-C128-4C89-9BA4-2DFE8FC9695E}" type="presParOf" srcId="{1E90EB42-1332-4ADD-AFC4-430BA4985096}" destId="{36BEC4EF-3CEC-45A6-9365-C33A4133B80B}"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1EB06BD-A1AC-4328-B90A-1DEB75629C19}" type="doc">
      <dgm:prSet loTypeId="urn:microsoft.com/office/officeart/2011/layout/HexagonRadial" loCatId="cycle" qsTypeId="urn:microsoft.com/office/officeart/2005/8/quickstyle/simple4" qsCatId="simple" csTypeId="urn:microsoft.com/office/officeart/2005/8/colors/colorful1" csCatId="colorful" phldr="1"/>
      <dgm:spPr/>
      <dgm:t>
        <a:bodyPr/>
        <a:lstStyle/>
        <a:p>
          <a:endParaRPr lang="en-GB"/>
        </a:p>
      </dgm:t>
    </dgm:pt>
    <dgm:pt modelId="{202F8363-2D2C-48D9-B0D4-D21BE5CB9493}">
      <dgm:prSet phldrT="[Text]" custT="1"/>
      <dgm:spPr/>
      <dgm:t>
        <a:bodyPr/>
        <a:lstStyle/>
        <a:p>
          <a:r>
            <a:rPr lang="en-GB" sz="900" b="1">
              <a:solidFill>
                <a:schemeClr val="tx1"/>
              </a:solidFill>
            </a:rPr>
            <a:t>Tackling violence against women and girls </a:t>
          </a:r>
        </a:p>
      </dgm:t>
    </dgm:pt>
    <dgm:pt modelId="{1F45FAC4-0377-412B-970E-E847549BB6B8}" type="parTrans" cxnId="{B7B20465-2E59-4F83-88DB-1ED57616AB62}">
      <dgm:prSet/>
      <dgm:spPr/>
      <dgm:t>
        <a:bodyPr/>
        <a:lstStyle/>
        <a:p>
          <a:endParaRPr lang="en-GB">
            <a:solidFill>
              <a:schemeClr val="tx1"/>
            </a:solidFill>
          </a:endParaRPr>
        </a:p>
      </dgm:t>
    </dgm:pt>
    <dgm:pt modelId="{E48F5229-27B0-40B7-88A1-F7AB4E578288}" type="sibTrans" cxnId="{B7B20465-2E59-4F83-88DB-1ED57616AB62}">
      <dgm:prSet/>
      <dgm:spPr/>
      <dgm:t>
        <a:bodyPr/>
        <a:lstStyle/>
        <a:p>
          <a:endParaRPr lang="en-GB">
            <a:solidFill>
              <a:schemeClr val="tx1"/>
            </a:solidFill>
          </a:endParaRPr>
        </a:p>
      </dgm:t>
    </dgm:pt>
    <dgm:pt modelId="{14D46574-987F-4E4C-8AD5-EE7FFB084A91}">
      <dgm:prSet phldrT="[Text]" custT="1"/>
      <dgm:spPr/>
      <dgm:t>
        <a:bodyPr/>
        <a:lstStyle/>
        <a:p>
          <a:r>
            <a:rPr lang="en-GB" sz="1000" b="1">
              <a:solidFill>
                <a:schemeClr val="tx1"/>
              </a:solidFill>
            </a:rPr>
            <a:t>Keeping children and young people safe</a:t>
          </a:r>
        </a:p>
      </dgm:t>
    </dgm:pt>
    <dgm:pt modelId="{AA026AF6-A8E3-4FE0-BF9E-8496670457DD}" type="sibTrans" cxnId="{5FDC4864-118B-42D0-A8C0-EBD9FDAF6322}">
      <dgm:prSet/>
      <dgm:spPr/>
      <dgm:t>
        <a:bodyPr/>
        <a:lstStyle/>
        <a:p>
          <a:endParaRPr lang="en-GB">
            <a:solidFill>
              <a:schemeClr val="tx1"/>
            </a:solidFill>
          </a:endParaRPr>
        </a:p>
      </dgm:t>
    </dgm:pt>
    <dgm:pt modelId="{6E026B19-CD36-4484-8CBA-F4AD36996F75}" type="parTrans" cxnId="{5FDC4864-118B-42D0-A8C0-EBD9FDAF6322}">
      <dgm:prSet/>
      <dgm:spPr/>
      <dgm:t>
        <a:bodyPr/>
        <a:lstStyle/>
        <a:p>
          <a:endParaRPr lang="en-GB">
            <a:solidFill>
              <a:schemeClr val="tx1"/>
            </a:solidFill>
          </a:endParaRPr>
        </a:p>
      </dgm:t>
    </dgm:pt>
    <dgm:pt modelId="{FD787292-08A2-4A0F-810A-9AC637CA4DCC}">
      <dgm:prSet phldrT="[Text]" custT="1"/>
      <dgm:spPr/>
      <dgm:t>
        <a:bodyPr/>
        <a:lstStyle/>
        <a:p>
          <a:r>
            <a:rPr lang="en-GB" sz="1000" b="1">
              <a:solidFill>
                <a:schemeClr val="tx1"/>
              </a:solidFill>
            </a:rPr>
            <a:t>Tackling crimes that affect people the most</a:t>
          </a:r>
        </a:p>
      </dgm:t>
    </dgm:pt>
    <dgm:pt modelId="{2B5D5D6A-D26D-4A1C-9279-F97F5768D3BA}" type="parTrans" cxnId="{1D17C6EF-04A8-4A3C-995F-82711DC77F33}">
      <dgm:prSet/>
      <dgm:spPr/>
      <dgm:t>
        <a:bodyPr/>
        <a:lstStyle/>
        <a:p>
          <a:endParaRPr lang="en-GB">
            <a:solidFill>
              <a:schemeClr val="tx1"/>
            </a:solidFill>
          </a:endParaRPr>
        </a:p>
      </dgm:t>
    </dgm:pt>
    <dgm:pt modelId="{9A96AD96-0611-419C-8CA4-8859990FA1B2}" type="sibTrans" cxnId="{1D17C6EF-04A8-4A3C-995F-82711DC77F33}">
      <dgm:prSet/>
      <dgm:spPr/>
      <dgm:t>
        <a:bodyPr/>
        <a:lstStyle/>
        <a:p>
          <a:endParaRPr lang="en-GB">
            <a:solidFill>
              <a:schemeClr val="tx1"/>
            </a:solidFill>
          </a:endParaRPr>
        </a:p>
      </dgm:t>
    </dgm:pt>
    <dgm:pt modelId="{01E7EAA7-2161-44F2-B5EA-3C057FB5B191}">
      <dgm:prSet phldrT="[Text]" custT="1"/>
      <dgm:spPr/>
      <dgm:t>
        <a:bodyPr/>
        <a:lstStyle/>
        <a:p>
          <a:r>
            <a:rPr lang="en-GB" sz="1050" b="1">
              <a:solidFill>
                <a:schemeClr val="tx1"/>
              </a:solidFill>
            </a:rPr>
            <a:t>Reducing Offending</a:t>
          </a:r>
        </a:p>
      </dgm:t>
    </dgm:pt>
    <dgm:pt modelId="{24A7F063-0A04-4970-BB7C-3FCA876AD55B}" type="parTrans" cxnId="{2EAF147F-EC34-42F1-9C36-75E8803A5747}">
      <dgm:prSet/>
      <dgm:spPr/>
      <dgm:t>
        <a:bodyPr/>
        <a:lstStyle/>
        <a:p>
          <a:endParaRPr lang="en-GB">
            <a:solidFill>
              <a:schemeClr val="tx1"/>
            </a:solidFill>
          </a:endParaRPr>
        </a:p>
      </dgm:t>
    </dgm:pt>
    <dgm:pt modelId="{03B3C282-94B3-4C24-B21B-8AC854192AF1}" type="sibTrans" cxnId="{2EAF147F-EC34-42F1-9C36-75E8803A5747}">
      <dgm:prSet/>
      <dgm:spPr/>
      <dgm:t>
        <a:bodyPr/>
        <a:lstStyle/>
        <a:p>
          <a:endParaRPr lang="en-GB">
            <a:solidFill>
              <a:schemeClr val="tx1"/>
            </a:solidFill>
          </a:endParaRPr>
        </a:p>
      </dgm:t>
    </dgm:pt>
    <dgm:pt modelId="{02854AB7-6B0A-40EB-9C9E-DFF3CB452AF9}">
      <dgm:prSet phldrT="[Text]" custT="1"/>
      <dgm:spPr/>
      <dgm:t>
        <a:bodyPr/>
        <a:lstStyle/>
        <a:p>
          <a:r>
            <a:rPr lang="en-GB" sz="900" b="1">
              <a:solidFill>
                <a:schemeClr val="tx1"/>
              </a:solidFill>
            </a:rPr>
            <a:t>Standing up to Hate, Intolerance and Extremism</a:t>
          </a:r>
        </a:p>
      </dgm:t>
    </dgm:pt>
    <dgm:pt modelId="{32094881-E27D-47EE-8D22-395E2A99A4DA}" type="parTrans" cxnId="{33193503-9826-4F81-82EF-698249C890A3}">
      <dgm:prSet/>
      <dgm:spPr/>
      <dgm:t>
        <a:bodyPr/>
        <a:lstStyle/>
        <a:p>
          <a:endParaRPr lang="en-GB">
            <a:solidFill>
              <a:schemeClr val="tx1"/>
            </a:solidFill>
          </a:endParaRPr>
        </a:p>
      </dgm:t>
    </dgm:pt>
    <dgm:pt modelId="{1C1D7583-A67B-454C-87CA-F8CFC664D817}" type="sibTrans" cxnId="{33193503-9826-4F81-82EF-698249C890A3}">
      <dgm:prSet/>
      <dgm:spPr/>
      <dgm:t>
        <a:bodyPr/>
        <a:lstStyle/>
        <a:p>
          <a:endParaRPr lang="en-GB">
            <a:solidFill>
              <a:schemeClr val="tx1"/>
            </a:solidFill>
          </a:endParaRPr>
        </a:p>
      </dgm:t>
    </dgm:pt>
    <dgm:pt modelId="{7FBF01CC-0578-459B-8BF5-7E76348046E2}">
      <dgm:prSet phldrT="[Text]" custT="1"/>
      <dgm:spPr/>
      <dgm:t>
        <a:bodyPr/>
        <a:lstStyle/>
        <a:p>
          <a:r>
            <a:rPr lang="en-GB" sz="1600" b="1">
              <a:solidFill>
                <a:schemeClr val="tx1"/>
              </a:solidFill>
            </a:rPr>
            <a:t>Creating a Safer Borough</a:t>
          </a:r>
        </a:p>
      </dgm:t>
    </dgm:pt>
    <dgm:pt modelId="{FF44B7EC-3988-46DD-A9DC-E7B90C6F854E}" type="sibTrans" cxnId="{4B7AFA07-787C-436F-8E4D-7A61C4A98199}">
      <dgm:prSet/>
      <dgm:spPr/>
      <dgm:t>
        <a:bodyPr/>
        <a:lstStyle/>
        <a:p>
          <a:endParaRPr lang="en-GB">
            <a:solidFill>
              <a:schemeClr val="tx1"/>
            </a:solidFill>
          </a:endParaRPr>
        </a:p>
      </dgm:t>
    </dgm:pt>
    <dgm:pt modelId="{5C7F0000-1CEA-48D0-831D-CFFCD6222E69}" type="parTrans" cxnId="{4B7AFA07-787C-436F-8E4D-7A61C4A98199}">
      <dgm:prSet/>
      <dgm:spPr/>
      <dgm:t>
        <a:bodyPr/>
        <a:lstStyle/>
        <a:p>
          <a:endParaRPr lang="en-GB">
            <a:solidFill>
              <a:schemeClr val="tx1"/>
            </a:solidFill>
          </a:endParaRPr>
        </a:p>
      </dgm:t>
    </dgm:pt>
    <dgm:pt modelId="{0B14D976-C313-4D3C-BC0E-38FD83D9AC76}" type="pres">
      <dgm:prSet presAssocID="{D1EB06BD-A1AC-4328-B90A-1DEB75629C19}" presName="Name0" presStyleCnt="0">
        <dgm:presLayoutVars>
          <dgm:chMax val="1"/>
          <dgm:chPref val="1"/>
          <dgm:dir/>
          <dgm:animOne val="branch"/>
          <dgm:animLvl val="lvl"/>
        </dgm:presLayoutVars>
      </dgm:prSet>
      <dgm:spPr/>
    </dgm:pt>
    <dgm:pt modelId="{00463F40-EDF0-43BF-ABA2-BCBA00A689DB}" type="pres">
      <dgm:prSet presAssocID="{7FBF01CC-0578-459B-8BF5-7E76348046E2}" presName="Parent" presStyleLbl="node0" presStyleIdx="0" presStyleCnt="1">
        <dgm:presLayoutVars>
          <dgm:chMax val="6"/>
          <dgm:chPref val="6"/>
        </dgm:presLayoutVars>
      </dgm:prSet>
      <dgm:spPr/>
    </dgm:pt>
    <dgm:pt modelId="{8ABFE58B-6FFB-4F8B-96F2-919A9D49C46F}" type="pres">
      <dgm:prSet presAssocID="{14D46574-987F-4E4C-8AD5-EE7FFB084A91}" presName="Accent1" presStyleCnt="0"/>
      <dgm:spPr/>
    </dgm:pt>
    <dgm:pt modelId="{88191DAC-66F6-4714-B051-1B75062CBD53}" type="pres">
      <dgm:prSet presAssocID="{14D46574-987F-4E4C-8AD5-EE7FFB084A91}" presName="Accent" presStyleLbl="bgShp" presStyleIdx="0" presStyleCnt="5"/>
      <dgm:spPr/>
    </dgm:pt>
    <dgm:pt modelId="{02E4AA7B-81DF-4A9C-A030-CD988940C82A}" type="pres">
      <dgm:prSet presAssocID="{14D46574-987F-4E4C-8AD5-EE7FFB084A91}" presName="Child1" presStyleLbl="node1" presStyleIdx="0" presStyleCnt="5">
        <dgm:presLayoutVars>
          <dgm:chMax val="0"/>
          <dgm:chPref val="0"/>
          <dgm:bulletEnabled val="1"/>
        </dgm:presLayoutVars>
      </dgm:prSet>
      <dgm:spPr/>
    </dgm:pt>
    <dgm:pt modelId="{50B40D38-BA66-4220-93B9-0E8426B34796}" type="pres">
      <dgm:prSet presAssocID="{FD787292-08A2-4A0F-810A-9AC637CA4DCC}" presName="Accent2" presStyleCnt="0"/>
      <dgm:spPr/>
    </dgm:pt>
    <dgm:pt modelId="{4FC3F40F-5969-425B-BA8A-F4AB73E5037C}" type="pres">
      <dgm:prSet presAssocID="{FD787292-08A2-4A0F-810A-9AC637CA4DCC}" presName="Accent" presStyleLbl="bgShp" presStyleIdx="1" presStyleCnt="5"/>
      <dgm:spPr/>
    </dgm:pt>
    <dgm:pt modelId="{43E099F6-362B-46F3-9129-B9F4A7F30266}" type="pres">
      <dgm:prSet presAssocID="{FD787292-08A2-4A0F-810A-9AC637CA4DCC}" presName="Child2" presStyleLbl="node1" presStyleIdx="1" presStyleCnt="5">
        <dgm:presLayoutVars>
          <dgm:chMax val="0"/>
          <dgm:chPref val="0"/>
          <dgm:bulletEnabled val="1"/>
        </dgm:presLayoutVars>
      </dgm:prSet>
      <dgm:spPr/>
    </dgm:pt>
    <dgm:pt modelId="{F9E062DF-9050-42FE-B3EB-10AF9EF67EA2}" type="pres">
      <dgm:prSet presAssocID="{01E7EAA7-2161-44F2-B5EA-3C057FB5B191}" presName="Accent3" presStyleCnt="0"/>
      <dgm:spPr/>
    </dgm:pt>
    <dgm:pt modelId="{4CD2B354-D91D-4C51-8FC9-FC35DE1E6467}" type="pres">
      <dgm:prSet presAssocID="{01E7EAA7-2161-44F2-B5EA-3C057FB5B191}" presName="Accent" presStyleLbl="bgShp" presStyleIdx="2" presStyleCnt="5"/>
      <dgm:spPr/>
    </dgm:pt>
    <dgm:pt modelId="{0B1FDA20-7558-41EB-9314-35D4F37ADB3F}" type="pres">
      <dgm:prSet presAssocID="{01E7EAA7-2161-44F2-B5EA-3C057FB5B191}" presName="Child3" presStyleLbl="node1" presStyleIdx="2" presStyleCnt="5">
        <dgm:presLayoutVars>
          <dgm:chMax val="0"/>
          <dgm:chPref val="0"/>
          <dgm:bulletEnabled val="1"/>
        </dgm:presLayoutVars>
      </dgm:prSet>
      <dgm:spPr/>
    </dgm:pt>
    <dgm:pt modelId="{622C096C-2A5E-4D57-8EB9-0FDF5902DEBD}" type="pres">
      <dgm:prSet presAssocID="{02854AB7-6B0A-40EB-9C9E-DFF3CB452AF9}" presName="Accent4" presStyleCnt="0"/>
      <dgm:spPr/>
    </dgm:pt>
    <dgm:pt modelId="{D93B153E-8097-452C-AF68-56912BAABE33}" type="pres">
      <dgm:prSet presAssocID="{02854AB7-6B0A-40EB-9C9E-DFF3CB452AF9}" presName="Accent" presStyleLbl="bgShp" presStyleIdx="3" presStyleCnt="5"/>
      <dgm:spPr/>
    </dgm:pt>
    <dgm:pt modelId="{0B233963-F4AB-4159-8A5F-53AE9360D02F}" type="pres">
      <dgm:prSet presAssocID="{02854AB7-6B0A-40EB-9C9E-DFF3CB452AF9}" presName="Child4" presStyleLbl="node1" presStyleIdx="3" presStyleCnt="5">
        <dgm:presLayoutVars>
          <dgm:chMax val="0"/>
          <dgm:chPref val="0"/>
          <dgm:bulletEnabled val="1"/>
        </dgm:presLayoutVars>
      </dgm:prSet>
      <dgm:spPr/>
    </dgm:pt>
    <dgm:pt modelId="{7C077A80-D0DB-4DBB-87A2-E0BC88C0D60E}" type="pres">
      <dgm:prSet presAssocID="{202F8363-2D2C-48D9-B0D4-D21BE5CB9493}" presName="Accent5" presStyleCnt="0"/>
      <dgm:spPr/>
    </dgm:pt>
    <dgm:pt modelId="{EDAEAEF4-E7AE-4A70-86F7-8EFE658946CD}" type="pres">
      <dgm:prSet presAssocID="{202F8363-2D2C-48D9-B0D4-D21BE5CB9493}" presName="Accent" presStyleLbl="bgShp" presStyleIdx="4" presStyleCnt="5"/>
      <dgm:spPr/>
    </dgm:pt>
    <dgm:pt modelId="{A21625AA-5D93-41E3-B5C3-21617DFAAD63}" type="pres">
      <dgm:prSet presAssocID="{202F8363-2D2C-48D9-B0D4-D21BE5CB9493}" presName="Child5" presStyleLbl="node1" presStyleIdx="4" presStyleCnt="5">
        <dgm:presLayoutVars>
          <dgm:chMax val="0"/>
          <dgm:chPref val="0"/>
          <dgm:bulletEnabled val="1"/>
        </dgm:presLayoutVars>
      </dgm:prSet>
      <dgm:spPr/>
    </dgm:pt>
  </dgm:ptLst>
  <dgm:cxnLst>
    <dgm:cxn modelId="{33193503-9826-4F81-82EF-698249C890A3}" srcId="{7FBF01CC-0578-459B-8BF5-7E76348046E2}" destId="{02854AB7-6B0A-40EB-9C9E-DFF3CB452AF9}" srcOrd="3" destOrd="0" parTransId="{32094881-E27D-47EE-8D22-395E2A99A4DA}" sibTransId="{1C1D7583-A67B-454C-87CA-F8CFC664D817}"/>
    <dgm:cxn modelId="{4B7AFA07-787C-436F-8E4D-7A61C4A98199}" srcId="{D1EB06BD-A1AC-4328-B90A-1DEB75629C19}" destId="{7FBF01CC-0578-459B-8BF5-7E76348046E2}" srcOrd="0" destOrd="0" parTransId="{5C7F0000-1CEA-48D0-831D-CFFCD6222E69}" sibTransId="{FF44B7EC-3988-46DD-A9DC-E7B90C6F854E}"/>
    <dgm:cxn modelId="{267D5F09-4707-4988-B914-0DC5401AE541}" type="presOf" srcId="{02854AB7-6B0A-40EB-9C9E-DFF3CB452AF9}" destId="{0B233963-F4AB-4159-8A5F-53AE9360D02F}" srcOrd="0" destOrd="0" presId="urn:microsoft.com/office/officeart/2011/layout/HexagonRadial"/>
    <dgm:cxn modelId="{2A1E6B5E-DF7C-4911-99FF-0085E924E42D}" type="presOf" srcId="{D1EB06BD-A1AC-4328-B90A-1DEB75629C19}" destId="{0B14D976-C313-4D3C-BC0E-38FD83D9AC76}" srcOrd="0" destOrd="0" presId="urn:microsoft.com/office/officeart/2011/layout/HexagonRadial"/>
    <dgm:cxn modelId="{5FDC4864-118B-42D0-A8C0-EBD9FDAF6322}" srcId="{7FBF01CC-0578-459B-8BF5-7E76348046E2}" destId="{14D46574-987F-4E4C-8AD5-EE7FFB084A91}" srcOrd="0" destOrd="0" parTransId="{6E026B19-CD36-4484-8CBA-F4AD36996F75}" sibTransId="{AA026AF6-A8E3-4FE0-BF9E-8496670457DD}"/>
    <dgm:cxn modelId="{B7B20465-2E59-4F83-88DB-1ED57616AB62}" srcId="{7FBF01CC-0578-459B-8BF5-7E76348046E2}" destId="{202F8363-2D2C-48D9-B0D4-D21BE5CB9493}" srcOrd="4" destOrd="0" parTransId="{1F45FAC4-0377-412B-970E-E847549BB6B8}" sibTransId="{E48F5229-27B0-40B7-88A1-F7AB4E578288}"/>
    <dgm:cxn modelId="{2EAF147F-EC34-42F1-9C36-75E8803A5747}" srcId="{7FBF01CC-0578-459B-8BF5-7E76348046E2}" destId="{01E7EAA7-2161-44F2-B5EA-3C057FB5B191}" srcOrd="2" destOrd="0" parTransId="{24A7F063-0A04-4970-BB7C-3FCA876AD55B}" sibTransId="{03B3C282-94B3-4C24-B21B-8AC854192AF1}"/>
    <dgm:cxn modelId="{7F6DF98F-DCED-4E79-B7DC-045350002FA9}" type="presOf" srcId="{FD787292-08A2-4A0F-810A-9AC637CA4DCC}" destId="{43E099F6-362B-46F3-9129-B9F4A7F30266}" srcOrd="0" destOrd="0" presId="urn:microsoft.com/office/officeart/2011/layout/HexagonRadial"/>
    <dgm:cxn modelId="{572D08BB-A400-4710-9673-0E0CE3416FED}" type="presOf" srcId="{01E7EAA7-2161-44F2-B5EA-3C057FB5B191}" destId="{0B1FDA20-7558-41EB-9314-35D4F37ADB3F}" srcOrd="0" destOrd="0" presId="urn:microsoft.com/office/officeart/2011/layout/HexagonRadial"/>
    <dgm:cxn modelId="{F317A8CB-BCF3-47DB-8D31-E905803599D8}" type="presOf" srcId="{202F8363-2D2C-48D9-B0D4-D21BE5CB9493}" destId="{A21625AA-5D93-41E3-B5C3-21617DFAAD63}" srcOrd="0" destOrd="0" presId="urn:microsoft.com/office/officeart/2011/layout/HexagonRadial"/>
    <dgm:cxn modelId="{23C64CCF-D026-4DD4-93D5-1AFC64388174}" type="presOf" srcId="{14D46574-987F-4E4C-8AD5-EE7FFB084A91}" destId="{02E4AA7B-81DF-4A9C-A030-CD988940C82A}" srcOrd="0" destOrd="0" presId="urn:microsoft.com/office/officeart/2011/layout/HexagonRadial"/>
    <dgm:cxn modelId="{11F716D4-79BF-41BF-AB84-19F556D10F3A}" type="presOf" srcId="{7FBF01CC-0578-459B-8BF5-7E76348046E2}" destId="{00463F40-EDF0-43BF-ABA2-BCBA00A689DB}" srcOrd="0" destOrd="0" presId="urn:microsoft.com/office/officeart/2011/layout/HexagonRadial"/>
    <dgm:cxn modelId="{1D17C6EF-04A8-4A3C-995F-82711DC77F33}" srcId="{7FBF01CC-0578-459B-8BF5-7E76348046E2}" destId="{FD787292-08A2-4A0F-810A-9AC637CA4DCC}" srcOrd="1" destOrd="0" parTransId="{2B5D5D6A-D26D-4A1C-9279-F97F5768D3BA}" sibTransId="{9A96AD96-0611-419C-8CA4-8859990FA1B2}"/>
    <dgm:cxn modelId="{DD744464-9E92-4DC5-B77B-59FDD6C22FE9}" type="presParOf" srcId="{0B14D976-C313-4D3C-BC0E-38FD83D9AC76}" destId="{00463F40-EDF0-43BF-ABA2-BCBA00A689DB}" srcOrd="0" destOrd="0" presId="urn:microsoft.com/office/officeart/2011/layout/HexagonRadial"/>
    <dgm:cxn modelId="{F4F19EDA-31E6-4CA9-AA01-D5CF0161AAA7}" type="presParOf" srcId="{0B14D976-C313-4D3C-BC0E-38FD83D9AC76}" destId="{8ABFE58B-6FFB-4F8B-96F2-919A9D49C46F}" srcOrd="1" destOrd="0" presId="urn:microsoft.com/office/officeart/2011/layout/HexagonRadial"/>
    <dgm:cxn modelId="{4C99E3C8-F669-45A6-89AE-60946D57DB83}" type="presParOf" srcId="{8ABFE58B-6FFB-4F8B-96F2-919A9D49C46F}" destId="{88191DAC-66F6-4714-B051-1B75062CBD53}" srcOrd="0" destOrd="0" presId="urn:microsoft.com/office/officeart/2011/layout/HexagonRadial"/>
    <dgm:cxn modelId="{16372313-B745-410C-A6CD-399BD41212C1}" type="presParOf" srcId="{0B14D976-C313-4D3C-BC0E-38FD83D9AC76}" destId="{02E4AA7B-81DF-4A9C-A030-CD988940C82A}" srcOrd="2" destOrd="0" presId="urn:microsoft.com/office/officeart/2011/layout/HexagonRadial"/>
    <dgm:cxn modelId="{10AEB8E4-C2A1-4E37-A570-BBCF41F4220E}" type="presParOf" srcId="{0B14D976-C313-4D3C-BC0E-38FD83D9AC76}" destId="{50B40D38-BA66-4220-93B9-0E8426B34796}" srcOrd="3" destOrd="0" presId="urn:microsoft.com/office/officeart/2011/layout/HexagonRadial"/>
    <dgm:cxn modelId="{33397AD0-A2D0-4270-9EE4-9C0A1D568DF2}" type="presParOf" srcId="{50B40D38-BA66-4220-93B9-0E8426B34796}" destId="{4FC3F40F-5969-425B-BA8A-F4AB73E5037C}" srcOrd="0" destOrd="0" presId="urn:microsoft.com/office/officeart/2011/layout/HexagonRadial"/>
    <dgm:cxn modelId="{65DC26A2-330B-4893-9ED9-BE509B19F6D7}" type="presParOf" srcId="{0B14D976-C313-4D3C-BC0E-38FD83D9AC76}" destId="{43E099F6-362B-46F3-9129-B9F4A7F30266}" srcOrd="4" destOrd="0" presId="urn:microsoft.com/office/officeart/2011/layout/HexagonRadial"/>
    <dgm:cxn modelId="{C01F1977-5BAC-4CBD-9FEB-DA3FC1F85B49}" type="presParOf" srcId="{0B14D976-C313-4D3C-BC0E-38FD83D9AC76}" destId="{F9E062DF-9050-42FE-B3EB-10AF9EF67EA2}" srcOrd="5" destOrd="0" presId="urn:microsoft.com/office/officeart/2011/layout/HexagonRadial"/>
    <dgm:cxn modelId="{F8F861B2-60E2-4419-840D-122D6C8693F2}" type="presParOf" srcId="{F9E062DF-9050-42FE-B3EB-10AF9EF67EA2}" destId="{4CD2B354-D91D-4C51-8FC9-FC35DE1E6467}" srcOrd="0" destOrd="0" presId="urn:microsoft.com/office/officeart/2011/layout/HexagonRadial"/>
    <dgm:cxn modelId="{F424A85A-BD25-415D-AF4A-3FC2EEC4D2BC}" type="presParOf" srcId="{0B14D976-C313-4D3C-BC0E-38FD83D9AC76}" destId="{0B1FDA20-7558-41EB-9314-35D4F37ADB3F}" srcOrd="6" destOrd="0" presId="urn:microsoft.com/office/officeart/2011/layout/HexagonRadial"/>
    <dgm:cxn modelId="{312CB467-05DE-448C-A2CA-3A2BE364DE35}" type="presParOf" srcId="{0B14D976-C313-4D3C-BC0E-38FD83D9AC76}" destId="{622C096C-2A5E-4D57-8EB9-0FDF5902DEBD}" srcOrd="7" destOrd="0" presId="urn:microsoft.com/office/officeart/2011/layout/HexagonRadial"/>
    <dgm:cxn modelId="{7E45525E-FF6E-4893-B22E-02FA5C0F4E6C}" type="presParOf" srcId="{622C096C-2A5E-4D57-8EB9-0FDF5902DEBD}" destId="{D93B153E-8097-452C-AF68-56912BAABE33}" srcOrd="0" destOrd="0" presId="urn:microsoft.com/office/officeart/2011/layout/HexagonRadial"/>
    <dgm:cxn modelId="{BEEEA21F-D546-48F2-907B-5833E0C1A9E6}" type="presParOf" srcId="{0B14D976-C313-4D3C-BC0E-38FD83D9AC76}" destId="{0B233963-F4AB-4159-8A5F-53AE9360D02F}" srcOrd="8" destOrd="0" presId="urn:microsoft.com/office/officeart/2011/layout/HexagonRadial"/>
    <dgm:cxn modelId="{DC432357-DE88-4683-870D-A9D769218F18}" type="presParOf" srcId="{0B14D976-C313-4D3C-BC0E-38FD83D9AC76}" destId="{7C077A80-D0DB-4DBB-87A2-E0BC88C0D60E}" srcOrd="9" destOrd="0" presId="urn:microsoft.com/office/officeart/2011/layout/HexagonRadial"/>
    <dgm:cxn modelId="{B33DAE31-106B-4521-8FEB-9C03A23911F0}" type="presParOf" srcId="{7C077A80-D0DB-4DBB-87A2-E0BC88C0D60E}" destId="{EDAEAEF4-E7AE-4A70-86F7-8EFE658946CD}" srcOrd="0" destOrd="0" presId="urn:microsoft.com/office/officeart/2011/layout/HexagonRadial"/>
    <dgm:cxn modelId="{6487B00C-40BA-451B-B810-B9FCE545DDE2}" type="presParOf" srcId="{0B14D976-C313-4D3C-BC0E-38FD83D9AC76}" destId="{A21625AA-5D93-41E3-B5C3-21617DFAAD63}" srcOrd="10" destOrd="0" presId="urn:microsoft.com/office/officeart/2011/layout/HexagonRadial"/>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1A848D5-18A1-4138-B8B8-2BAFF2870961}" type="doc">
      <dgm:prSet loTypeId="urn:microsoft.com/office/officeart/2005/8/layout/orgChart1" loCatId="hierarchy" qsTypeId="urn:microsoft.com/office/officeart/2005/8/quickstyle/simple5" qsCatId="simple" csTypeId="urn:microsoft.com/office/officeart/2005/8/colors/accent5_3" csCatId="accent5" phldr="1"/>
      <dgm:spPr/>
      <dgm:t>
        <a:bodyPr/>
        <a:lstStyle/>
        <a:p>
          <a:endParaRPr lang="en-GB"/>
        </a:p>
      </dgm:t>
    </dgm:pt>
    <dgm:pt modelId="{579A4B01-5630-40D0-8E67-19CD6524651E}">
      <dgm:prSet phldrT="[Text]"/>
      <dgm:spPr/>
      <dgm:t>
        <a:bodyPr/>
        <a:lstStyle/>
        <a:p>
          <a:r>
            <a:rPr lang="en-GB"/>
            <a:t>Contextual safeguarding and Exploitation/ YOS Board</a:t>
          </a:r>
        </a:p>
      </dgm:t>
    </dgm:pt>
    <dgm:pt modelId="{32735FAE-8E0C-4C59-826A-02839FB7098C}" type="parTrans" cxnId="{D5DF466A-FB96-41F0-8D82-8AA863D922A2}">
      <dgm:prSet/>
      <dgm:spPr/>
      <dgm:t>
        <a:bodyPr/>
        <a:lstStyle/>
        <a:p>
          <a:endParaRPr lang="en-GB"/>
        </a:p>
      </dgm:t>
    </dgm:pt>
    <dgm:pt modelId="{BF4EF17E-8BA1-4ADC-B18C-16B8445C1995}" type="sibTrans" cxnId="{D5DF466A-FB96-41F0-8D82-8AA863D922A2}">
      <dgm:prSet/>
      <dgm:spPr/>
      <dgm:t>
        <a:bodyPr/>
        <a:lstStyle/>
        <a:p>
          <a:endParaRPr lang="en-GB"/>
        </a:p>
      </dgm:t>
    </dgm:pt>
    <dgm:pt modelId="{969692AF-85CE-4E05-B843-A48C0B144DB4}">
      <dgm:prSet phldrT="[Text]"/>
      <dgm:spPr/>
      <dgm:t>
        <a:bodyPr/>
        <a:lstStyle/>
        <a:p>
          <a:r>
            <a:rPr lang="en-GB"/>
            <a:t>Hate Crime, Intolerence and Extremism</a:t>
          </a:r>
        </a:p>
      </dgm:t>
    </dgm:pt>
    <dgm:pt modelId="{0833962C-1D93-4E40-9E85-BFD2C8415CA6}" type="parTrans" cxnId="{188AE28B-C16A-4646-B1B7-5F9D8F7E2487}">
      <dgm:prSet/>
      <dgm:spPr/>
      <dgm:t>
        <a:bodyPr/>
        <a:lstStyle/>
        <a:p>
          <a:endParaRPr lang="en-GB"/>
        </a:p>
      </dgm:t>
    </dgm:pt>
    <dgm:pt modelId="{BFDE2BE1-5167-4BF1-B730-9A992CB2BF31}" type="sibTrans" cxnId="{188AE28B-C16A-4646-B1B7-5F9D8F7E2487}">
      <dgm:prSet/>
      <dgm:spPr/>
      <dgm:t>
        <a:bodyPr/>
        <a:lstStyle/>
        <a:p>
          <a:endParaRPr lang="en-GB"/>
        </a:p>
      </dgm:t>
    </dgm:pt>
    <dgm:pt modelId="{4C908434-6E9A-4015-A031-BAC98BCFB259}">
      <dgm:prSet phldrT="[Text]"/>
      <dgm:spPr/>
      <dgm:t>
        <a:bodyPr/>
        <a:lstStyle/>
        <a:p>
          <a:r>
            <a:rPr lang="en-GB"/>
            <a:t>Reducing Reoffending</a:t>
          </a:r>
        </a:p>
      </dgm:t>
    </dgm:pt>
    <dgm:pt modelId="{B4BBE014-BA80-417B-B5E7-DEFDFEA637DA}" type="parTrans" cxnId="{BD1FDB74-D682-4B8F-B5B2-2B0EB8E99C9D}">
      <dgm:prSet/>
      <dgm:spPr/>
      <dgm:t>
        <a:bodyPr/>
        <a:lstStyle/>
        <a:p>
          <a:endParaRPr lang="en-GB"/>
        </a:p>
      </dgm:t>
    </dgm:pt>
    <dgm:pt modelId="{A02ADED7-E8AE-403A-B7DE-FD2883DA2316}" type="sibTrans" cxnId="{BD1FDB74-D682-4B8F-B5B2-2B0EB8E99C9D}">
      <dgm:prSet/>
      <dgm:spPr/>
      <dgm:t>
        <a:bodyPr/>
        <a:lstStyle/>
        <a:p>
          <a:endParaRPr lang="en-GB"/>
        </a:p>
      </dgm:t>
    </dgm:pt>
    <dgm:pt modelId="{48229FFB-6C0D-4AAA-A0CB-EF886C2A28C3}">
      <dgm:prSet phldrT="[Text]"/>
      <dgm:spPr/>
      <dgm:t>
        <a:bodyPr/>
        <a:lstStyle/>
        <a:p>
          <a:r>
            <a:rPr lang="en-GB"/>
            <a:t>CHAIR: April Bald (LBBD)</a:t>
          </a:r>
        </a:p>
      </dgm:t>
    </dgm:pt>
    <dgm:pt modelId="{D8F411A9-C6F8-460A-BC26-78EB7B4DE86C}" type="parTrans" cxnId="{49B323A3-8ED4-4C3D-9131-7EC43EA5A386}">
      <dgm:prSet/>
      <dgm:spPr/>
      <dgm:t>
        <a:bodyPr/>
        <a:lstStyle/>
        <a:p>
          <a:endParaRPr lang="en-GB"/>
        </a:p>
      </dgm:t>
    </dgm:pt>
    <dgm:pt modelId="{9EA789B4-2A60-411A-AF7A-4CC64FFC29E5}" type="sibTrans" cxnId="{49B323A3-8ED4-4C3D-9131-7EC43EA5A386}">
      <dgm:prSet/>
      <dgm:spPr/>
      <dgm:t>
        <a:bodyPr/>
        <a:lstStyle/>
        <a:p>
          <a:endParaRPr lang="en-GB"/>
        </a:p>
      </dgm:t>
    </dgm:pt>
    <dgm:pt modelId="{6876618A-E4E8-44C5-AF46-0AD1380D8481}">
      <dgm:prSet phldrT="[Text]"/>
      <dgm:spPr/>
      <dgm:t>
        <a:bodyPr/>
        <a:lstStyle/>
        <a:p>
          <a:r>
            <a:rPr lang="en-GB" dirty="0"/>
            <a:t>CHAIR: Matthew Feather (MPS)</a:t>
          </a:r>
        </a:p>
      </dgm:t>
    </dgm:pt>
    <dgm:pt modelId="{0C79D2B5-D92E-4DFD-8116-BB1F289D628D}" type="parTrans" cxnId="{31737877-0843-40AB-8E5A-F6C773E90538}">
      <dgm:prSet/>
      <dgm:spPr/>
      <dgm:t>
        <a:bodyPr/>
        <a:lstStyle/>
        <a:p>
          <a:endParaRPr lang="en-GB"/>
        </a:p>
      </dgm:t>
    </dgm:pt>
    <dgm:pt modelId="{6F04384F-BE38-49B5-A7D2-1AF307377D02}" type="sibTrans" cxnId="{31737877-0843-40AB-8E5A-F6C773E90538}">
      <dgm:prSet/>
      <dgm:spPr/>
      <dgm:t>
        <a:bodyPr/>
        <a:lstStyle/>
        <a:p>
          <a:endParaRPr lang="en-GB"/>
        </a:p>
      </dgm:t>
    </dgm:pt>
    <dgm:pt modelId="{202E0AE1-03F8-45FA-8ED3-53DFC044F6EB}">
      <dgm:prSet phldrT="[Text]"/>
      <dgm:spPr/>
      <dgm:t>
        <a:bodyPr/>
        <a:lstStyle/>
        <a:p>
          <a:r>
            <a:rPr lang="en-GB"/>
            <a:t>CHAIR: Steve Calder (Probation Service)</a:t>
          </a:r>
        </a:p>
      </dgm:t>
    </dgm:pt>
    <dgm:pt modelId="{FF5E6457-8ED6-4539-8915-404D05F2F2BE}" type="parTrans" cxnId="{1557EC33-6593-4BAF-A5CE-FC1897F00D82}">
      <dgm:prSet/>
      <dgm:spPr/>
      <dgm:t>
        <a:bodyPr/>
        <a:lstStyle/>
        <a:p>
          <a:endParaRPr lang="en-GB"/>
        </a:p>
      </dgm:t>
    </dgm:pt>
    <dgm:pt modelId="{89A99661-A1C6-4195-824A-DAED55941282}" type="sibTrans" cxnId="{1557EC33-6593-4BAF-A5CE-FC1897F00D82}">
      <dgm:prSet/>
      <dgm:spPr/>
      <dgm:t>
        <a:bodyPr/>
        <a:lstStyle/>
        <a:p>
          <a:endParaRPr lang="en-GB"/>
        </a:p>
      </dgm:t>
    </dgm:pt>
    <dgm:pt modelId="{A6AE81AB-2E51-46E2-9506-CEAEB482277E}">
      <dgm:prSet phldrT="[Text]"/>
      <dgm:spPr/>
      <dgm:t>
        <a:bodyPr/>
        <a:lstStyle/>
        <a:p>
          <a:r>
            <a:rPr lang="en-GB" dirty="0"/>
            <a:t>Violence against Women and Girls</a:t>
          </a:r>
        </a:p>
      </dgm:t>
    </dgm:pt>
    <dgm:pt modelId="{A2815448-49E8-4FE3-9D1F-B26C3C59919A}" type="parTrans" cxnId="{B75B59A5-B3FF-4812-9908-C6C13DB2DC87}">
      <dgm:prSet/>
      <dgm:spPr/>
      <dgm:t>
        <a:bodyPr/>
        <a:lstStyle/>
        <a:p>
          <a:endParaRPr lang="en-GB"/>
        </a:p>
      </dgm:t>
    </dgm:pt>
    <dgm:pt modelId="{3BD809CB-7D42-4F66-86BF-19BDC43E50BE}" type="sibTrans" cxnId="{B75B59A5-B3FF-4812-9908-C6C13DB2DC87}">
      <dgm:prSet/>
      <dgm:spPr/>
      <dgm:t>
        <a:bodyPr/>
        <a:lstStyle/>
        <a:p>
          <a:endParaRPr lang="en-GB"/>
        </a:p>
      </dgm:t>
    </dgm:pt>
    <dgm:pt modelId="{89D84B60-8EC2-4F21-9BBD-5758220D9690}">
      <dgm:prSet phldrT="[Text]"/>
      <dgm:spPr/>
      <dgm:t>
        <a:bodyPr/>
        <a:lstStyle/>
        <a:p>
          <a:r>
            <a:rPr lang="en-GB" dirty="0"/>
            <a:t>CHAIR: Anju Ahluwalia (Independent)</a:t>
          </a:r>
        </a:p>
      </dgm:t>
    </dgm:pt>
    <dgm:pt modelId="{27271DC0-0D5B-4294-8701-ECFA33B4DE4B}" type="parTrans" cxnId="{D8E05685-D8D7-40DE-9B7B-D2EE9F1B58E1}">
      <dgm:prSet/>
      <dgm:spPr/>
      <dgm:t>
        <a:bodyPr/>
        <a:lstStyle/>
        <a:p>
          <a:endParaRPr lang="en-GB"/>
        </a:p>
      </dgm:t>
    </dgm:pt>
    <dgm:pt modelId="{DAC288F3-6D45-4AD6-862F-2C5A1DE2F82A}" type="sibTrans" cxnId="{D8E05685-D8D7-40DE-9B7B-D2EE9F1B58E1}">
      <dgm:prSet/>
      <dgm:spPr/>
      <dgm:t>
        <a:bodyPr/>
        <a:lstStyle/>
        <a:p>
          <a:endParaRPr lang="en-GB"/>
        </a:p>
      </dgm:t>
    </dgm:pt>
    <dgm:pt modelId="{29F0E861-D622-4ACE-99B9-2A786B0D7B7C}">
      <dgm:prSet phldrT="[Text]"/>
      <dgm:spPr/>
      <dgm:t>
        <a:bodyPr/>
        <a:lstStyle/>
        <a:p>
          <a:r>
            <a:rPr lang="en-GB"/>
            <a:t>Safer Neighbourhood Board</a:t>
          </a:r>
        </a:p>
      </dgm:t>
    </dgm:pt>
    <dgm:pt modelId="{700CF0FF-AEDF-4DB1-9682-84EC1B2CE7EE}" type="parTrans" cxnId="{41E2F67F-9CD3-4637-BC56-E2A2815E3598}">
      <dgm:prSet/>
      <dgm:spPr/>
      <dgm:t>
        <a:bodyPr/>
        <a:lstStyle/>
        <a:p>
          <a:endParaRPr lang="en-GB"/>
        </a:p>
      </dgm:t>
    </dgm:pt>
    <dgm:pt modelId="{7A1E7949-8DF8-4988-8826-3957360C9779}" type="sibTrans" cxnId="{41E2F67F-9CD3-4637-BC56-E2A2815E3598}">
      <dgm:prSet/>
      <dgm:spPr/>
      <dgm:t>
        <a:bodyPr/>
        <a:lstStyle/>
        <a:p>
          <a:endParaRPr lang="en-GB"/>
        </a:p>
      </dgm:t>
    </dgm:pt>
    <dgm:pt modelId="{BE5E17E2-6252-48CD-87E3-4A872A977F57}">
      <dgm:prSet phldrT="[Text]"/>
      <dgm:spPr/>
      <dgm:t>
        <a:bodyPr/>
        <a:lstStyle/>
        <a:p>
          <a:r>
            <a:rPr lang="en-GB"/>
            <a:t>CHAIR: Steve Thompson (SNB) </a:t>
          </a:r>
        </a:p>
      </dgm:t>
    </dgm:pt>
    <dgm:pt modelId="{59B8BAA8-AA1F-4476-8EB7-609D12B513AF}" type="parTrans" cxnId="{05665DD8-ABA8-4120-8A8C-F2C1125457E9}">
      <dgm:prSet/>
      <dgm:spPr/>
      <dgm:t>
        <a:bodyPr/>
        <a:lstStyle/>
        <a:p>
          <a:endParaRPr lang="en-GB"/>
        </a:p>
      </dgm:t>
    </dgm:pt>
    <dgm:pt modelId="{B3A81FDF-7014-446A-9E63-15101B30C4D3}" type="sibTrans" cxnId="{05665DD8-ABA8-4120-8A8C-F2C1125457E9}">
      <dgm:prSet/>
      <dgm:spPr/>
      <dgm:t>
        <a:bodyPr/>
        <a:lstStyle/>
        <a:p>
          <a:endParaRPr lang="en-GB"/>
        </a:p>
      </dgm:t>
    </dgm:pt>
    <dgm:pt modelId="{DFBA81B8-538D-4745-A374-3103A72E6EA3}">
      <dgm:prSet phldrT="[Text]"/>
      <dgm:spPr/>
      <dgm:t>
        <a:bodyPr/>
        <a:lstStyle/>
        <a:p>
          <a:r>
            <a:rPr lang="en-GB"/>
            <a:t>ASB Tasking Meeting</a:t>
          </a:r>
        </a:p>
      </dgm:t>
    </dgm:pt>
    <dgm:pt modelId="{87342BF0-403E-4AB5-B806-2D8904F3C49A}" type="parTrans" cxnId="{85D1F9F0-FB28-41C0-B8C3-A3926DB46450}">
      <dgm:prSet/>
      <dgm:spPr/>
      <dgm:t>
        <a:bodyPr/>
        <a:lstStyle/>
        <a:p>
          <a:endParaRPr lang="en-GB"/>
        </a:p>
      </dgm:t>
    </dgm:pt>
    <dgm:pt modelId="{7E7BDFBD-6CA2-46CF-A46D-3E7F04CCE4D0}" type="sibTrans" cxnId="{85D1F9F0-FB28-41C0-B8C3-A3926DB46450}">
      <dgm:prSet/>
      <dgm:spPr/>
      <dgm:t>
        <a:bodyPr/>
        <a:lstStyle/>
        <a:p>
          <a:endParaRPr lang="en-GB"/>
        </a:p>
      </dgm:t>
    </dgm:pt>
    <dgm:pt modelId="{0676FC0E-4806-47F4-8C84-260D799E11A2}">
      <dgm:prSet phldrT="[Text]"/>
      <dgm:spPr/>
      <dgm:t>
        <a:bodyPr/>
        <a:lstStyle/>
        <a:p>
          <a:r>
            <a:rPr lang="en-GB"/>
            <a:t>CHAIR: David Lingard (LBBD) and Rehan Azam (MPS)</a:t>
          </a:r>
        </a:p>
      </dgm:t>
    </dgm:pt>
    <dgm:pt modelId="{B3FC4F14-4F75-4454-B605-9B167ED1C235}" type="parTrans" cxnId="{5EDB015C-905F-4FE1-94D6-286B89D11C81}">
      <dgm:prSet/>
      <dgm:spPr/>
      <dgm:t>
        <a:bodyPr/>
        <a:lstStyle/>
        <a:p>
          <a:endParaRPr lang="en-GB"/>
        </a:p>
      </dgm:t>
    </dgm:pt>
    <dgm:pt modelId="{BF0169A9-6FCB-4077-9267-2A47E295884E}" type="sibTrans" cxnId="{5EDB015C-905F-4FE1-94D6-286B89D11C81}">
      <dgm:prSet/>
      <dgm:spPr/>
      <dgm:t>
        <a:bodyPr/>
        <a:lstStyle/>
        <a:p>
          <a:endParaRPr lang="en-GB"/>
        </a:p>
      </dgm:t>
    </dgm:pt>
    <dgm:pt modelId="{D462AB0A-E693-4582-84F8-90D6BB2F30A0}">
      <dgm:prSet phldrT="[Text]"/>
      <dgm:spPr>
        <a:solidFill>
          <a:schemeClr val="accent2">
            <a:alpha val="56000"/>
          </a:schemeClr>
        </a:solidFill>
      </dgm:spPr>
      <dgm:t>
        <a:bodyPr/>
        <a:lstStyle/>
        <a:p>
          <a:r>
            <a:rPr lang="en-GB" dirty="0"/>
            <a:t>Community Safety Partnership (CSP) Board</a:t>
          </a:r>
        </a:p>
        <a:p>
          <a:r>
            <a:rPr lang="en-GB" dirty="0"/>
            <a:t>CHAIR: Councillor Ghani and Stuart Bell</a:t>
          </a:r>
        </a:p>
      </dgm:t>
    </dgm:pt>
    <dgm:pt modelId="{6F4EA6D7-CC72-474A-A413-22BCFF808AC1}" type="parTrans" cxnId="{06FBAF6E-7804-4B0D-AEE5-BCFBAF3687CE}">
      <dgm:prSet/>
      <dgm:spPr/>
      <dgm:t>
        <a:bodyPr/>
        <a:lstStyle/>
        <a:p>
          <a:endParaRPr lang="en-GB"/>
        </a:p>
      </dgm:t>
    </dgm:pt>
    <dgm:pt modelId="{80E88674-5158-44E8-961D-84F7402601D0}" type="sibTrans" cxnId="{06FBAF6E-7804-4B0D-AEE5-BCFBAF3687CE}">
      <dgm:prSet/>
      <dgm:spPr/>
      <dgm:t>
        <a:bodyPr/>
        <a:lstStyle/>
        <a:p>
          <a:endParaRPr lang="en-GB"/>
        </a:p>
      </dgm:t>
    </dgm:pt>
    <dgm:pt modelId="{61A9B4C1-EB6D-4590-8D92-9237BDC6F281}">
      <dgm:prSet phldrT="[Text]"/>
      <dgm:spPr>
        <a:solidFill>
          <a:schemeClr val="accent2">
            <a:alpha val="54000"/>
          </a:schemeClr>
        </a:solidFill>
      </dgm:spPr>
      <dgm:t>
        <a:bodyPr/>
        <a:lstStyle/>
        <a:p>
          <a:r>
            <a:rPr lang="en-GB" dirty="0"/>
            <a:t>Substance Misuse Operational Group*</a:t>
          </a:r>
        </a:p>
      </dgm:t>
    </dgm:pt>
    <dgm:pt modelId="{328CCC15-B1E7-4749-BE4B-9722C2B299B5}" type="parTrans" cxnId="{CD365A66-C2E5-4D4E-BEF2-E7E26ABF29B4}">
      <dgm:prSet/>
      <dgm:spPr/>
      <dgm:t>
        <a:bodyPr/>
        <a:lstStyle/>
        <a:p>
          <a:endParaRPr lang="en-GB"/>
        </a:p>
      </dgm:t>
    </dgm:pt>
    <dgm:pt modelId="{36485991-49B8-49D8-B052-86E22C065EC6}" type="sibTrans" cxnId="{CD365A66-C2E5-4D4E-BEF2-E7E26ABF29B4}">
      <dgm:prSet/>
      <dgm:spPr/>
      <dgm:t>
        <a:bodyPr/>
        <a:lstStyle/>
        <a:p>
          <a:endParaRPr lang="en-GB"/>
        </a:p>
      </dgm:t>
    </dgm:pt>
    <dgm:pt modelId="{4E09E12C-6150-45C8-A8E3-1CE52F30731E}">
      <dgm:prSet phldrT="[Text]"/>
      <dgm:spPr>
        <a:solidFill>
          <a:schemeClr val="accent2">
            <a:alpha val="52000"/>
          </a:schemeClr>
        </a:solidFill>
      </dgm:spPr>
      <dgm:t>
        <a:bodyPr/>
        <a:lstStyle/>
        <a:p>
          <a:r>
            <a:rPr lang="en-GB"/>
            <a:t>Health and Wellbeing Board</a:t>
          </a:r>
        </a:p>
        <a:p>
          <a:r>
            <a:rPr lang="en-GB"/>
            <a:t>Chair: Maureen Worby</a:t>
          </a:r>
        </a:p>
      </dgm:t>
    </dgm:pt>
    <dgm:pt modelId="{009320D8-50BC-494E-8519-7777C3D2719A}" type="sibTrans" cxnId="{18471531-170E-4DFE-9AE9-471F792271F7}">
      <dgm:prSet/>
      <dgm:spPr/>
      <dgm:t>
        <a:bodyPr/>
        <a:lstStyle/>
        <a:p>
          <a:endParaRPr lang="en-GB"/>
        </a:p>
      </dgm:t>
    </dgm:pt>
    <dgm:pt modelId="{EAEE5BF6-DBF1-4AC1-B15A-F092DC2131B8}" type="parTrans" cxnId="{18471531-170E-4DFE-9AE9-471F792271F7}">
      <dgm:prSet/>
      <dgm:spPr/>
      <dgm:t>
        <a:bodyPr/>
        <a:lstStyle/>
        <a:p>
          <a:endParaRPr lang="en-GB"/>
        </a:p>
      </dgm:t>
    </dgm:pt>
    <dgm:pt modelId="{8DDE7456-444C-4027-ACC3-8A82EC70528F}">
      <dgm:prSet phldrT="[Text]"/>
      <dgm:spPr>
        <a:solidFill>
          <a:schemeClr val="accent2">
            <a:alpha val="46000"/>
          </a:schemeClr>
        </a:solidFill>
      </dgm:spPr>
      <dgm:t>
        <a:bodyPr/>
        <a:lstStyle/>
        <a:p>
          <a:r>
            <a:rPr lang="en-GB"/>
            <a:t>CHAIR: Amolak Tatter (LBBD)</a:t>
          </a:r>
        </a:p>
      </dgm:t>
    </dgm:pt>
    <dgm:pt modelId="{A0399C51-7D92-405A-931C-7A0FB4FEDDC4}" type="parTrans" cxnId="{2540A4A6-CCF8-4C1F-B47E-3F9FD939A843}">
      <dgm:prSet/>
      <dgm:spPr/>
      <dgm:t>
        <a:bodyPr/>
        <a:lstStyle/>
        <a:p>
          <a:endParaRPr lang="en-GB"/>
        </a:p>
      </dgm:t>
    </dgm:pt>
    <dgm:pt modelId="{29AA0097-6686-4581-B2E9-8798A18A6C6C}" type="sibTrans" cxnId="{2540A4A6-CCF8-4C1F-B47E-3F9FD939A843}">
      <dgm:prSet/>
      <dgm:spPr/>
      <dgm:t>
        <a:bodyPr/>
        <a:lstStyle/>
        <a:p>
          <a:endParaRPr lang="en-GB"/>
        </a:p>
      </dgm:t>
    </dgm:pt>
    <dgm:pt modelId="{791F0F44-1147-4575-B1C5-D433838F8C81}" type="pres">
      <dgm:prSet presAssocID="{31A848D5-18A1-4138-B8B8-2BAFF2870961}" presName="hierChild1" presStyleCnt="0">
        <dgm:presLayoutVars>
          <dgm:orgChart val="1"/>
          <dgm:chPref val="1"/>
          <dgm:dir/>
          <dgm:animOne val="branch"/>
          <dgm:animLvl val="lvl"/>
          <dgm:resizeHandles/>
        </dgm:presLayoutVars>
      </dgm:prSet>
      <dgm:spPr/>
    </dgm:pt>
    <dgm:pt modelId="{87C4A0B0-1CD2-44D6-9A20-95F37116DDB3}" type="pres">
      <dgm:prSet presAssocID="{D462AB0A-E693-4582-84F8-90D6BB2F30A0}" presName="hierRoot1" presStyleCnt="0">
        <dgm:presLayoutVars>
          <dgm:hierBranch val="init"/>
        </dgm:presLayoutVars>
      </dgm:prSet>
      <dgm:spPr/>
    </dgm:pt>
    <dgm:pt modelId="{976E3BE4-1624-4747-8D98-48DDC80EB33B}" type="pres">
      <dgm:prSet presAssocID="{D462AB0A-E693-4582-84F8-90D6BB2F30A0}" presName="rootComposite1" presStyleCnt="0"/>
      <dgm:spPr/>
    </dgm:pt>
    <dgm:pt modelId="{823288D8-B976-4E6C-B2AB-7B056FE03667}" type="pres">
      <dgm:prSet presAssocID="{D462AB0A-E693-4582-84F8-90D6BB2F30A0}" presName="rootText1" presStyleLbl="node0" presStyleIdx="0" presStyleCnt="4" custScaleX="185737" custLinFactNeighborX="72457" custLinFactNeighborY="-11830">
        <dgm:presLayoutVars>
          <dgm:chPref val="3"/>
        </dgm:presLayoutVars>
      </dgm:prSet>
      <dgm:spPr/>
    </dgm:pt>
    <dgm:pt modelId="{0C083CBD-F01C-4503-B5A0-3A2A4899F546}" type="pres">
      <dgm:prSet presAssocID="{D462AB0A-E693-4582-84F8-90D6BB2F30A0}" presName="rootConnector1" presStyleLbl="node1" presStyleIdx="0" presStyleCnt="0"/>
      <dgm:spPr/>
    </dgm:pt>
    <dgm:pt modelId="{072033C4-1816-4CD1-A142-BB456FA83934}" type="pres">
      <dgm:prSet presAssocID="{D462AB0A-E693-4582-84F8-90D6BB2F30A0}" presName="hierChild2" presStyleCnt="0"/>
      <dgm:spPr/>
    </dgm:pt>
    <dgm:pt modelId="{AD76CF99-9D1B-47C6-B2E1-D7027DDAA0C9}" type="pres">
      <dgm:prSet presAssocID="{32735FAE-8E0C-4C59-826A-02839FB7098C}" presName="Name37" presStyleLbl="parChTrans1D2" presStyleIdx="0" presStyleCnt="6"/>
      <dgm:spPr/>
    </dgm:pt>
    <dgm:pt modelId="{C0C6ADF9-B15B-4A0D-91FA-BBAC258B1E33}" type="pres">
      <dgm:prSet presAssocID="{579A4B01-5630-40D0-8E67-19CD6524651E}" presName="hierRoot2" presStyleCnt="0">
        <dgm:presLayoutVars>
          <dgm:hierBranch val="init"/>
        </dgm:presLayoutVars>
      </dgm:prSet>
      <dgm:spPr/>
    </dgm:pt>
    <dgm:pt modelId="{CA6EFBC1-12DE-453C-9266-14DF14E11BC3}" type="pres">
      <dgm:prSet presAssocID="{579A4B01-5630-40D0-8E67-19CD6524651E}" presName="rootComposite" presStyleCnt="0"/>
      <dgm:spPr/>
    </dgm:pt>
    <dgm:pt modelId="{BC249F95-B57A-4FD4-88A9-3DB66C36F7E8}" type="pres">
      <dgm:prSet presAssocID="{579A4B01-5630-40D0-8E67-19CD6524651E}" presName="rootText" presStyleLbl="node2" presStyleIdx="0" presStyleCnt="6" custLinFactX="47380" custLinFactNeighborX="100000" custLinFactNeighborY="2762">
        <dgm:presLayoutVars>
          <dgm:chPref val="3"/>
        </dgm:presLayoutVars>
      </dgm:prSet>
      <dgm:spPr/>
    </dgm:pt>
    <dgm:pt modelId="{A2F0CD0D-E554-4345-AF39-ED2433385576}" type="pres">
      <dgm:prSet presAssocID="{579A4B01-5630-40D0-8E67-19CD6524651E}" presName="rootConnector" presStyleLbl="node2" presStyleIdx="0" presStyleCnt="6"/>
      <dgm:spPr/>
    </dgm:pt>
    <dgm:pt modelId="{3D4B171F-3E4F-45DF-8FDA-ACD95B7BF4F8}" type="pres">
      <dgm:prSet presAssocID="{579A4B01-5630-40D0-8E67-19CD6524651E}" presName="hierChild4" presStyleCnt="0"/>
      <dgm:spPr/>
    </dgm:pt>
    <dgm:pt modelId="{7E9DFC6F-63D9-4497-B965-B6932D1991CD}" type="pres">
      <dgm:prSet presAssocID="{D8F411A9-C6F8-460A-BC26-78EB7B4DE86C}" presName="Name37" presStyleLbl="parChTrans1D3" presStyleIdx="0" presStyleCnt="6"/>
      <dgm:spPr/>
    </dgm:pt>
    <dgm:pt modelId="{0A4DDB51-7620-42B6-B981-AAAEE4DB23A4}" type="pres">
      <dgm:prSet presAssocID="{48229FFB-6C0D-4AAA-A0CB-EF886C2A28C3}" presName="hierRoot2" presStyleCnt="0">
        <dgm:presLayoutVars>
          <dgm:hierBranch val="init"/>
        </dgm:presLayoutVars>
      </dgm:prSet>
      <dgm:spPr/>
    </dgm:pt>
    <dgm:pt modelId="{23CAB560-9A92-4130-A160-7B90B658A659}" type="pres">
      <dgm:prSet presAssocID="{48229FFB-6C0D-4AAA-A0CB-EF886C2A28C3}" presName="rootComposite" presStyleCnt="0"/>
      <dgm:spPr/>
    </dgm:pt>
    <dgm:pt modelId="{CEB02A84-6582-41A4-82D8-F4956B44C905}" type="pres">
      <dgm:prSet presAssocID="{48229FFB-6C0D-4AAA-A0CB-EF886C2A28C3}" presName="rootText" presStyleLbl="node3" presStyleIdx="0" presStyleCnt="6" custLinFactX="35969" custLinFactNeighborX="100000" custLinFactNeighborY="7315">
        <dgm:presLayoutVars>
          <dgm:chPref val="3"/>
        </dgm:presLayoutVars>
      </dgm:prSet>
      <dgm:spPr/>
    </dgm:pt>
    <dgm:pt modelId="{DB1D14DC-FF43-4FDA-AF6B-9B7D89DFC63D}" type="pres">
      <dgm:prSet presAssocID="{48229FFB-6C0D-4AAA-A0CB-EF886C2A28C3}" presName="rootConnector" presStyleLbl="node3" presStyleIdx="0" presStyleCnt="6"/>
      <dgm:spPr/>
    </dgm:pt>
    <dgm:pt modelId="{3F9455B8-6890-4D3F-A729-B06A5B4FD81B}" type="pres">
      <dgm:prSet presAssocID="{48229FFB-6C0D-4AAA-A0CB-EF886C2A28C3}" presName="hierChild4" presStyleCnt="0"/>
      <dgm:spPr/>
    </dgm:pt>
    <dgm:pt modelId="{4FAC939D-8E96-4AE7-B0ED-68DF61E7E6C1}" type="pres">
      <dgm:prSet presAssocID="{48229FFB-6C0D-4AAA-A0CB-EF886C2A28C3}" presName="hierChild5" presStyleCnt="0"/>
      <dgm:spPr/>
    </dgm:pt>
    <dgm:pt modelId="{7DDC3A14-6631-44FF-B1AD-2257DDEF02C1}" type="pres">
      <dgm:prSet presAssocID="{579A4B01-5630-40D0-8E67-19CD6524651E}" presName="hierChild5" presStyleCnt="0"/>
      <dgm:spPr/>
    </dgm:pt>
    <dgm:pt modelId="{0FEC24C9-6F72-486E-8DA5-2EBBE66E3096}" type="pres">
      <dgm:prSet presAssocID="{0833962C-1D93-4E40-9E85-BFD2C8415CA6}" presName="Name37" presStyleLbl="parChTrans1D2" presStyleIdx="1" presStyleCnt="6"/>
      <dgm:spPr/>
    </dgm:pt>
    <dgm:pt modelId="{E7FAB24B-582D-493A-B3C7-14E98FA463B9}" type="pres">
      <dgm:prSet presAssocID="{969692AF-85CE-4E05-B843-A48C0B144DB4}" presName="hierRoot2" presStyleCnt="0">
        <dgm:presLayoutVars>
          <dgm:hierBranch val="init"/>
        </dgm:presLayoutVars>
      </dgm:prSet>
      <dgm:spPr/>
    </dgm:pt>
    <dgm:pt modelId="{30475607-C492-4350-8861-CF7E3BD22BF5}" type="pres">
      <dgm:prSet presAssocID="{969692AF-85CE-4E05-B843-A48C0B144DB4}" presName="rootComposite" presStyleCnt="0"/>
      <dgm:spPr/>
    </dgm:pt>
    <dgm:pt modelId="{7D21A6FD-A481-4547-A379-A0AD252563A5}" type="pres">
      <dgm:prSet presAssocID="{969692AF-85CE-4E05-B843-A48C0B144DB4}" presName="rootText" presStyleLbl="node2" presStyleIdx="1" presStyleCnt="6" custLinFactX="39678" custLinFactNeighborX="100000" custLinFactNeighborY="1361">
        <dgm:presLayoutVars>
          <dgm:chPref val="3"/>
        </dgm:presLayoutVars>
      </dgm:prSet>
      <dgm:spPr/>
    </dgm:pt>
    <dgm:pt modelId="{4D65D01A-C503-45DC-B5A0-F12A24B521BA}" type="pres">
      <dgm:prSet presAssocID="{969692AF-85CE-4E05-B843-A48C0B144DB4}" presName="rootConnector" presStyleLbl="node2" presStyleIdx="1" presStyleCnt="6"/>
      <dgm:spPr/>
    </dgm:pt>
    <dgm:pt modelId="{1938C458-769B-4952-9D4D-ACED1F545E0D}" type="pres">
      <dgm:prSet presAssocID="{969692AF-85CE-4E05-B843-A48C0B144DB4}" presName="hierChild4" presStyleCnt="0"/>
      <dgm:spPr/>
    </dgm:pt>
    <dgm:pt modelId="{C41A6879-C709-4DB6-B32D-8E6C9A70C8CB}" type="pres">
      <dgm:prSet presAssocID="{0C79D2B5-D92E-4DFD-8116-BB1F289D628D}" presName="Name37" presStyleLbl="parChTrans1D3" presStyleIdx="1" presStyleCnt="6"/>
      <dgm:spPr/>
    </dgm:pt>
    <dgm:pt modelId="{6C4D1574-E0F4-4033-AAA4-5EA73BE45C77}" type="pres">
      <dgm:prSet presAssocID="{6876618A-E4E8-44C5-AF46-0AD1380D8481}" presName="hierRoot2" presStyleCnt="0">
        <dgm:presLayoutVars>
          <dgm:hierBranch val="init"/>
        </dgm:presLayoutVars>
      </dgm:prSet>
      <dgm:spPr/>
    </dgm:pt>
    <dgm:pt modelId="{AD51CCCF-CD0D-4B0E-9C30-51BE1F5515D6}" type="pres">
      <dgm:prSet presAssocID="{6876618A-E4E8-44C5-AF46-0AD1380D8481}" presName="rootComposite" presStyleCnt="0"/>
      <dgm:spPr/>
    </dgm:pt>
    <dgm:pt modelId="{7DF7E2C5-BB22-4EBA-AFB7-686E0CCA17BD}" type="pres">
      <dgm:prSet presAssocID="{6876618A-E4E8-44C5-AF46-0AD1380D8481}" presName="rootText" presStyleLbl="node3" presStyleIdx="1" presStyleCnt="6" custLinFactX="28909" custLinFactNeighborX="100000" custLinFactNeighborY="4358">
        <dgm:presLayoutVars>
          <dgm:chPref val="3"/>
        </dgm:presLayoutVars>
      </dgm:prSet>
      <dgm:spPr/>
    </dgm:pt>
    <dgm:pt modelId="{B819E48D-B203-4AAB-81BC-D0A5CF5B0E2F}" type="pres">
      <dgm:prSet presAssocID="{6876618A-E4E8-44C5-AF46-0AD1380D8481}" presName="rootConnector" presStyleLbl="node3" presStyleIdx="1" presStyleCnt="6"/>
      <dgm:spPr/>
    </dgm:pt>
    <dgm:pt modelId="{F5A5EA96-14B4-4ED2-94C6-E5FECC3ECE40}" type="pres">
      <dgm:prSet presAssocID="{6876618A-E4E8-44C5-AF46-0AD1380D8481}" presName="hierChild4" presStyleCnt="0"/>
      <dgm:spPr/>
    </dgm:pt>
    <dgm:pt modelId="{5333E296-6EAD-42E5-AE2E-2344B8304390}" type="pres">
      <dgm:prSet presAssocID="{6876618A-E4E8-44C5-AF46-0AD1380D8481}" presName="hierChild5" presStyleCnt="0"/>
      <dgm:spPr/>
    </dgm:pt>
    <dgm:pt modelId="{CF446F9B-C8CC-43E9-9758-321B37BD423C}" type="pres">
      <dgm:prSet presAssocID="{969692AF-85CE-4E05-B843-A48C0B144DB4}" presName="hierChild5" presStyleCnt="0"/>
      <dgm:spPr/>
    </dgm:pt>
    <dgm:pt modelId="{6DAF79CE-007C-44C7-A831-EEE10B6F6DC1}" type="pres">
      <dgm:prSet presAssocID="{87342BF0-403E-4AB5-B806-2D8904F3C49A}" presName="Name37" presStyleLbl="parChTrans1D2" presStyleIdx="2" presStyleCnt="6"/>
      <dgm:spPr/>
    </dgm:pt>
    <dgm:pt modelId="{8458B5BB-288D-441B-B3FC-A54E8A64A155}" type="pres">
      <dgm:prSet presAssocID="{DFBA81B8-538D-4745-A374-3103A72E6EA3}" presName="hierRoot2" presStyleCnt="0">
        <dgm:presLayoutVars>
          <dgm:hierBranch val="init"/>
        </dgm:presLayoutVars>
      </dgm:prSet>
      <dgm:spPr/>
    </dgm:pt>
    <dgm:pt modelId="{8BFD6A74-BE92-4437-B663-27B9AE50B9A4}" type="pres">
      <dgm:prSet presAssocID="{DFBA81B8-538D-4745-A374-3103A72E6EA3}" presName="rootComposite" presStyleCnt="0"/>
      <dgm:spPr/>
    </dgm:pt>
    <dgm:pt modelId="{FA580628-9E0C-4526-954E-78E0F19DB11A}" type="pres">
      <dgm:prSet presAssocID="{DFBA81B8-538D-4745-A374-3103A72E6EA3}" presName="rootText" presStyleLbl="node2" presStyleIdx="2" presStyleCnt="6" custLinFactX="33456" custLinFactNeighborX="100000" custLinFactNeighborY="2839">
        <dgm:presLayoutVars>
          <dgm:chPref val="3"/>
        </dgm:presLayoutVars>
      </dgm:prSet>
      <dgm:spPr/>
    </dgm:pt>
    <dgm:pt modelId="{17B74134-3970-485F-8CF8-A9F4DE1F1FF4}" type="pres">
      <dgm:prSet presAssocID="{DFBA81B8-538D-4745-A374-3103A72E6EA3}" presName="rootConnector" presStyleLbl="node2" presStyleIdx="2" presStyleCnt="6"/>
      <dgm:spPr/>
    </dgm:pt>
    <dgm:pt modelId="{66DEED16-BD2A-4441-9344-B643C85C890C}" type="pres">
      <dgm:prSet presAssocID="{DFBA81B8-538D-4745-A374-3103A72E6EA3}" presName="hierChild4" presStyleCnt="0"/>
      <dgm:spPr/>
    </dgm:pt>
    <dgm:pt modelId="{C3723404-3C07-46CB-BF42-4990F6F14AB6}" type="pres">
      <dgm:prSet presAssocID="{B3FC4F14-4F75-4454-B605-9B167ED1C235}" presName="Name37" presStyleLbl="parChTrans1D3" presStyleIdx="2" presStyleCnt="6"/>
      <dgm:spPr/>
    </dgm:pt>
    <dgm:pt modelId="{39F383D7-E031-4E26-824A-87ABA8D68D1F}" type="pres">
      <dgm:prSet presAssocID="{0676FC0E-4806-47F4-8C84-260D799E11A2}" presName="hierRoot2" presStyleCnt="0">
        <dgm:presLayoutVars>
          <dgm:hierBranch val="init"/>
        </dgm:presLayoutVars>
      </dgm:prSet>
      <dgm:spPr/>
    </dgm:pt>
    <dgm:pt modelId="{2247EB2E-E1B8-48A1-90F8-339DB7A1D81F}" type="pres">
      <dgm:prSet presAssocID="{0676FC0E-4806-47F4-8C84-260D799E11A2}" presName="rootComposite" presStyleCnt="0"/>
      <dgm:spPr/>
    </dgm:pt>
    <dgm:pt modelId="{BED13019-2712-4A2D-94D8-D11158F0A032}" type="pres">
      <dgm:prSet presAssocID="{0676FC0E-4806-47F4-8C84-260D799E11A2}" presName="rootText" presStyleLbl="node3" presStyleIdx="2" presStyleCnt="6" custLinFactX="24747" custLinFactNeighborX="100000" custLinFactNeighborY="1440">
        <dgm:presLayoutVars>
          <dgm:chPref val="3"/>
        </dgm:presLayoutVars>
      </dgm:prSet>
      <dgm:spPr/>
    </dgm:pt>
    <dgm:pt modelId="{9F5639B6-60C2-4805-9F3A-53ADC6B91F4B}" type="pres">
      <dgm:prSet presAssocID="{0676FC0E-4806-47F4-8C84-260D799E11A2}" presName="rootConnector" presStyleLbl="node3" presStyleIdx="2" presStyleCnt="6"/>
      <dgm:spPr/>
    </dgm:pt>
    <dgm:pt modelId="{4ED7DD4B-A659-4B7E-A181-78D095A68688}" type="pres">
      <dgm:prSet presAssocID="{0676FC0E-4806-47F4-8C84-260D799E11A2}" presName="hierChild4" presStyleCnt="0"/>
      <dgm:spPr/>
    </dgm:pt>
    <dgm:pt modelId="{04A46F6A-69E0-43DD-8F12-169E1B4823C9}" type="pres">
      <dgm:prSet presAssocID="{0676FC0E-4806-47F4-8C84-260D799E11A2}" presName="hierChild5" presStyleCnt="0"/>
      <dgm:spPr/>
    </dgm:pt>
    <dgm:pt modelId="{6DC1DB36-FEDA-46A0-8C44-A77A105CABC8}" type="pres">
      <dgm:prSet presAssocID="{DFBA81B8-538D-4745-A374-3103A72E6EA3}" presName="hierChild5" presStyleCnt="0"/>
      <dgm:spPr/>
    </dgm:pt>
    <dgm:pt modelId="{6EC09EA5-44C6-4E29-9F2E-711BCF547872}" type="pres">
      <dgm:prSet presAssocID="{B4BBE014-BA80-417B-B5E7-DEFDFEA637DA}" presName="Name37" presStyleLbl="parChTrans1D2" presStyleIdx="3" presStyleCnt="6"/>
      <dgm:spPr/>
    </dgm:pt>
    <dgm:pt modelId="{EF69A252-0880-4594-BDFE-29A5929C8292}" type="pres">
      <dgm:prSet presAssocID="{4C908434-6E9A-4015-A031-BAC98BCFB259}" presName="hierRoot2" presStyleCnt="0">
        <dgm:presLayoutVars>
          <dgm:hierBranch val="init"/>
        </dgm:presLayoutVars>
      </dgm:prSet>
      <dgm:spPr/>
    </dgm:pt>
    <dgm:pt modelId="{883ED66A-7F93-49DF-A05A-E72B6A1C6F02}" type="pres">
      <dgm:prSet presAssocID="{4C908434-6E9A-4015-A031-BAC98BCFB259}" presName="rootComposite" presStyleCnt="0"/>
      <dgm:spPr/>
    </dgm:pt>
    <dgm:pt modelId="{6AA13C67-1C8C-421D-9907-091439FBCC2E}" type="pres">
      <dgm:prSet presAssocID="{4C908434-6E9A-4015-A031-BAC98BCFB259}" presName="rootText" presStyleLbl="node2" presStyleIdx="3" presStyleCnt="6" custLinFactX="28733" custLinFactNeighborX="100000" custLinFactNeighborY="3138">
        <dgm:presLayoutVars>
          <dgm:chPref val="3"/>
        </dgm:presLayoutVars>
      </dgm:prSet>
      <dgm:spPr/>
    </dgm:pt>
    <dgm:pt modelId="{C53FE67E-9344-4B36-B343-4B6207936341}" type="pres">
      <dgm:prSet presAssocID="{4C908434-6E9A-4015-A031-BAC98BCFB259}" presName="rootConnector" presStyleLbl="node2" presStyleIdx="3" presStyleCnt="6"/>
      <dgm:spPr/>
    </dgm:pt>
    <dgm:pt modelId="{4BD52358-21E7-48C0-93C1-B5374AC4AAC4}" type="pres">
      <dgm:prSet presAssocID="{4C908434-6E9A-4015-A031-BAC98BCFB259}" presName="hierChild4" presStyleCnt="0"/>
      <dgm:spPr/>
    </dgm:pt>
    <dgm:pt modelId="{8C9AE4E7-668F-4FEF-B60C-86480F2D3A3E}" type="pres">
      <dgm:prSet presAssocID="{FF5E6457-8ED6-4539-8915-404D05F2F2BE}" presName="Name37" presStyleLbl="parChTrans1D3" presStyleIdx="3" presStyleCnt="6"/>
      <dgm:spPr/>
    </dgm:pt>
    <dgm:pt modelId="{676E219F-5AD7-4393-A0CA-277B888F9D97}" type="pres">
      <dgm:prSet presAssocID="{202E0AE1-03F8-45FA-8ED3-53DFC044F6EB}" presName="hierRoot2" presStyleCnt="0">
        <dgm:presLayoutVars>
          <dgm:hierBranch val="init"/>
        </dgm:presLayoutVars>
      </dgm:prSet>
      <dgm:spPr/>
    </dgm:pt>
    <dgm:pt modelId="{26EE343B-B47B-438C-A020-7A69190E1ECD}" type="pres">
      <dgm:prSet presAssocID="{202E0AE1-03F8-45FA-8ED3-53DFC044F6EB}" presName="rootComposite" presStyleCnt="0"/>
      <dgm:spPr/>
    </dgm:pt>
    <dgm:pt modelId="{1D3B50DD-4A72-4C4E-9C58-CB8525C91DB5}" type="pres">
      <dgm:prSet presAssocID="{202E0AE1-03F8-45FA-8ED3-53DFC044F6EB}" presName="rootText" presStyleLbl="node3" presStyleIdx="3" presStyleCnt="6" custLinFactX="23988" custLinFactNeighborX="100000" custLinFactNeighborY="-5097">
        <dgm:presLayoutVars>
          <dgm:chPref val="3"/>
        </dgm:presLayoutVars>
      </dgm:prSet>
      <dgm:spPr/>
    </dgm:pt>
    <dgm:pt modelId="{25A715CD-5BB8-4E5B-A65C-E52B1ED74BFE}" type="pres">
      <dgm:prSet presAssocID="{202E0AE1-03F8-45FA-8ED3-53DFC044F6EB}" presName="rootConnector" presStyleLbl="node3" presStyleIdx="3" presStyleCnt="6"/>
      <dgm:spPr/>
    </dgm:pt>
    <dgm:pt modelId="{EEA9FB5C-E1A3-47F4-B794-3F846DA06360}" type="pres">
      <dgm:prSet presAssocID="{202E0AE1-03F8-45FA-8ED3-53DFC044F6EB}" presName="hierChild4" presStyleCnt="0"/>
      <dgm:spPr/>
    </dgm:pt>
    <dgm:pt modelId="{E27DCCD7-434B-4C78-9E0D-03294F4DE2FB}" type="pres">
      <dgm:prSet presAssocID="{202E0AE1-03F8-45FA-8ED3-53DFC044F6EB}" presName="hierChild5" presStyleCnt="0"/>
      <dgm:spPr/>
    </dgm:pt>
    <dgm:pt modelId="{DCA67930-82E3-49A8-AA93-4E4FB42DD472}" type="pres">
      <dgm:prSet presAssocID="{4C908434-6E9A-4015-A031-BAC98BCFB259}" presName="hierChild5" presStyleCnt="0"/>
      <dgm:spPr/>
    </dgm:pt>
    <dgm:pt modelId="{06300A98-AE21-44CF-BA83-E931057A4C37}" type="pres">
      <dgm:prSet presAssocID="{A2815448-49E8-4FE3-9D1F-B26C3C59919A}" presName="Name37" presStyleLbl="parChTrans1D2" presStyleIdx="4" presStyleCnt="6"/>
      <dgm:spPr/>
    </dgm:pt>
    <dgm:pt modelId="{E4912816-1AD6-4411-A76D-D5BF86F7435C}" type="pres">
      <dgm:prSet presAssocID="{A6AE81AB-2E51-46E2-9506-CEAEB482277E}" presName="hierRoot2" presStyleCnt="0">
        <dgm:presLayoutVars>
          <dgm:hierBranch val="init"/>
        </dgm:presLayoutVars>
      </dgm:prSet>
      <dgm:spPr/>
    </dgm:pt>
    <dgm:pt modelId="{01E68012-F488-44CF-A42A-B006EE44414A}" type="pres">
      <dgm:prSet presAssocID="{A6AE81AB-2E51-46E2-9506-CEAEB482277E}" presName="rootComposite" presStyleCnt="0"/>
      <dgm:spPr/>
    </dgm:pt>
    <dgm:pt modelId="{7778BE86-EC75-4079-A0EC-CC74C2C4638B}" type="pres">
      <dgm:prSet presAssocID="{A6AE81AB-2E51-46E2-9506-CEAEB482277E}" presName="rootText" presStyleLbl="node2" presStyleIdx="4" presStyleCnt="6" custLinFactX="27949" custLinFactNeighborX="100000" custLinFactNeighborY="2439">
        <dgm:presLayoutVars>
          <dgm:chPref val="3"/>
        </dgm:presLayoutVars>
      </dgm:prSet>
      <dgm:spPr/>
    </dgm:pt>
    <dgm:pt modelId="{CA52AE17-BE71-4BFA-9C3D-086242C71825}" type="pres">
      <dgm:prSet presAssocID="{A6AE81AB-2E51-46E2-9506-CEAEB482277E}" presName="rootConnector" presStyleLbl="node2" presStyleIdx="4" presStyleCnt="6"/>
      <dgm:spPr/>
    </dgm:pt>
    <dgm:pt modelId="{F27B4E1E-C8DF-4FD9-9F1C-1D09464A80AA}" type="pres">
      <dgm:prSet presAssocID="{A6AE81AB-2E51-46E2-9506-CEAEB482277E}" presName="hierChild4" presStyleCnt="0"/>
      <dgm:spPr/>
    </dgm:pt>
    <dgm:pt modelId="{73D25D60-C863-4C65-A9BB-F640895911B1}" type="pres">
      <dgm:prSet presAssocID="{27271DC0-0D5B-4294-8701-ECFA33B4DE4B}" presName="Name37" presStyleLbl="parChTrans1D3" presStyleIdx="4" presStyleCnt="6"/>
      <dgm:spPr/>
    </dgm:pt>
    <dgm:pt modelId="{72CDBBF8-8053-48DD-8518-0128D053FD5B}" type="pres">
      <dgm:prSet presAssocID="{89D84B60-8EC2-4F21-9BBD-5758220D9690}" presName="hierRoot2" presStyleCnt="0">
        <dgm:presLayoutVars>
          <dgm:hierBranch val="init"/>
        </dgm:presLayoutVars>
      </dgm:prSet>
      <dgm:spPr/>
    </dgm:pt>
    <dgm:pt modelId="{5DF20A11-7031-4663-A262-F1C2BBD11A34}" type="pres">
      <dgm:prSet presAssocID="{89D84B60-8EC2-4F21-9BBD-5758220D9690}" presName="rootComposite" presStyleCnt="0"/>
      <dgm:spPr/>
    </dgm:pt>
    <dgm:pt modelId="{E3DD6B24-643E-4D7E-9F76-D45DE956C91F}" type="pres">
      <dgm:prSet presAssocID="{89D84B60-8EC2-4F21-9BBD-5758220D9690}" presName="rootText" presStyleLbl="node3" presStyleIdx="4" presStyleCnt="6" custLinFactX="24365" custLinFactNeighborX="100000" custLinFactNeighborY="-8495">
        <dgm:presLayoutVars>
          <dgm:chPref val="3"/>
        </dgm:presLayoutVars>
      </dgm:prSet>
      <dgm:spPr/>
    </dgm:pt>
    <dgm:pt modelId="{DCD4E72E-684B-4CBA-8691-6F71E2456A66}" type="pres">
      <dgm:prSet presAssocID="{89D84B60-8EC2-4F21-9BBD-5758220D9690}" presName="rootConnector" presStyleLbl="node3" presStyleIdx="4" presStyleCnt="6"/>
      <dgm:spPr/>
    </dgm:pt>
    <dgm:pt modelId="{3202C9AB-8AFD-4C00-AF37-586D37906A9C}" type="pres">
      <dgm:prSet presAssocID="{89D84B60-8EC2-4F21-9BBD-5758220D9690}" presName="hierChild4" presStyleCnt="0"/>
      <dgm:spPr/>
    </dgm:pt>
    <dgm:pt modelId="{B8A8012E-0B61-4ABB-9F23-0730619EBC59}" type="pres">
      <dgm:prSet presAssocID="{89D84B60-8EC2-4F21-9BBD-5758220D9690}" presName="hierChild5" presStyleCnt="0"/>
      <dgm:spPr/>
    </dgm:pt>
    <dgm:pt modelId="{B0ED7B3A-B9D0-42DA-A5F6-8977D7EC9CD4}" type="pres">
      <dgm:prSet presAssocID="{A6AE81AB-2E51-46E2-9506-CEAEB482277E}" presName="hierChild5" presStyleCnt="0"/>
      <dgm:spPr/>
    </dgm:pt>
    <dgm:pt modelId="{BC496EA8-E9A6-4626-864A-F05F712DD4AC}" type="pres">
      <dgm:prSet presAssocID="{700CF0FF-AEDF-4DB1-9682-84EC1B2CE7EE}" presName="Name37" presStyleLbl="parChTrans1D2" presStyleIdx="5" presStyleCnt="6"/>
      <dgm:spPr/>
    </dgm:pt>
    <dgm:pt modelId="{CE59B066-E1AE-4F0B-88C3-CEF89A513DD6}" type="pres">
      <dgm:prSet presAssocID="{29F0E861-D622-4ACE-99B9-2A786B0D7B7C}" presName="hierRoot2" presStyleCnt="0">
        <dgm:presLayoutVars>
          <dgm:hierBranch val="init"/>
        </dgm:presLayoutVars>
      </dgm:prSet>
      <dgm:spPr/>
    </dgm:pt>
    <dgm:pt modelId="{CD8274EA-B5F5-4374-8144-C4FD587596AB}" type="pres">
      <dgm:prSet presAssocID="{29F0E861-D622-4ACE-99B9-2A786B0D7B7C}" presName="rootComposite" presStyleCnt="0"/>
      <dgm:spPr/>
    </dgm:pt>
    <dgm:pt modelId="{05F04D2D-CBBA-40F1-B275-5513812BD6C9}" type="pres">
      <dgm:prSet presAssocID="{29F0E861-D622-4ACE-99B9-2A786B0D7B7C}" presName="rootText" presStyleLbl="node2" presStyleIdx="5" presStyleCnt="6" custLinFactX="28941" custLinFactNeighborX="100000" custLinFactNeighborY="1699">
        <dgm:presLayoutVars>
          <dgm:chPref val="3"/>
        </dgm:presLayoutVars>
      </dgm:prSet>
      <dgm:spPr/>
    </dgm:pt>
    <dgm:pt modelId="{66A255C7-1597-4876-8A7A-DF9AFA9869C0}" type="pres">
      <dgm:prSet presAssocID="{29F0E861-D622-4ACE-99B9-2A786B0D7B7C}" presName="rootConnector" presStyleLbl="node2" presStyleIdx="5" presStyleCnt="6"/>
      <dgm:spPr/>
    </dgm:pt>
    <dgm:pt modelId="{B34CCC76-74AC-4559-852B-0B184027E9E2}" type="pres">
      <dgm:prSet presAssocID="{29F0E861-D622-4ACE-99B9-2A786B0D7B7C}" presName="hierChild4" presStyleCnt="0"/>
      <dgm:spPr/>
    </dgm:pt>
    <dgm:pt modelId="{BB6F4BC5-1FF7-40BB-97FD-8A0154101963}" type="pres">
      <dgm:prSet presAssocID="{59B8BAA8-AA1F-4476-8EB7-609D12B513AF}" presName="Name37" presStyleLbl="parChTrans1D3" presStyleIdx="5" presStyleCnt="6"/>
      <dgm:spPr/>
    </dgm:pt>
    <dgm:pt modelId="{18497290-A13E-4F6B-A920-4312702789F9}" type="pres">
      <dgm:prSet presAssocID="{BE5E17E2-6252-48CD-87E3-4A872A977F57}" presName="hierRoot2" presStyleCnt="0">
        <dgm:presLayoutVars>
          <dgm:hierBranch val="init"/>
        </dgm:presLayoutVars>
      </dgm:prSet>
      <dgm:spPr/>
    </dgm:pt>
    <dgm:pt modelId="{92FE00A1-997B-46D1-8391-0522F588D44C}" type="pres">
      <dgm:prSet presAssocID="{BE5E17E2-6252-48CD-87E3-4A872A977F57}" presName="rootComposite" presStyleCnt="0"/>
      <dgm:spPr/>
    </dgm:pt>
    <dgm:pt modelId="{947CE14D-A816-4D18-ADE6-61132230CB04}" type="pres">
      <dgm:prSet presAssocID="{BE5E17E2-6252-48CD-87E3-4A872A977F57}" presName="rootText" presStyleLbl="node3" presStyleIdx="5" presStyleCnt="6" custLinFactX="26713" custLinFactNeighborX="100000" custLinFactNeighborY="-10194">
        <dgm:presLayoutVars>
          <dgm:chPref val="3"/>
        </dgm:presLayoutVars>
      </dgm:prSet>
      <dgm:spPr/>
    </dgm:pt>
    <dgm:pt modelId="{155D5F28-DD0C-49A1-B298-AC144379FE71}" type="pres">
      <dgm:prSet presAssocID="{BE5E17E2-6252-48CD-87E3-4A872A977F57}" presName="rootConnector" presStyleLbl="node3" presStyleIdx="5" presStyleCnt="6"/>
      <dgm:spPr/>
    </dgm:pt>
    <dgm:pt modelId="{4F5221E7-5B83-4A53-ADF9-87A737CFA063}" type="pres">
      <dgm:prSet presAssocID="{BE5E17E2-6252-48CD-87E3-4A872A977F57}" presName="hierChild4" presStyleCnt="0"/>
      <dgm:spPr/>
    </dgm:pt>
    <dgm:pt modelId="{1D602DAC-A5B7-41A4-A964-91CCA73F713F}" type="pres">
      <dgm:prSet presAssocID="{BE5E17E2-6252-48CD-87E3-4A872A977F57}" presName="hierChild5" presStyleCnt="0"/>
      <dgm:spPr/>
    </dgm:pt>
    <dgm:pt modelId="{EAA87433-ECFD-4053-A07E-0381D5C110F7}" type="pres">
      <dgm:prSet presAssocID="{29F0E861-D622-4ACE-99B9-2A786B0D7B7C}" presName="hierChild5" presStyleCnt="0"/>
      <dgm:spPr/>
    </dgm:pt>
    <dgm:pt modelId="{F67F2DDD-FA8A-44BF-A1B9-19AA07ED5A17}" type="pres">
      <dgm:prSet presAssocID="{D462AB0A-E693-4582-84F8-90D6BB2F30A0}" presName="hierChild3" presStyleCnt="0"/>
      <dgm:spPr/>
    </dgm:pt>
    <dgm:pt modelId="{1177B021-9A1E-4A70-9F7D-13F66381DF0E}" type="pres">
      <dgm:prSet presAssocID="{61A9B4C1-EB6D-4590-8D92-9237BDC6F281}" presName="hierRoot1" presStyleCnt="0">
        <dgm:presLayoutVars>
          <dgm:hierBranch val="init"/>
        </dgm:presLayoutVars>
      </dgm:prSet>
      <dgm:spPr/>
    </dgm:pt>
    <dgm:pt modelId="{FAD5A2EC-51FD-4024-A957-B5AF2BDF14C8}" type="pres">
      <dgm:prSet presAssocID="{61A9B4C1-EB6D-4590-8D92-9237BDC6F281}" presName="rootComposite1" presStyleCnt="0"/>
      <dgm:spPr/>
    </dgm:pt>
    <dgm:pt modelId="{AA4898EA-4DB9-4F38-9911-BEF28D5909FA}" type="pres">
      <dgm:prSet presAssocID="{61A9B4C1-EB6D-4590-8D92-9237BDC6F281}" presName="rootText1" presStyleLbl="node0" presStyleIdx="1" presStyleCnt="4" custLinFactX="-200000" custLinFactY="45228" custLinFactNeighborX="-232693" custLinFactNeighborY="100000">
        <dgm:presLayoutVars>
          <dgm:chPref val="3"/>
        </dgm:presLayoutVars>
      </dgm:prSet>
      <dgm:spPr/>
    </dgm:pt>
    <dgm:pt modelId="{24954C96-EC13-4182-8C29-307FC1E6172C}" type="pres">
      <dgm:prSet presAssocID="{61A9B4C1-EB6D-4590-8D92-9237BDC6F281}" presName="rootConnector1" presStyleLbl="node1" presStyleIdx="0" presStyleCnt="0"/>
      <dgm:spPr/>
    </dgm:pt>
    <dgm:pt modelId="{074BC071-FC3C-487A-870A-DA826A8FC36A}" type="pres">
      <dgm:prSet presAssocID="{61A9B4C1-EB6D-4590-8D92-9237BDC6F281}" presName="hierChild2" presStyleCnt="0"/>
      <dgm:spPr/>
    </dgm:pt>
    <dgm:pt modelId="{085C6D5E-5AF0-46BE-A3F8-73968E75E41E}" type="pres">
      <dgm:prSet presAssocID="{61A9B4C1-EB6D-4590-8D92-9237BDC6F281}" presName="hierChild3" presStyleCnt="0"/>
      <dgm:spPr/>
    </dgm:pt>
    <dgm:pt modelId="{458E8313-775B-4052-A1AE-28F65DBDC490}" type="pres">
      <dgm:prSet presAssocID="{4E09E12C-6150-45C8-A8E3-1CE52F30731E}" presName="hierRoot1" presStyleCnt="0">
        <dgm:presLayoutVars>
          <dgm:hierBranch val="init"/>
        </dgm:presLayoutVars>
      </dgm:prSet>
      <dgm:spPr/>
    </dgm:pt>
    <dgm:pt modelId="{DABFA44C-46DD-452C-8D0B-5317A2540560}" type="pres">
      <dgm:prSet presAssocID="{4E09E12C-6150-45C8-A8E3-1CE52F30731E}" presName="rootComposite1" presStyleCnt="0"/>
      <dgm:spPr/>
    </dgm:pt>
    <dgm:pt modelId="{B3AE5B00-9783-4B5E-9C9C-8A182F77684F}" type="pres">
      <dgm:prSet presAssocID="{4E09E12C-6150-45C8-A8E3-1CE52F30731E}" presName="rootText1" presStyleLbl="node0" presStyleIdx="2" presStyleCnt="4" custScaleX="153278" custScaleY="85369" custLinFactX="-251614" custLinFactNeighborX="-300000" custLinFactNeighborY="-6357">
        <dgm:presLayoutVars>
          <dgm:chPref val="3"/>
        </dgm:presLayoutVars>
      </dgm:prSet>
      <dgm:spPr/>
    </dgm:pt>
    <dgm:pt modelId="{8F78417F-7816-4485-B07A-768B81B9C1E3}" type="pres">
      <dgm:prSet presAssocID="{4E09E12C-6150-45C8-A8E3-1CE52F30731E}" presName="rootConnector1" presStyleLbl="node1" presStyleIdx="0" presStyleCnt="0"/>
      <dgm:spPr/>
    </dgm:pt>
    <dgm:pt modelId="{FF58F4A8-DC89-43D0-927A-A3F12762A8D7}" type="pres">
      <dgm:prSet presAssocID="{4E09E12C-6150-45C8-A8E3-1CE52F30731E}" presName="hierChild2" presStyleCnt="0"/>
      <dgm:spPr/>
    </dgm:pt>
    <dgm:pt modelId="{A013BF3E-CB0B-417A-A98C-F68F9C28ABC2}" type="pres">
      <dgm:prSet presAssocID="{4E09E12C-6150-45C8-A8E3-1CE52F30731E}" presName="hierChild3" presStyleCnt="0"/>
      <dgm:spPr/>
    </dgm:pt>
    <dgm:pt modelId="{B96AD04D-8BAD-4BAB-A4C0-21B6DC670F38}" type="pres">
      <dgm:prSet presAssocID="{8DDE7456-444C-4027-ACC3-8A82EC70528F}" presName="hierRoot1" presStyleCnt="0">
        <dgm:presLayoutVars>
          <dgm:hierBranch val="init"/>
        </dgm:presLayoutVars>
      </dgm:prSet>
      <dgm:spPr/>
    </dgm:pt>
    <dgm:pt modelId="{B3639965-0051-4EB0-8A38-51FA7497324A}" type="pres">
      <dgm:prSet presAssocID="{8DDE7456-444C-4027-ACC3-8A82EC70528F}" presName="rootComposite1" presStyleCnt="0"/>
      <dgm:spPr/>
    </dgm:pt>
    <dgm:pt modelId="{AD82B22A-1CBB-4ADB-966A-FDF2256FE543}" type="pres">
      <dgm:prSet presAssocID="{8DDE7456-444C-4027-ACC3-8A82EC70528F}" presName="rootText1" presStyleLbl="node0" presStyleIdx="3" presStyleCnt="4" custLinFactX="-310227" custLinFactY="100000" custLinFactNeighborX="-400000" custLinFactNeighborY="193774">
        <dgm:presLayoutVars>
          <dgm:chPref val="3"/>
        </dgm:presLayoutVars>
      </dgm:prSet>
      <dgm:spPr/>
    </dgm:pt>
    <dgm:pt modelId="{3E8DCB19-A974-40BC-BE32-BF04D9FA7703}" type="pres">
      <dgm:prSet presAssocID="{8DDE7456-444C-4027-ACC3-8A82EC70528F}" presName="rootConnector1" presStyleLbl="node1" presStyleIdx="0" presStyleCnt="0"/>
      <dgm:spPr/>
    </dgm:pt>
    <dgm:pt modelId="{2B1FF35F-00D1-45DF-9A34-4D59A032A314}" type="pres">
      <dgm:prSet presAssocID="{8DDE7456-444C-4027-ACC3-8A82EC70528F}" presName="hierChild2" presStyleCnt="0"/>
      <dgm:spPr/>
    </dgm:pt>
    <dgm:pt modelId="{7C659F0E-431B-4890-87A5-E765058AD03F}" type="pres">
      <dgm:prSet presAssocID="{8DDE7456-444C-4027-ACC3-8A82EC70528F}" presName="hierChild3" presStyleCnt="0"/>
      <dgm:spPr/>
    </dgm:pt>
  </dgm:ptLst>
  <dgm:cxnLst>
    <dgm:cxn modelId="{B5ECAC03-5A69-464A-B169-ACBC9D453393}" type="presOf" srcId="{89D84B60-8EC2-4F21-9BBD-5758220D9690}" destId="{E3DD6B24-643E-4D7E-9F76-D45DE956C91F}" srcOrd="0" destOrd="0" presId="urn:microsoft.com/office/officeart/2005/8/layout/orgChart1"/>
    <dgm:cxn modelId="{1D496811-814E-4A1A-B4E1-2292C11C889C}" type="presOf" srcId="{D8F411A9-C6F8-460A-BC26-78EB7B4DE86C}" destId="{7E9DFC6F-63D9-4497-B965-B6932D1991CD}" srcOrd="0" destOrd="0" presId="urn:microsoft.com/office/officeart/2005/8/layout/orgChart1"/>
    <dgm:cxn modelId="{ED6BD111-933B-4D7F-8140-BB83DFDB93A7}" type="presOf" srcId="{61A9B4C1-EB6D-4590-8D92-9237BDC6F281}" destId="{24954C96-EC13-4182-8C29-307FC1E6172C}" srcOrd="1" destOrd="0" presId="urn:microsoft.com/office/officeart/2005/8/layout/orgChart1"/>
    <dgm:cxn modelId="{0B12E313-EC17-4C59-98FD-9B873511CE06}" type="presOf" srcId="{FF5E6457-8ED6-4539-8915-404D05F2F2BE}" destId="{8C9AE4E7-668F-4FEF-B60C-86480F2D3A3E}" srcOrd="0" destOrd="0" presId="urn:microsoft.com/office/officeart/2005/8/layout/orgChart1"/>
    <dgm:cxn modelId="{DF970426-B1A1-4140-B14B-82BE589D2771}" type="presOf" srcId="{29F0E861-D622-4ACE-99B9-2A786B0D7B7C}" destId="{66A255C7-1597-4876-8A7A-DF9AFA9869C0}" srcOrd="1" destOrd="0" presId="urn:microsoft.com/office/officeart/2005/8/layout/orgChart1"/>
    <dgm:cxn modelId="{18471531-170E-4DFE-9AE9-471F792271F7}" srcId="{31A848D5-18A1-4138-B8B8-2BAFF2870961}" destId="{4E09E12C-6150-45C8-A8E3-1CE52F30731E}" srcOrd="2" destOrd="0" parTransId="{EAEE5BF6-DBF1-4AC1-B15A-F092DC2131B8}" sibTransId="{009320D8-50BC-494E-8519-7777C3D2719A}"/>
    <dgm:cxn modelId="{1557EC33-6593-4BAF-A5CE-FC1897F00D82}" srcId="{4C908434-6E9A-4015-A031-BAC98BCFB259}" destId="{202E0AE1-03F8-45FA-8ED3-53DFC044F6EB}" srcOrd="0" destOrd="0" parTransId="{FF5E6457-8ED6-4539-8915-404D05F2F2BE}" sibTransId="{89A99661-A1C6-4195-824A-DAED55941282}"/>
    <dgm:cxn modelId="{5EDB015C-905F-4FE1-94D6-286B89D11C81}" srcId="{DFBA81B8-538D-4745-A374-3103A72E6EA3}" destId="{0676FC0E-4806-47F4-8C84-260D799E11A2}" srcOrd="0" destOrd="0" parTransId="{B3FC4F14-4F75-4454-B605-9B167ED1C235}" sibTransId="{BF0169A9-6FCB-4077-9267-2A47E295884E}"/>
    <dgm:cxn modelId="{DF060F5F-78FF-4DFE-8A71-30EE823320B8}" type="presOf" srcId="{0676FC0E-4806-47F4-8C84-260D799E11A2}" destId="{BED13019-2712-4A2D-94D8-D11158F0A032}" srcOrd="0" destOrd="0" presId="urn:microsoft.com/office/officeart/2005/8/layout/orgChart1"/>
    <dgm:cxn modelId="{62222862-BD86-4387-8E08-F27DDA070601}" type="presOf" srcId="{61A9B4C1-EB6D-4590-8D92-9237BDC6F281}" destId="{AA4898EA-4DB9-4F38-9911-BEF28D5909FA}" srcOrd="0" destOrd="0" presId="urn:microsoft.com/office/officeart/2005/8/layout/orgChart1"/>
    <dgm:cxn modelId="{F56C1063-EB9F-4A04-9133-8C2FE34E1518}" type="presOf" srcId="{27271DC0-0D5B-4294-8701-ECFA33B4DE4B}" destId="{73D25D60-C863-4C65-A9BB-F640895911B1}" srcOrd="0" destOrd="0" presId="urn:microsoft.com/office/officeart/2005/8/layout/orgChart1"/>
    <dgm:cxn modelId="{2FE59844-1B8E-40BD-BE37-E49432FEB59E}" type="presOf" srcId="{0676FC0E-4806-47F4-8C84-260D799E11A2}" destId="{9F5639B6-60C2-4805-9F3A-53ADC6B91F4B}" srcOrd="1" destOrd="0" presId="urn:microsoft.com/office/officeart/2005/8/layout/orgChart1"/>
    <dgm:cxn modelId="{BF064945-639C-4B72-B5A5-AD82675A51EA}" type="presOf" srcId="{29F0E861-D622-4ACE-99B9-2A786B0D7B7C}" destId="{05F04D2D-CBBA-40F1-B275-5513812BD6C9}" srcOrd="0" destOrd="0" presId="urn:microsoft.com/office/officeart/2005/8/layout/orgChart1"/>
    <dgm:cxn modelId="{CD365A66-C2E5-4D4E-BEF2-E7E26ABF29B4}" srcId="{31A848D5-18A1-4138-B8B8-2BAFF2870961}" destId="{61A9B4C1-EB6D-4590-8D92-9237BDC6F281}" srcOrd="1" destOrd="0" parTransId="{328CCC15-B1E7-4749-BE4B-9722C2B299B5}" sibTransId="{36485991-49B8-49D8-B052-86E22C065EC6}"/>
    <dgm:cxn modelId="{D5DF466A-FB96-41F0-8D82-8AA863D922A2}" srcId="{D462AB0A-E693-4582-84F8-90D6BB2F30A0}" destId="{579A4B01-5630-40D0-8E67-19CD6524651E}" srcOrd="0" destOrd="0" parTransId="{32735FAE-8E0C-4C59-826A-02839FB7098C}" sibTransId="{BF4EF17E-8BA1-4ADC-B18C-16B8445C1995}"/>
    <dgm:cxn modelId="{3B1D044E-AD8F-42E5-8455-ED7D96190068}" type="presOf" srcId="{0C79D2B5-D92E-4DFD-8116-BB1F289D628D}" destId="{C41A6879-C709-4DB6-B32D-8E6C9A70C8CB}" srcOrd="0" destOrd="0" presId="urn:microsoft.com/office/officeart/2005/8/layout/orgChart1"/>
    <dgm:cxn modelId="{5A7C904E-2F59-4DDF-A16A-30A5C0ED1BB2}" type="presOf" srcId="{D462AB0A-E693-4582-84F8-90D6BB2F30A0}" destId="{823288D8-B976-4E6C-B2AB-7B056FE03667}" srcOrd="0" destOrd="0" presId="urn:microsoft.com/office/officeart/2005/8/layout/orgChart1"/>
    <dgm:cxn modelId="{06FBAF6E-7804-4B0D-AEE5-BCFBAF3687CE}" srcId="{31A848D5-18A1-4138-B8B8-2BAFF2870961}" destId="{D462AB0A-E693-4582-84F8-90D6BB2F30A0}" srcOrd="0" destOrd="0" parTransId="{6F4EA6D7-CC72-474A-A413-22BCFF808AC1}" sibTransId="{80E88674-5158-44E8-961D-84F7402601D0}"/>
    <dgm:cxn modelId="{514D304F-EB18-4227-ADAC-BE40FEAA4778}" type="presOf" srcId="{DFBA81B8-538D-4745-A374-3103A72E6EA3}" destId="{FA580628-9E0C-4526-954E-78E0F19DB11A}" srcOrd="0" destOrd="0" presId="urn:microsoft.com/office/officeart/2005/8/layout/orgChart1"/>
    <dgm:cxn modelId="{2346BA4F-16FE-4FE2-89FC-1A8067C61025}" type="presOf" srcId="{BE5E17E2-6252-48CD-87E3-4A872A977F57}" destId="{947CE14D-A816-4D18-ADE6-61132230CB04}" srcOrd="0" destOrd="0" presId="urn:microsoft.com/office/officeart/2005/8/layout/orgChart1"/>
    <dgm:cxn modelId="{6F5FFD70-6A22-4702-ADFD-3D6CE5702251}" type="presOf" srcId="{4E09E12C-6150-45C8-A8E3-1CE52F30731E}" destId="{8F78417F-7816-4485-B07A-768B81B9C1E3}" srcOrd="1" destOrd="0" presId="urn:microsoft.com/office/officeart/2005/8/layout/orgChart1"/>
    <dgm:cxn modelId="{BD1FDB74-D682-4B8F-B5B2-2B0EB8E99C9D}" srcId="{D462AB0A-E693-4582-84F8-90D6BB2F30A0}" destId="{4C908434-6E9A-4015-A031-BAC98BCFB259}" srcOrd="3" destOrd="0" parTransId="{B4BBE014-BA80-417B-B5E7-DEFDFEA637DA}" sibTransId="{A02ADED7-E8AE-403A-B7DE-FD2883DA2316}"/>
    <dgm:cxn modelId="{24B03077-B19D-46A3-AD1B-F0198F10E090}" type="presOf" srcId="{BE5E17E2-6252-48CD-87E3-4A872A977F57}" destId="{155D5F28-DD0C-49A1-B298-AC144379FE71}" srcOrd="1" destOrd="0" presId="urn:microsoft.com/office/officeart/2005/8/layout/orgChart1"/>
    <dgm:cxn modelId="{31737877-0843-40AB-8E5A-F6C773E90538}" srcId="{969692AF-85CE-4E05-B843-A48C0B144DB4}" destId="{6876618A-E4E8-44C5-AF46-0AD1380D8481}" srcOrd="0" destOrd="0" parTransId="{0C79D2B5-D92E-4DFD-8116-BB1F289D628D}" sibTransId="{6F04384F-BE38-49B5-A7D2-1AF307377D02}"/>
    <dgm:cxn modelId="{67AE4878-59F1-42DE-82C0-ED2AD96E35BE}" type="presOf" srcId="{A2815448-49E8-4FE3-9D1F-B26C3C59919A}" destId="{06300A98-AE21-44CF-BA83-E931057A4C37}" srcOrd="0" destOrd="0" presId="urn:microsoft.com/office/officeart/2005/8/layout/orgChart1"/>
    <dgm:cxn modelId="{C8B20C59-5CD5-4761-9BA8-441D10A4DEF3}" type="presOf" srcId="{B4BBE014-BA80-417B-B5E7-DEFDFEA637DA}" destId="{6EC09EA5-44C6-4E29-9F2E-711BCF547872}" srcOrd="0" destOrd="0" presId="urn:microsoft.com/office/officeart/2005/8/layout/orgChart1"/>
    <dgm:cxn modelId="{6836C17A-B080-42F7-AAB4-EA9BB63742B0}" type="presOf" srcId="{89D84B60-8EC2-4F21-9BBD-5758220D9690}" destId="{DCD4E72E-684B-4CBA-8691-6F71E2456A66}" srcOrd="1" destOrd="0" presId="urn:microsoft.com/office/officeart/2005/8/layout/orgChart1"/>
    <dgm:cxn modelId="{41E2F67F-9CD3-4637-BC56-E2A2815E3598}" srcId="{D462AB0A-E693-4582-84F8-90D6BB2F30A0}" destId="{29F0E861-D622-4ACE-99B9-2A786B0D7B7C}" srcOrd="5" destOrd="0" parTransId="{700CF0FF-AEDF-4DB1-9682-84EC1B2CE7EE}" sibTransId="{7A1E7949-8DF8-4988-8826-3957360C9779}"/>
    <dgm:cxn modelId="{D8E05685-D8D7-40DE-9B7B-D2EE9F1B58E1}" srcId="{A6AE81AB-2E51-46E2-9506-CEAEB482277E}" destId="{89D84B60-8EC2-4F21-9BBD-5758220D9690}" srcOrd="0" destOrd="0" parTransId="{27271DC0-0D5B-4294-8701-ECFA33B4DE4B}" sibTransId="{DAC288F3-6D45-4AD6-862F-2C5A1DE2F82A}"/>
    <dgm:cxn modelId="{B11EF585-1797-486C-B767-369A473A8297}" type="presOf" srcId="{579A4B01-5630-40D0-8E67-19CD6524651E}" destId="{A2F0CD0D-E554-4345-AF39-ED2433385576}" srcOrd="1" destOrd="0" presId="urn:microsoft.com/office/officeart/2005/8/layout/orgChart1"/>
    <dgm:cxn modelId="{188AE28B-C16A-4646-B1B7-5F9D8F7E2487}" srcId="{D462AB0A-E693-4582-84F8-90D6BB2F30A0}" destId="{969692AF-85CE-4E05-B843-A48C0B144DB4}" srcOrd="1" destOrd="0" parTransId="{0833962C-1D93-4E40-9E85-BFD2C8415CA6}" sibTransId="{BFDE2BE1-5167-4BF1-B730-9A992CB2BF31}"/>
    <dgm:cxn modelId="{F579089D-8FA0-4B31-944B-FAA953AE10EC}" type="presOf" srcId="{8DDE7456-444C-4027-ACC3-8A82EC70528F}" destId="{AD82B22A-1CBB-4ADB-966A-FDF2256FE543}" srcOrd="0" destOrd="0" presId="urn:microsoft.com/office/officeart/2005/8/layout/orgChart1"/>
    <dgm:cxn modelId="{20090AA3-38FE-49E4-A477-7EE24E4D4C8D}" type="presOf" srcId="{969692AF-85CE-4E05-B843-A48C0B144DB4}" destId="{7D21A6FD-A481-4547-A379-A0AD252563A5}" srcOrd="0" destOrd="0" presId="urn:microsoft.com/office/officeart/2005/8/layout/orgChart1"/>
    <dgm:cxn modelId="{49B323A3-8ED4-4C3D-9131-7EC43EA5A386}" srcId="{579A4B01-5630-40D0-8E67-19CD6524651E}" destId="{48229FFB-6C0D-4AAA-A0CB-EF886C2A28C3}" srcOrd="0" destOrd="0" parTransId="{D8F411A9-C6F8-460A-BC26-78EB7B4DE86C}" sibTransId="{9EA789B4-2A60-411A-AF7A-4CC64FFC29E5}"/>
    <dgm:cxn modelId="{D7293FA4-A314-4CDD-AFD0-663DC8D46532}" type="presOf" srcId="{8DDE7456-444C-4027-ACC3-8A82EC70528F}" destId="{3E8DCB19-A974-40BC-BE32-BF04D9FA7703}" srcOrd="1" destOrd="0" presId="urn:microsoft.com/office/officeart/2005/8/layout/orgChart1"/>
    <dgm:cxn modelId="{B75B59A5-B3FF-4812-9908-C6C13DB2DC87}" srcId="{D462AB0A-E693-4582-84F8-90D6BB2F30A0}" destId="{A6AE81AB-2E51-46E2-9506-CEAEB482277E}" srcOrd="4" destOrd="0" parTransId="{A2815448-49E8-4FE3-9D1F-B26C3C59919A}" sibTransId="{3BD809CB-7D42-4F66-86BF-19BDC43E50BE}"/>
    <dgm:cxn modelId="{2540A4A6-CCF8-4C1F-B47E-3F9FD939A843}" srcId="{31A848D5-18A1-4138-B8B8-2BAFF2870961}" destId="{8DDE7456-444C-4027-ACC3-8A82EC70528F}" srcOrd="3" destOrd="0" parTransId="{A0399C51-7D92-405A-931C-7A0FB4FEDDC4}" sibTransId="{29AA0097-6686-4581-B2E9-8798A18A6C6C}"/>
    <dgm:cxn modelId="{8F5D8FAD-1FED-4A0F-BE33-EDA4858DDDFE}" type="presOf" srcId="{59B8BAA8-AA1F-4476-8EB7-609D12B513AF}" destId="{BB6F4BC5-1FF7-40BB-97FD-8A0154101963}" srcOrd="0" destOrd="0" presId="urn:microsoft.com/office/officeart/2005/8/layout/orgChart1"/>
    <dgm:cxn modelId="{6E76B5AD-3576-465C-A998-95868F38B1B7}" type="presOf" srcId="{A6AE81AB-2E51-46E2-9506-CEAEB482277E}" destId="{7778BE86-EC75-4079-A0EC-CC74C2C4638B}" srcOrd="0" destOrd="0" presId="urn:microsoft.com/office/officeart/2005/8/layout/orgChart1"/>
    <dgm:cxn modelId="{F165F0AF-DCBE-4E53-B787-E09D2C8FB7D2}" type="presOf" srcId="{4C908434-6E9A-4015-A031-BAC98BCFB259}" destId="{C53FE67E-9344-4B36-B343-4B6207936341}" srcOrd="1" destOrd="0" presId="urn:microsoft.com/office/officeart/2005/8/layout/orgChart1"/>
    <dgm:cxn modelId="{5CEEC8B7-BCFE-4667-A7F2-E38228CCFE85}" type="presOf" srcId="{D462AB0A-E693-4582-84F8-90D6BB2F30A0}" destId="{0C083CBD-F01C-4503-B5A0-3A2A4899F546}" srcOrd="1" destOrd="0" presId="urn:microsoft.com/office/officeart/2005/8/layout/orgChart1"/>
    <dgm:cxn modelId="{DA893EC0-5DCB-427A-ABEC-DB4CC6D9C194}" type="presOf" srcId="{969692AF-85CE-4E05-B843-A48C0B144DB4}" destId="{4D65D01A-C503-45DC-B5A0-F12A24B521BA}" srcOrd="1" destOrd="0" presId="urn:microsoft.com/office/officeart/2005/8/layout/orgChart1"/>
    <dgm:cxn modelId="{AD8E6DC2-A36D-4430-A34D-7BF135F67762}" type="presOf" srcId="{48229FFB-6C0D-4AAA-A0CB-EF886C2A28C3}" destId="{DB1D14DC-FF43-4FDA-AF6B-9B7D89DFC63D}" srcOrd="1" destOrd="0" presId="urn:microsoft.com/office/officeart/2005/8/layout/orgChart1"/>
    <dgm:cxn modelId="{25ACF6C5-E12B-41DE-97B2-089AED15BB6B}" type="presOf" srcId="{6876618A-E4E8-44C5-AF46-0AD1380D8481}" destId="{B819E48D-B203-4AAB-81BC-D0A5CF5B0E2F}" srcOrd="1" destOrd="0" presId="urn:microsoft.com/office/officeart/2005/8/layout/orgChart1"/>
    <dgm:cxn modelId="{95E77EC6-028B-46F8-97EA-24ED32228F6A}" type="presOf" srcId="{A6AE81AB-2E51-46E2-9506-CEAEB482277E}" destId="{CA52AE17-BE71-4BFA-9C3D-086242C71825}" srcOrd="1" destOrd="0" presId="urn:microsoft.com/office/officeart/2005/8/layout/orgChart1"/>
    <dgm:cxn modelId="{1AB0CDC7-7441-4C62-9F38-F7FA3277300C}" type="presOf" srcId="{32735FAE-8E0C-4C59-826A-02839FB7098C}" destId="{AD76CF99-9D1B-47C6-B2E1-D7027DDAA0C9}" srcOrd="0" destOrd="0" presId="urn:microsoft.com/office/officeart/2005/8/layout/orgChart1"/>
    <dgm:cxn modelId="{F74958C9-99EB-46A8-A70B-F3FABD0EDAC8}" type="presOf" srcId="{48229FFB-6C0D-4AAA-A0CB-EF886C2A28C3}" destId="{CEB02A84-6582-41A4-82D8-F4956B44C905}" srcOrd="0" destOrd="0" presId="urn:microsoft.com/office/officeart/2005/8/layout/orgChart1"/>
    <dgm:cxn modelId="{03D457CB-1FF8-40E3-9EA6-1C60D6F38812}" type="presOf" srcId="{0833962C-1D93-4E40-9E85-BFD2C8415CA6}" destId="{0FEC24C9-6F72-486E-8DA5-2EBBE66E3096}" srcOrd="0" destOrd="0" presId="urn:microsoft.com/office/officeart/2005/8/layout/orgChart1"/>
    <dgm:cxn modelId="{0DE218CD-95D4-4372-8B80-2D78BE434DBC}" type="presOf" srcId="{579A4B01-5630-40D0-8E67-19CD6524651E}" destId="{BC249F95-B57A-4FD4-88A9-3DB66C36F7E8}" srcOrd="0" destOrd="0" presId="urn:microsoft.com/office/officeart/2005/8/layout/orgChart1"/>
    <dgm:cxn modelId="{2DCFFDD0-45B2-4DB3-BAC6-B81B5F8CAB65}" type="presOf" srcId="{202E0AE1-03F8-45FA-8ED3-53DFC044F6EB}" destId="{1D3B50DD-4A72-4C4E-9C58-CB8525C91DB5}" srcOrd="0" destOrd="0" presId="urn:microsoft.com/office/officeart/2005/8/layout/orgChart1"/>
    <dgm:cxn modelId="{21DE78D7-3958-4241-8494-5F103D351A8F}" type="presOf" srcId="{6876618A-E4E8-44C5-AF46-0AD1380D8481}" destId="{7DF7E2C5-BB22-4EBA-AFB7-686E0CCA17BD}" srcOrd="0" destOrd="0" presId="urn:microsoft.com/office/officeart/2005/8/layout/orgChart1"/>
    <dgm:cxn modelId="{05665DD8-ABA8-4120-8A8C-F2C1125457E9}" srcId="{29F0E861-D622-4ACE-99B9-2A786B0D7B7C}" destId="{BE5E17E2-6252-48CD-87E3-4A872A977F57}" srcOrd="0" destOrd="0" parTransId="{59B8BAA8-AA1F-4476-8EB7-609D12B513AF}" sibTransId="{B3A81FDF-7014-446A-9E63-15101B30C4D3}"/>
    <dgm:cxn modelId="{D1B324DB-BB3D-4BFE-A462-CD55044E8892}" type="presOf" srcId="{4C908434-6E9A-4015-A031-BAC98BCFB259}" destId="{6AA13C67-1C8C-421D-9907-091439FBCC2E}" srcOrd="0" destOrd="0" presId="urn:microsoft.com/office/officeart/2005/8/layout/orgChart1"/>
    <dgm:cxn modelId="{163C70DE-BFA6-4C2B-95EC-2BAAD9BEB6D4}" type="presOf" srcId="{87342BF0-403E-4AB5-B806-2D8904F3C49A}" destId="{6DAF79CE-007C-44C7-A831-EEE10B6F6DC1}" srcOrd="0" destOrd="0" presId="urn:microsoft.com/office/officeart/2005/8/layout/orgChart1"/>
    <dgm:cxn modelId="{D69C70E4-5C10-406E-8736-6D096FF1ACF6}" type="presOf" srcId="{B3FC4F14-4F75-4454-B605-9B167ED1C235}" destId="{C3723404-3C07-46CB-BF42-4990F6F14AB6}" srcOrd="0" destOrd="0" presId="urn:microsoft.com/office/officeart/2005/8/layout/orgChart1"/>
    <dgm:cxn modelId="{65EDF6E4-DF28-46D4-AA48-45BCE442D8D7}" type="presOf" srcId="{202E0AE1-03F8-45FA-8ED3-53DFC044F6EB}" destId="{25A715CD-5BB8-4E5B-A65C-E52B1ED74BFE}" srcOrd="1" destOrd="0" presId="urn:microsoft.com/office/officeart/2005/8/layout/orgChart1"/>
    <dgm:cxn modelId="{C1E163E7-5A19-402D-BFDA-EE793FF3327A}" type="presOf" srcId="{4E09E12C-6150-45C8-A8E3-1CE52F30731E}" destId="{B3AE5B00-9783-4B5E-9C9C-8A182F77684F}" srcOrd="0" destOrd="0" presId="urn:microsoft.com/office/officeart/2005/8/layout/orgChart1"/>
    <dgm:cxn modelId="{85D1F9F0-FB28-41C0-B8C3-A3926DB46450}" srcId="{D462AB0A-E693-4582-84F8-90D6BB2F30A0}" destId="{DFBA81B8-538D-4745-A374-3103A72E6EA3}" srcOrd="2" destOrd="0" parTransId="{87342BF0-403E-4AB5-B806-2D8904F3C49A}" sibTransId="{7E7BDFBD-6CA2-46CF-A46D-3E7F04CCE4D0}"/>
    <dgm:cxn modelId="{8A0E4CF5-DF70-4F58-A51F-0E2257A10EA3}" type="presOf" srcId="{700CF0FF-AEDF-4DB1-9682-84EC1B2CE7EE}" destId="{BC496EA8-E9A6-4626-864A-F05F712DD4AC}" srcOrd="0" destOrd="0" presId="urn:microsoft.com/office/officeart/2005/8/layout/orgChart1"/>
    <dgm:cxn modelId="{A3B175FA-306B-4801-BAED-AA8EBB36E022}" type="presOf" srcId="{DFBA81B8-538D-4745-A374-3103A72E6EA3}" destId="{17B74134-3970-485F-8CF8-A9F4DE1F1FF4}" srcOrd="1" destOrd="0" presId="urn:microsoft.com/office/officeart/2005/8/layout/orgChart1"/>
    <dgm:cxn modelId="{CFD8B5FC-55C4-40B0-A17F-5B9C20E3F1AB}" type="presOf" srcId="{31A848D5-18A1-4138-B8B8-2BAFF2870961}" destId="{791F0F44-1147-4575-B1C5-D433838F8C81}" srcOrd="0" destOrd="0" presId="urn:microsoft.com/office/officeart/2005/8/layout/orgChart1"/>
    <dgm:cxn modelId="{16060FA7-A1CA-4EC1-8DFB-8CD77DFCDC8E}" type="presParOf" srcId="{791F0F44-1147-4575-B1C5-D433838F8C81}" destId="{87C4A0B0-1CD2-44D6-9A20-95F37116DDB3}" srcOrd="0" destOrd="0" presId="urn:microsoft.com/office/officeart/2005/8/layout/orgChart1"/>
    <dgm:cxn modelId="{268593CF-6B5B-4E97-A01A-BA341F884761}" type="presParOf" srcId="{87C4A0B0-1CD2-44D6-9A20-95F37116DDB3}" destId="{976E3BE4-1624-4747-8D98-48DDC80EB33B}" srcOrd="0" destOrd="0" presId="urn:microsoft.com/office/officeart/2005/8/layout/orgChart1"/>
    <dgm:cxn modelId="{C7812919-5155-4A7C-9CC2-D672F90CC2C0}" type="presParOf" srcId="{976E3BE4-1624-4747-8D98-48DDC80EB33B}" destId="{823288D8-B976-4E6C-B2AB-7B056FE03667}" srcOrd="0" destOrd="0" presId="urn:microsoft.com/office/officeart/2005/8/layout/orgChart1"/>
    <dgm:cxn modelId="{4E52DB41-7706-4F81-AFB3-CBFEA28F3646}" type="presParOf" srcId="{976E3BE4-1624-4747-8D98-48DDC80EB33B}" destId="{0C083CBD-F01C-4503-B5A0-3A2A4899F546}" srcOrd="1" destOrd="0" presId="urn:microsoft.com/office/officeart/2005/8/layout/orgChart1"/>
    <dgm:cxn modelId="{618952EE-08DC-41BA-924C-1E87807F77E6}" type="presParOf" srcId="{87C4A0B0-1CD2-44D6-9A20-95F37116DDB3}" destId="{072033C4-1816-4CD1-A142-BB456FA83934}" srcOrd="1" destOrd="0" presId="urn:microsoft.com/office/officeart/2005/8/layout/orgChart1"/>
    <dgm:cxn modelId="{D0848C50-451C-4CDB-A0EF-61E1C903AC47}" type="presParOf" srcId="{072033C4-1816-4CD1-A142-BB456FA83934}" destId="{AD76CF99-9D1B-47C6-B2E1-D7027DDAA0C9}" srcOrd="0" destOrd="0" presId="urn:microsoft.com/office/officeart/2005/8/layout/orgChart1"/>
    <dgm:cxn modelId="{DA3F63DC-4514-4122-8FCF-72E3C12618AD}" type="presParOf" srcId="{072033C4-1816-4CD1-A142-BB456FA83934}" destId="{C0C6ADF9-B15B-4A0D-91FA-BBAC258B1E33}" srcOrd="1" destOrd="0" presId="urn:microsoft.com/office/officeart/2005/8/layout/orgChart1"/>
    <dgm:cxn modelId="{DC0A8E82-2129-47A0-B0D3-0D2D038E3746}" type="presParOf" srcId="{C0C6ADF9-B15B-4A0D-91FA-BBAC258B1E33}" destId="{CA6EFBC1-12DE-453C-9266-14DF14E11BC3}" srcOrd="0" destOrd="0" presId="urn:microsoft.com/office/officeart/2005/8/layout/orgChart1"/>
    <dgm:cxn modelId="{053A2B88-0AB4-4281-9883-1D2A43BFB0F9}" type="presParOf" srcId="{CA6EFBC1-12DE-453C-9266-14DF14E11BC3}" destId="{BC249F95-B57A-4FD4-88A9-3DB66C36F7E8}" srcOrd="0" destOrd="0" presId="urn:microsoft.com/office/officeart/2005/8/layout/orgChart1"/>
    <dgm:cxn modelId="{08C40360-DB72-4ACC-8FA7-5730C485AFE7}" type="presParOf" srcId="{CA6EFBC1-12DE-453C-9266-14DF14E11BC3}" destId="{A2F0CD0D-E554-4345-AF39-ED2433385576}" srcOrd="1" destOrd="0" presId="urn:microsoft.com/office/officeart/2005/8/layout/orgChart1"/>
    <dgm:cxn modelId="{DF764725-D5F1-4D01-ABD3-D943C1097802}" type="presParOf" srcId="{C0C6ADF9-B15B-4A0D-91FA-BBAC258B1E33}" destId="{3D4B171F-3E4F-45DF-8FDA-ACD95B7BF4F8}" srcOrd="1" destOrd="0" presId="urn:microsoft.com/office/officeart/2005/8/layout/orgChart1"/>
    <dgm:cxn modelId="{C1D65590-FFD1-4CDC-9D39-DB33A5B1D62C}" type="presParOf" srcId="{3D4B171F-3E4F-45DF-8FDA-ACD95B7BF4F8}" destId="{7E9DFC6F-63D9-4497-B965-B6932D1991CD}" srcOrd="0" destOrd="0" presId="urn:microsoft.com/office/officeart/2005/8/layout/orgChart1"/>
    <dgm:cxn modelId="{C89EEC2A-734C-4093-9F0D-7D8166C507FA}" type="presParOf" srcId="{3D4B171F-3E4F-45DF-8FDA-ACD95B7BF4F8}" destId="{0A4DDB51-7620-42B6-B981-AAAEE4DB23A4}" srcOrd="1" destOrd="0" presId="urn:microsoft.com/office/officeart/2005/8/layout/orgChart1"/>
    <dgm:cxn modelId="{5A8CB22B-75D9-40CA-A5A1-FEC46D1D09C0}" type="presParOf" srcId="{0A4DDB51-7620-42B6-B981-AAAEE4DB23A4}" destId="{23CAB560-9A92-4130-A160-7B90B658A659}" srcOrd="0" destOrd="0" presId="urn:microsoft.com/office/officeart/2005/8/layout/orgChart1"/>
    <dgm:cxn modelId="{33411159-1AA0-40FC-9AF5-70F799D7990F}" type="presParOf" srcId="{23CAB560-9A92-4130-A160-7B90B658A659}" destId="{CEB02A84-6582-41A4-82D8-F4956B44C905}" srcOrd="0" destOrd="0" presId="urn:microsoft.com/office/officeart/2005/8/layout/orgChart1"/>
    <dgm:cxn modelId="{C933FD77-D65A-4A23-A001-E8D6FB5DB7FF}" type="presParOf" srcId="{23CAB560-9A92-4130-A160-7B90B658A659}" destId="{DB1D14DC-FF43-4FDA-AF6B-9B7D89DFC63D}" srcOrd="1" destOrd="0" presId="urn:microsoft.com/office/officeart/2005/8/layout/orgChart1"/>
    <dgm:cxn modelId="{501B33CC-9406-4A0D-B3F9-8E8D36399A92}" type="presParOf" srcId="{0A4DDB51-7620-42B6-B981-AAAEE4DB23A4}" destId="{3F9455B8-6890-4D3F-A729-B06A5B4FD81B}" srcOrd="1" destOrd="0" presId="urn:microsoft.com/office/officeart/2005/8/layout/orgChart1"/>
    <dgm:cxn modelId="{3428CCF2-4996-403F-8E7A-529205E34448}" type="presParOf" srcId="{0A4DDB51-7620-42B6-B981-AAAEE4DB23A4}" destId="{4FAC939D-8E96-4AE7-B0ED-68DF61E7E6C1}" srcOrd="2" destOrd="0" presId="urn:microsoft.com/office/officeart/2005/8/layout/orgChart1"/>
    <dgm:cxn modelId="{45FA60F5-F08A-4D69-9EDA-7ADBF134ACE6}" type="presParOf" srcId="{C0C6ADF9-B15B-4A0D-91FA-BBAC258B1E33}" destId="{7DDC3A14-6631-44FF-B1AD-2257DDEF02C1}" srcOrd="2" destOrd="0" presId="urn:microsoft.com/office/officeart/2005/8/layout/orgChart1"/>
    <dgm:cxn modelId="{0A7B584F-CBA6-4BC0-9B0D-5E42CBE239B7}" type="presParOf" srcId="{072033C4-1816-4CD1-A142-BB456FA83934}" destId="{0FEC24C9-6F72-486E-8DA5-2EBBE66E3096}" srcOrd="2" destOrd="0" presId="urn:microsoft.com/office/officeart/2005/8/layout/orgChart1"/>
    <dgm:cxn modelId="{698E7BE4-73D6-488E-A217-1AF300A86374}" type="presParOf" srcId="{072033C4-1816-4CD1-A142-BB456FA83934}" destId="{E7FAB24B-582D-493A-B3C7-14E98FA463B9}" srcOrd="3" destOrd="0" presId="urn:microsoft.com/office/officeart/2005/8/layout/orgChart1"/>
    <dgm:cxn modelId="{8190EC50-299D-40F5-ADCF-A2493640A12C}" type="presParOf" srcId="{E7FAB24B-582D-493A-B3C7-14E98FA463B9}" destId="{30475607-C492-4350-8861-CF7E3BD22BF5}" srcOrd="0" destOrd="0" presId="urn:microsoft.com/office/officeart/2005/8/layout/orgChart1"/>
    <dgm:cxn modelId="{20D5668F-DB3E-4485-9E13-2E2B1F56D34F}" type="presParOf" srcId="{30475607-C492-4350-8861-CF7E3BD22BF5}" destId="{7D21A6FD-A481-4547-A379-A0AD252563A5}" srcOrd="0" destOrd="0" presId="urn:microsoft.com/office/officeart/2005/8/layout/orgChart1"/>
    <dgm:cxn modelId="{30B2D7DD-2C20-4A4B-8B37-EC7F589007F1}" type="presParOf" srcId="{30475607-C492-4350-8861-CF7E3BD22BF5}" destId="{4D65D01A-C503-45DC-B5A0-F12A24B521BA}" srcOrd="1" destOrd="0" presId="urn:microsoft.com/office/officeart/2005/8/layout/orgChart1"/>
    <dgm:cxn modelId="{1820A2C0-06A3-43BA-A7E0-4D14D78AFC17}" type="presParOf" srcId="{E7FAB24B-582D-493A-B3C7-14E98FA463B9}" destId="{1938C458-769B-4952-9D4D-ACED1F545E0D}" srcOrd="1" destOrd="0" presId="urn:microsoft.com/office/officeart/2005/8/layout/orgChart1"/>
    <dgm:cxn modelId="{954762AF-9C27-41B7-821F-F682D5DEC47A}" type="presParOf" srcId="{1938C458-769B-4952-9D4D-ACED1F545E0D}" destId="{C41A6879-C709-4DB6-B32D-8E6C9A70C8CB}" srcOrd="0" destOrd="0" presId="urn:microsoft.com/office/officeart/2005/8/layout/orgChart1"/>
    <dgm:cxn modelId="{76485220-4D54-49BC-86B2-55F0BA586E3D}" type="presParOf" srcId="{1938C458-769B-4952-9D4D-ACED1F545E0D}" destId="{6C4D1574-E0F4-4033-AAA4-5EA73BE45C77}" srcOrd="1" destOrd="0" presId="urn:microsoft.com/office/officeart/2005/8/layout/orgChart1"/>
    <dgm:cxn modelId="{3080D902-3B76-46B7-99C4-15405D240641}" type="presParOf" srcId="{6C4D1574-E0F4-4033-AAA4-5EA73BE45C77}" destId="{AD51CCCF-CD0D-4B0E-9C30-51BE1F5515D6}" srcOrd="0" destOrd="0" presId="urn:microsoft.com/office/officeart/2005/8/layout/orgChart1"/>
    <dgm:cxn modelId="{0A8BD4DD-2F55-4378-B61D-B60995C492A8}" type="presParOf" srcId="{AD51CCCF-CD0D-4B0E-9C30-51BE1F5515D6}" destId="{7DF7E2C5-BB22-4EBA-AFB7-686E0CCA17BD}" srcOrd="0" destOrd="0" presId="urn:microsoft.com/office/officeart/2005/8/layout/orgChart1"/>
    <dgm:cxn modelId="{06CBE208-5D99-424B-B076-6AEF576B0601}" type="presParOf" srcId="{AD51CCCF-CD0D-4B0E-9C30-51BE1F5515D6}" destId="{B819E48D-B203-4AAB-81BC-D0A5CF5B0E2F}" srcOrd="1" destOrd="0" presId="urn:microsoft.com/office/officeart/2005/8/layout/orgChart1"/>
    <dgm:cxn modelId="{403B60EC-268D-42F8-BD98-49E3F9BF10F4}" type="presParOf" srcId="{6C4D1574-E0F4-4033-AAA4-5EA73BE45C77}" destId="{F5A5EA96-14B4-4ED2-94C6-E5FECC3ECE40}" srcOrd="1" destOrd="0" presId="urn:microsoft.com/office/officeart/2005/8/layout/orgChart1"/>
    <dgm:cxn modelId="{5ABD4784-2FAC-4224-8DF8-1F3BBF8AC37F}" type="presParOf" srcId="{6C4D1574-E0F4-4033-AAA4-5EA73BE45C77}" destId="{5333E296-6EAD-42E5-AE2E-2344B8304390}" srcOrd="2" destOrd="0" presId="urn:microsoft.com/office/officeart/2005/8/layout/orgChart1"/>
    <dgm:cxn modelId="{3E9E0B48-F7AE-4E39-B13B-C896A6675B7F}" type="presParOf" srcId="{E7FAB24B-582D-493A-B3C7-14E98FA463B9}" destId="{CF446F9B-C8CC-43E9-9758-321B37BD423C}" srcOrd="2" destOrd="0" presId="urn:microsoft.com/office/officeart/2005/8/layout/orgChart1"/>
    <dgm:cxn modelId="{1C567324-1149-4443-96F0-9BB5A0B6B704}" type="presParOf" srcId="{072033C4-1816-4CD1-A142-BB456FA83934}" destId="{6DAF79CE-007C-44C7-A831-EEE10B6F6DC1}" srcOrd="4" destOrd="0" presId="urn:microsoft.com/office/officeart/2005/8/layout/orgChart1"/>
    <dgm:cxn modelId="{800EC7E4-33D6-4671-A18C-13ABADDEA912}" type="presParOf" srcId="{072033C4-1816-4CD1-A142-BB456FA83934}" destId="{8458B5BB-288D-441B-B3FC-A54E8A64A155}" srcOrd="5" destOrd="0" presId="urn:microsoft.com/office/officeart/2005/8/layout/orgChart1"/>
    <dgm:cxn modelId="{5432AD7D-D3A3-4ED1-8C9D-BA4BE9F6F075}" type="presParOf" srcId="{8458B5BB-288D-441B-B3FC-A54E8A64A155}" destId="{8BFD6A74-BE92-4437-B663-27B9AE50B9A4}" srcOrd="0" destOrd="0" presId="urn:microsoft.com/office/officeart/2005/8/layout/orgChart1"/>
    <dgm:cxn modelId="{00E78E21-6328-4AC8-AD5C-3E8A9D147073}" type="presParOf" srcId="{8BFD6A74-BE92-4437-B663-27B9AE50B9A4}" destId="{FA580628-9E0C-4526-954E-78E0F19DB11A}" srcOrd="0" destOrd="0" presId="urn:microsoft.com/office/officeart/2005/8/layout/orgChart1"/>
    <dgm:cxn modelId="{FF7019A9-FD42-41C5-9A69-C69F1FC8ACAC}" type="presParOf" srcId="{8BFD6A74-BE92-4437-B663-27B9AE50B9A4}" destId="{17B74134-3970-485F-8CF8-A9F4DE1F1FF4}" srcOrd="1" destOrd="0" presId="urn:microsoft.com/office/officeart/2005/8/layout/orgChart1"/>
    <dgm:cxn modelId="{B0B21CEA-1964-47B4-9888-66238913E3E9}" type="presParOf" srcId="{8458B5BB-288D-441B-B3FC-A54E8A64A155}" destId="{66DEED16-BD2A-4441-9344-B643C85C890C}" srcOrd="1" destOrd="0" presId="urn:microsoft.com/office/officeart/2005/8/layout/orgChart1"/>
    <dgm:cxn modelId="{2A067401-C95F-4A06-8E75-F5D750286727}" type="presParOf" srcId="{66DEED16-BD2A-4441-9344-B643C85C890C}" destId="{C3723404-3C07-46CB-BF42-4990F6F14AB6}" srcOrd="0" destOrd="0" presId="urn:microsoft.com/office/officeart/2005/8/layout/orgChart1"/>
    <dgm:cxn modelId="{F13AE2A0-DC2B-4D60-B630-EF517AD56A9F}" type="presParOf" srcId="{66DEED16-BD2A-4441-9344-B643C85C890C}" destId="{39F383D7-E031-4E26-824A-87ABA8D68D1F}" srcOrd="1" destOrd="0" presId="urn:microsoft.com/office/officeart/2005/8/layout/orgChart1"/>
    <dgm:cxn modelId="{321663B2-E230-478F-863E-26DE32299409}" type="presParOf" srcId="{39F383D7-E031-4E26-824A-87ABA8D68D1F}" destId="{2247EB2E-E1B8-48A1-90F8-339DB7A1D81F}" srcOrd="0" destOrd="0" presId="urn:microsoft.com/office/officeart/2005/8/layout/orgChart1"/>
    <dgm:cxn modelId="{A9855B17-707D-4A1C-931A-045FB81B2460}" type="presParOf" srcId="{2247EB2E-E1B8-48A1-90F8-339DB7A1D81F}" destId="{BED13019-2712-4A2D-94D8-D11158F0A032}" srcOrd="0" destOrd="0" presId="urn:microsoft.com/office/officeart/2005/8/layout/orgChart1"/>
    <dgm:cxn modelId="{6E4CE679-F87A-4641-A185-DD44A8BC5BBD}" type="presParOf" srcId="{2247EB2E-E1B8-48A1-90F8-339DB7A1D81F}" destId="{9F5639B6-60C2-4805-9F3A-53ADC6B91F4B}" srcOrd="1" destOrd="0" presId="urn:microsoft.com/office/officeart/2005/8/layout/orgChart1"/>
    <dgm:cxn modelId="{429091DA-EDB7-49C6-AEB1-A341BA84E48F}" type="presParOf" srcId="{39F383D7-E031-4E26-824A-87ABA8D68D1F}" destId="{4ED7DD4B-A659-4B7E-A181-78D095A68688}" srcOrd="1" destOrd="0" presId="urn:microsoft.com/office/officeart/2005/8/layout/orgChart1"/>
    <dgm:cxn modelId="{F83E76EF-7543-44DD-AD8D-1224AB042242}" type="presParOf" srcId="{39F383D7-E031-4E26-824A-87ABA8D68D1F}" destId="{04A46F6A-69E0-43DD-8F12-169E1B4823C9}" srcOrd="2" destOrd="0" presId="urn:microsoft.com/office/officeart/2005/8/layout/orgChart1"/>
    <dgm:cxn modelId="{96CB3720-D7F8-45DC-8AC9-42B20ABE4097}" type="presParOf" srcId="{8458B5BB-288D-441B-B3FC-A54E8A64A155}" destId="{6DC1DB36-FEDA-46A0-8C44-A77A105CABC8}" srcOrd="2" destOrd="0" presId="urn:microsoft.com/office/officeart/2005/8/layout/orgChart1"/>
    <dgm:cxn modelId="{E0BC9FBD-907C-4D86-8BC0-D5C67F8A346E}" type="presParOf" srcId="{072033C4-1816-4CD1-A142-BB456FA83934}" destId="{6EC09EA5-44C6-4E29-9F2E-711BCF547872}" srcOrd="6" destOrd="0" presId="urn:microsoft.com/office/officeart/2005/8/layout/orgChart1"/>
    <dgm:cxn modelId="{5EA7175F-FA94-48BB-9A61-BB6CFCAD216B}" type="presParOf" srcId="{072033C4-1816-4CD1-A142-BB456FA83934}" destId="{EF69A252-0880-4594-BDFE-29A5929C8292}" srcOrd="7" destOrd="0" presId="urn:microsoft.com/office/officeart/2005/8/layout/orgChart1"/>
    <dgm:cxn modelId="{0E181706-2492-4667-B052-E92D9F04DF37}" type="presParOf" srcId="{EF69A252-0880-4594-BDFE-29A5929C8292}" destId="{883ED66A-7F93-49DF-A05A-E72B6A1C6F02}" srcOrd="0" destOrd="0" presId="urn:microsoft.com/office/officeart/2005/8/layout/orgChart1"/>
    <dgm:cxn modelId="{98C3DC5B-D4DA-47D4-8AAB-7142D4E03FC5}" type="presParOf" srcId="{883ED66A-7F93-49DF-A05A-E72B6A1C6F02}" destId="{6AA13C67-1C8C-421D-9907-091439FBCC2E}" srcOrd="0" destOrd="0" presId="urn:microsoft.com/office/officeart/2005/8/layout/orgChart1"/>
    <dgm:cxn modelId="{2EA0523D-D4DA-4303-83FC-06023FD9CB37}" type="presParOf" srcId="{883ED66A-7F93-49DF-A05A-E72B6A1C6F02}" destId="{C53FE67E-9344-4B36-B343-4B6207936341}" srcOrd="1" destOrd="0" presId="urn:microsoft.com/office/officeart/2005/8/layout/orgChart1"/>
    <dgm:cxn modelId="{F06EA0AF-C48A-4A5E-942A-69032007E1DF}" type="presParOf" srcId="{EF69A252-0880-4594-BDFE-29A5929C8292}" destId="{4BD52358-21E7-48C0-93C1-B5374AC4AAC4}" srcOrd="1" destOrd="0" presId="urn:microsoft.com/office/officeart/2005/8/layout/orgChart1"/>
    <dgm:cxn modelId="{9EB06E08-99E6-428F-9FFD-3B741FC9898A}" type="presParOf" srcId="{4BD52358-21E7-48C0-93C1-B5374AC4AAC4}" destId="{8C9AE4E7-668F-4FEF-B60C-86480F2D3A3E}" srcOrd="0" destOrd="0" presId="urn:microsoft.com/office/officeart/2005/8/layout/orgChart1"/>
    <dgm:cxn modelId="{D7578E44-EB6C-4454-85FD-F0D23868FE07}" type="presParOf" srcId="{4BD52358-21E7-48C0-93C1-B5374AC4AAC4}" destId="{676E219F-5AD7-4393-A0CA-277B888F9D97}" srcOrd="1" destOrd="0" presId="urn:microsoft.com/office/officeart/2005/8/layout/orgChart1"/>
    <dgm:cxn modelId="{7E6195FE-2BF4-4C4F-964A-1D51659AB9E2}" type="presParOf" srcId="{676E219F-5AD7-4393-A0CA-277B888F9D97}" destId="{26EE343B-B47B-438C-A020-7A69190E1ECD}" srcOrd="0" destOrd="0" presId="urn:microsoft.com/office/officeart/2005/8/layout/orgChart1"/>
    <dgm:cxn modelId="{BBF3545F-C286-4131-90E0-6D4C7E2FF088}" type="presParOf" srcId="{26EE343B-B47B-438C-A020-7A69190E1ECD}" destId="{1D3B50DD-4A72-4C4E-9C58-CB8525C91DB5}" srcOrd="0" destOrd="0" presId="urn:microsoft.com/office/officeart/2005/8/layout/orgChart1"/>
    <dgm:cxn modelId="{1243038C-60C5-409F-ADEE-70F7B4FF76DF}" type="presParOf" srcId="{26EE343B-B47B-438C-A020-7A69190E1ECD}" destId="{25A715CD-5BB8-4E5B-A65C-E52B1ED74BFE}" srcOrd="1" destOrd="0" presId="urn:microsoft.com/office/officeart/2005/8/layout/orgChart1"/>
    <dgm:cxn modelId="{D632E4EA-DD29-4F67-88A2-C38B51003842}" type="presParOf" srcId="{676E219F-5AD7-4393-A0CA-277B888F9D97}" destId="{EEA9FB5C-E1A3-47F4-B794-3F846DA06360}" srcOrd="1" destOrd="0" presId="urn:microsoft.com/office/officeart/2005/8/layout/orgChart1"/>
    <dgm:cxn modelId="{E77B8F29-CEA8-42A2-8AE5-A84CF5CE5CB7}" type="presParOf" srcId="{676E219F-5AD7-4393-A0CA-277B888F9D97}" destId="{E27DCCD7-434B-4C78-9E0D-03294F4DE2FB}" srcOrd="2" destOrd="0" presId="urn:microsoft.com/office/officeart/2005/8/layout/orgChart1"/>
    <dgm:cxn modelId="{D684CEDF-5909-447C-AFD8-3FDF7C12A577}" type="presParOf" srcId="{EF69A252-0880-4594-BDFE-29A5929C8292}" destId="{DCA67930-82E3-49A8-AA93-4E4FB42DD472}" srcOrd="2" destOrd="0" presId="urn:microsoft.com/office/officeart/2005/8/layout/orgChart1"/>
    <dgm:cxn modelId="{586026AD-C18B-4E3D-8B79-B4DB93E25AD4}" type="presParOf" srcId="{072033C4-1816-4CD1-A142-BB456FA83934}" destId="{06300A98-AE21-44CF-BA83-E931057A4C37}" srcOrd="8" destOrd="0" presId="urn:microsoft.com/office/officeart/2005/8/layout/orgChart1"/>
    <dgm:cxn modelId="{07C91D08-EC07-4CC3-AD70-EA39B9BD20DF}" type="presParOf" srcId="{072033C4-1816-4CD1-A142-BB456FA83934}" destId="{E4912816-1AD6-4411-A76D-D5BF86F7435C}" srcOrd="9" destOrd="0" presId="urn:microsoft.com/office/officeart/2005/8/layout/orgChart1"/>
    <dgm:cxn modelId="{ECE32249-42BC-4E1B-B2C9-84B42D1C174F}" type="presParOf" srcId="{E4912816-1AD6-4411-A76D-D5BF86F7435C}" destId="{01E68012-F488-44CF-A42A-B006EE44414A}" srcOrd="0" destOrd="0" presId="urn:microsoft.com/office/officeart/2005/8/layout/orgChart1"/>
    <dgm:cxn modelId="{2A0F9A93-58CD-4994-98AE-1879D2827176}" type="presParOf" srcId="{01E68012-F488-44CF-A42A-B006EE44414A}" destId="{7778BE86-EC75-4079-A0EC-CC74C2C4638B}" srcOrd="0" destOrd="0" presId="urn:microsoft.com/office/officeart/2005/8/layout/orgChart1"/>
    <dgm:cxn modelId="{3AD0F5CC-06E6-46A0-BD68-E742FDC966C0}" type="presParOf" srcId="{01E68012-F488-44CF-A42A-B006EE44414A}" destId="{CA52AE17-BE71-4BFA-9C3D-086242C71825}" srcOrd="1" destOrd="0" presId="urn:microsoft.com/office/officeart/2005/8/layout/orgChart1"/>
    <dgm:cxn modelId="{C4AD45BA-46F3-4D4E-AFF3-EE6C1229664C}" type="presParOf" srcId="{E4912816-1AD6-4411-A76D-D5BF86F7435C}" destId="{F27B4E1E-C8DF-4FD9-9F1C-1D09464A80AA}" srcOrd="1" destOrd="0" presId="urn:microsoft.com/office/officeart/2005/8/layout/orgChart1"/>
    <dgm:cxn modelId="{3F4B77D2-A779-485D-8657-AD5B9BFEEEF8}" type="presParOf" srcId="{F27B4E1E-C8DF-4FD9-9F1C-1D09464A80AA}" destId="{73D25D60-C863-4C65-A9BB-F640895911B1}" srcOrd="0" destOrd="0" presId="urn:microsoft.com/office/officeart/2005/8/layout/orgChart1"/>
    <dgm:cxn modelId="{30343676-560B-4654-819E-98EC88BF97D4}" type="presParOf" srcId="{F27B4E1E-C8DF-4FD9-9F1C-1D09464A80AA}" destId="{72CDBBF8-8053-48DD-8518-0128D053FD5B}" srcOrd="1" destOrd="0" presId="urn:microsoft.com/office/officeart/2005/8/layout/orgChart1"/>
    <dgm:cxn modelId="{68498476-1CCE-45DA-87BD-2DC91E5BE35D}" type="presParOf" srcId="{72CDBBF8-8053-48DD-8518-0128D053FD5B}" destId="{5DF20A11-7031-4663-A262-F1C2BBD11A34}" srcOrd="0" destOrd="0" presId="urn:microsoft.com/office/officeart/2005/8/layout/orgChart1"/>
    <dgm:cxn modelId="{18116F1F-60E2-47F6-8F76-A713D845B91C}" type="presParOf" srcId="{5DF20A11-7031-4663-A262-F1C2BBD11A34}" destId="{E3DD6B24-643E-4D7E-9F76-D45DE956C91F}" srcOrd="0" destOrd="0" presId="urn:microsoft.com/office/officeart/2005/8/layout/orgChart1"/>
    <dgm:cxn modelId="{E1558A51-D9DF-40F5-B925-4F5605E3BF15}" type="presParOf" srcId="{5DF20A11-7031-4663-A262-F1C2BBD11A34}" destId="{DCD4E72E-684B-4CBA-8691-6F71E2456A66}" srcOrd="1" destOrd="0" presId="urn:microsoft.com/office/officeart/2005/8/layout/orgChart1"/>
    <dgm:cxn modelId="{8F5AF0D8-FA1A-4746-8469-AFD8B0BF80B9}" type="presParOf" srcId="{72CDBBF8-8053-48DD-8518-0128D053FD5B}" destId="{3202C9AB-8AFD-4C00-AF37-586D37906A9C}" srcOrd="1" destOrd="0" presId="urn:microsoft.com/office/officeart/2005/8/layout/orgChart1"/>
    <dgm:cxn modelId="{DA821704-9964-4976-915D-1C14EA446337}" type="presParOf" srcId="{72CDBBF8-8053-48DD-8518-0128D053FD5B}" destId="{B8A8012E-0B61-4ABB-9F23-0730619EBC59}" srcOrd="2" destOrd="0" presId="urn:microsoft.com/office/officeart/2005/8/layout/orgChart1"/>
    <dgm:cxn modelId="{61BD66F4-8697-4CE1-901C-BE0F1BB4BBA2}" type="presParOf" srcId="{E4912816-1AD6-4411-A76D-D5BF86F7435C}" destId="{B0ED7B3A-B9D0-42DA-A5F6-8977D7EC9CD4}" srcOrd="2" destOrd="0" presId="urn:microsoft.com/office/officeart/2005/8/layout/orgChart1"/>
    <dgm:cxn modelId="{363D89D1-47C2-4623-AD76-A4FA8592F770}" type="presParOf" srcId="{072033C4-1816-4CD1-A142-BB456FA83934}" destId="{BC496EA8-E9A6-4626-864A-F05F712DD4AC}" srcOrd="10" destOrd="0" presId="urn:microsoft.com/office/officeart/2005/8/layout/orgChart1"/>
    <dgm:cxn modelId="{6E0B5EAE-99E8-4AD7-A9C4-8D2BD78151B9}" type="presParOf" srcId="{072033C4-1816-4CD1-A142-BB456FA83934}" destId="{CE59B066-E1AE-4F0B-88C3-CEF89A513DD6}" srcOrd="11" destOrd="0" presId="urn:microsoft.com/office/officeart/2005/8/layout/orgChart1"/>
    <dgm:cxn modelId="{776BB37A-8D48-438E-81EA-D4017DC55C1E}" type="presParOf" srcId="{CE59B066-E1AE-4F0B-88C3-CEF89A513DD6}" destId="{CD8274EA-B5F5-4374-8144-C4FD587596AB}" srcOrd="0" destOrd="0" presId="urn:microsoft.com/office/officeart/2005/8/layout/orgChart1"/>
    <dgm:cxn modelId="{253696B0-9820-4388-B8D4-640EA6208F3F}" type="presParOf" srcId="{CD8274EA-B5F5-4374-8144-C4FD587596AB}" destId="{05F04D2D-CBBA-40F1-B275-5513812BD6C9}" srcOrd="0" destOrd="0" presId="urn:microsoft.com/office/officeart/2005/8/layout/orgChart1"/>
    <dgm:cxn modelId="{3609EF0A-AB59-42E8-A9D5-9B878C83E3B0}" type="presParOf" srcId="{CD8274EA-B5F5-4374-8144-C4FD587596AB}" destId="{66A255C7-1597-4876-8A7A-DF9AFA9869C0}" srcOrd="1" destOrd="0" presId="urn:microsoft.com/office/officeart/2005/8/layout/orgChart1"/>
    <dgm:cxn modelId="{04E8F319-E9A8-4380-925B-8A80520D5B7E}" type="presParOf" srcId="{CE59B066-E1AE-4F0B-88C3-CEF89A513DD6}" destId="{B34CCC76-74AC-4559-852B-0B184027E9E2}" srcOrd="1" destOrd="0" presId="urn:microsoft.com/office/officeart/2005/8/layout/orgChart1"/>
    <dgm:cxn modelId="{2E04C8DA-5460-4657-9230-6B9186300278}" type="presParOf" srcId="{B34CCC76-74AC-4559-852B-0B184027E9E2}" destId="{BB6F4BC5-1FF7-40BB-97FD-8A0154101963}" srcOrd="0" destOrd="0" presId="urn:microsoft.com/office/officeart/2005/8/layout/orgChart1"/>
    <dgm:cxn modelId="{E79AB051-B63A-4526-B052-5765E6AEA943}" type="presParOf" srcId="{B34CCC76-74AC-4559-852B-0B184027E9E2}" destId="{18497290-A13E-4F6B-A920-4312702789F9}" srcOrd="1" destOrd="0" presId="urn:microsoft.com/office/officeart/2005/8/layout/orgChart1"/>
    <dgm:cxn modelId="{AA650796-92B1-40A8-B9CC-CCBAD77B6414}" type="presParOf" srcId="{18497290-A13E-4F6B-A920-4312702789F9}" destId="{92FE00A1-997B-46D1-8391-0522F588D44C}" srcOrd="0" destOrd="0" presId="urn:microsoft.com/office/officeart/2005/8/layout/orgChart1"/>
    <dgm:cxn modelId="{29F0EADC-087F-4D05-B3B8-C4D43A7CF4DA}" type="presParOf" srcId="{92FE00A1-997B-46D1-8391-0522F588D44C}" destId="{947CE14D-A816-4D18-ADE6-61132230CB04}" srcOrd="0" destOrd="0" presId="urn:microsoft.com/office/officeart/2005/8/layout/orgChart1"/>
    <dgm:cxn modelId="{F56ACB88-1C4F-47FB-9CF3-CB0D1A027C67}" type="presParOf" srcId="{92FE00A1-997B-46D1-8391-0522F588D44C}" destId="{155D5F28-DD0C-49A1-B298-AC144379FE71}" srcOrd="1" destOrd="0" presId="urn:microsoft.com/office/officeart/2005/8/layout/orgChart1"/>
    <dgm:cxn modelId="{3AD7AF88-16B7-403D-B506-F647D5354E97}" type="presParOf" srcId="{18497290-A13E-4F6B-A920-4312702789F9}" destId="{4F5221E7-5B83-4A53-ADF9-87A737CFA063}" srcOrd="1" destOrd="0" presId="urn:microsoft.com/office/officeart/2005/8/layout/orgChart1"/>
    <dgm:cxn modelId="{A845E886-E4F3-4625-9325-48D7BE9489C0}" type="presParOf" srcId="{18497290-A13E-4F6B-A920-4312702789F9}" destId="{1D602DAC-A5B7-41A4-A964-91CCA73F713F}" srcOrd="2" destOrd="0" presId="urn:microsoft.com/office/officeart/2005/8/layout/orgChart1"/>
    <dgm:cxn modelId="{872BB808-36B3-4FA3-A64A-AC2D396E2533}" type="presParOf" srcId="{CE59B066-E1AE-4F0B-88C3-CEF89A513DD6}" destId="{EAA87433-ECFD-4053-A07E-0381D5C110F7}" srcOrd="2" destOrd="0" presId="urn:microsoft.com/office/officeart/2005/8/layout/orgChart1"/>
    <dgm:cxn modelId="{2595A90D-C7E2-4E5D-997D-2E4713549880}" type="presParOf" srcId="{87C4A0B0-1CD2-44D6-9A20-95F37116DDB3}" destId="{F67F2DDD-FA8A-44BF-A1B9-19AA07ED5A17}" srcOrd="2" destOrd="0" presId="urn:microsoft.com/office/officeart/2005/8/layout/orgChart1"/>
    <dgm:cxn modelId="{CA9E3071-549B-4C4F-B708-EB0C7CB2F6B0}" type="presParOf" srcId="{791F0F44-1147-4575-B1C5-D433838F8C81}" destId="{1177B021-9A1E-4A70-9F7D-13F66381DF0E}" srcOrd="1" destOrd="0" presId="urn:microsoft.com/office/officeart/2005/8/layout/orgChart1"/>
    <dgm:cxn modelId="{9E717C26-987F-4751-BFC2-4DE5CD5300D1}" type="presParOf" srcId="{1177B021-9A1E-4A70-9F7D-13F66381DF0E}" destId="{FAD5A2EC-51FD-4024-A957-B5AF2BDF14C8}" srcOrd="0" destOrd="0" presId="urn:microsoft.com/office/officeart/2005/8/layout/orgChart1"/>
    <dgm:cxn modelId="{98EE1496-02B9-4131-B084-52FDA49B0F7D}" type="presParOf" srcId="{FAD5A2EC-51FD-4024-A957-B5AF2BDF14C8}" destId="{AA4898EA-4DB9-4F38-9911-BEF28D5909FA}" srcOrd="0" destOrd="0" presId="urn:microsoft.com/office/officeart/2005/8/layout/orgChart1"/>
    <dgm:cxn modelId="{40302557-B792-4663-A64F-650A6EDAC618}" type="presParOf" srcId="{FAD5A2EC-51FD-4024-A957-B5AF2BDF14C8}" destId="{24954C96-EC13-4182-8C29-307FC1E6172C}" srcOrd="1" destOrd="0" presId="urn:microsoft.com/office/officeart/2005/8/layout/orgChart1"/>
    <dgm:cxn modelId="{B08022EC-E2F8-4161-8D5D-66651761247D}" type="presParOf" srcId="{1177B021-9A1E-4A70-9F7D-13F66381DF0E}" destId="{074BC071-FC3C-487A-870A-DA826A8FC36A}" srcOrd="1" destOrd="0" presId="urn:microsoft.com/office/officeart/2005/8/layout/orgChart1"/>
    <dgm:cxn modelId="{40C4AAE1-EA06-4C63-8331-FDF9F913785E}" type="presParOf" srcId="{1177B021-9A1E-4A70-9F7D-13F66381DF0E}" destId="{085C6D5E-5AF0-46BE-A3F8-73968E75E41E}" srcOrd="2" destOrd="0" presId="urn:microsoft.com/office/officeart/2005/8/layout/orgChart1"/>
    <dgm:cxn modelId="{C4DE8727-500C-4A5B-896B-CC946BA68A47}" type="presParOf" srcId="{791F0F44-1147-4575-B1C5-D433838F8C81}" destId="{458E8313-775B-4052-A1AE-28F65DBDC490}" srcOrd="2" destOrd="0" presId="urn:microsoft.com/office/officeart/2005/8/layout/orgChart1"/>
    <dgm:cxn modelId="{97ED4413-E590-4C34-AA5F-7A33B4A5D92A}" type="presParOf" srcId="{458E8313-775B-4052-A1AE-28F65DBDC490}" destId="{DABFA44C-46DD-452C-8D0B-5317A2540560}" srcOrd="0" destOrd="0" presId="urn:microsoft.com/office/officeart/2005/8/layout/orgChart1"/>
    <dgm:cxn modelId="{21DEEDE8-6A2C-48D3-8024-A534D724B756}" type="presParOf" srcId="{DABFA44C-46DD-452C-8D0B-5317A2540560}" destId="{B3AE5B00-9783-4B5E-9C9C-8A182F77684F}" srcOrd="0" destOrd="0" presId="urn:microsoft.com/office/officeart/2005/8/layout/orgChart1"/>
    <dgm:cxn modelId="{F75BB182-8A88-40A2-B56E-6DC92EB869B1}" type="presParOf" srcId="{DABFA44C-46DD-452C-8D0B-5317A2540560}" destId="{8F78417F-7816-4485-B07A-768B81B9C1E3}" srcOrd="1" destOrd="0" presId="urn:microsoft.com/office/officeart/2005/8/layout/orgChart1"/>
    <dgm:cxn modelId="{5FCD3AA7-E95C-47CE-949A-4ECE3F760097}" type="presParOf" srcId="{458E8313-775B-4052-A1AE-28F65DBDC490}" destId="{FF58F4A8-DC89-43D0-927A-A3F12762A8D7}" srcOrd="1" destOrd="0" presId="urn:microsoft.com/office/officeart/2005/8/layout/orgChart1"/>
    <dgm:cxn modelId="{760493F9-2DE3-425F-85F7-3F207B3FDD9A}" type="presParOf" srcId="{458E8313-775B-4052-A1AE-28F65DBDC490}" destId="{A013BF3E-CB0B-417A-A98C-F68F9C28ABC2}" srcOrd="2" destOrd="0" presId="urn:microsoft.com/office/officeart/2005/8/layout/orgChart1"/>
    <dgm:cxn modelId="{E453340B-1941-46B8-BA7D-7CF10D3F8CD9}" type="presParOf" srcId="{791F0F44-1147-4575-B1C5-D433838F8C81}" destId="{B96AD04D-8BAD-4BAB-A4C0-21B6DC670F38}" srcOrd="3" destOrd="0" presId="urn:microsoft.com/office/officeart/2005/8/layout/orgChart1"/>
    <dgm:cxn modelId="{2DFDFEFA-0E57-4879-8A0B-C2CB25E668A0}" type="presParOf" srcId="{B96AD04D-8BAD-4BAB-A4C0-21B6DC670F38}" destId="{B3639965-0051-4EB0-8A38-51FA7497324A}" srcOrd="0" destOrd="0" presId="urn:microsoft.com/office/officeart/2005/8/layout/orgChart1"/>
    <dgm:cxn modelId="{039A3F16-BB97-4403-98AB-A0A0624CB6D9}" type="presParOf" srcId="{B3639965-0051-4EB0-8A38-51FA7497324A}" destId="{AD82B22A-1CBB-4ADB-966A-FDF2256FE543}" srcOrd="0" destOrd="0" presId="urn:microsoft.com/office/officeart/2005/8/layout/orgChart1"/>
    <dgm:cxn modelId="{05B0276B-364D-4FE9-BC54-DC4AD97859A5}" type="presParOf" srcId="{B3639965-0051-4EB0-8A38-51FA7497324A}" destId="{3E8DCB19-A974-40BC-BE32-BF04D9FA7703}" srcOrd="1" destOrd="0" presId="urn:microsoft.com/office/officeart/2005/8/layout/orgChart1"/>
    <dgm:cxn modelId="{169DC6FA-CF8B-43B3-A34A-DA21492F39B8}" type="presParOf" srcId="{B96AD04D-8BAD-4BAB-A4C0-21B6DC670F38}" destId="{2B1FF35F-00D1-45DF-9A34-4D59A032A314}" srcOrd="1" destOrd="0" presId="urn:microsoft.com/office/officeart/2005/8/layout/orgChart1"/>
    <dgm:cxn modelId="{4F6E000C-1C57-4D01-BEDD-9C77B5937347}" type="presParOf" srcId="{B96AD04D-8BAD-4BAB-A4C0-21B6DC670F38}" destId="{7C659F0E-431B-4890-87A5-E765058AD03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A1F4CD-0708-4339-A47D-25F76AEDB4DB}" type="doc">
      <dgm:prSet loTypeId="urn:microsoft.com/office/officeart/2005/8/layout/orgChart1" loCatId="hierarchy" qsTypeId="urn:microsoft.com/office/officeart/2005/8/quickstyle/3d1" qsCatId="3D" csTypeId="urn:microsoft.com/office/officeart/2005/8/colors/colorful4" csCatId="colorful" phldr="1"/>
      <dgm:spPr/>
      <dgm:t>
        <a:bodyPr/>
        <a:lstStyle/>
        <a:p>
          <a:endParaRPr lang="en-US"/>
        </a:p>
      </dgm:t>
    </dgm:pt>
    <dgm:pt modelId="{2EA33616-6C58-403A-899C-3B7D55F71B27}">
      <dgm:prSet phldrT="[Text]" custT="1"/>
      <dgm:spPr/>
      <dgm:t>
        <a:bodyPr/>
        <a:lstStyle/>
        <a:p>
          <a:r>
            <a:rPr lang="en-US" sz="1600"/>
            <a:t>Community Safety Partnership (CSP) Board</a:t>
          </a:r>
        </a:p>
      </dgm:t>
    </dgm:pt>
    <dgm:pt modelId="{D5F52E3B-7BE2-4E80-90FF-8306A17CFF8A}" type="parTrans" cxnId="{B5368AB3-6A09-4986-8A56-83DA555636EB}">
      <dgm:prSet/>
      <dgm:spPr/>
      <dgm:t>
        <a:bodyPr/>
        <a:lstStyle/>
        <a:p>
          <a:endParaRPr lang="en-US"/>
        </a:p>
      </dgm:t>
    </dgm:pt>
    <dgm:pt modelId="{163CC27F-84E5-444B-8EA9-ABC32484E352}" type="sibTrans" cxnId="{B5368AB3-6A09-4986-8A56-83DA555636EB}">
      <dgm:prSet/>
      <dgm:spPr/>
      <dgm:t>
        <a:bodyPr/>
        <a:lstStyle/>
        <a:p>
          <a:endParaRPr lang="en-US"/>
        </a:p>
      </dgm:t>
    </dgm:pt>
    <dgm:pt modelId="{5A059123-7559-42F8-A429-2DD037A7FC85}">
      <dgm:prSet/>
      <dgm:spPr/>
      <dgm:t>
        <a:bodyPr/>
        <a:lstStyle/>
        <a:p>
          <a:r>
            <a:rPr lang="en-US"/>
            <a:t>Priority Subgroups</a:t>
          </a:r>
        </a:p>
      </dgm:t>
    </dgm:pt>
    <dgm:pt modelId="{7CBB8AA7-F18D-423C-8EAB-0B7075F294D5}" type="parTrans" cxnId="{E26AE659-F7C1-4553-812B-E24D5E92E86F}">
      <dgm:prSet/>
      <dgm:spPr/>
      <dgm:t>
        <a:bodyPr/>
        <a:lstStyle/>
        <a:p>
          <a:endParaRPr lang="en-US"/>
        </a:p>
      </dgm:t>
    </dgm:pt>
    <dgm:pt modelId="{691E55BB-F63B-40CA-A7AC-84D054BDA90E}" type="sibTrans" cxnId="{E26AE659-F7C1-4553-812B-E24D5E92E86F}">
      <dgm:prSet/>
      <dgm:spPr/>
      <dgm:t>
        <a:bodyPr/>
        <a:lstStyle/>
        <a:p>
          <a:endParaRPr lang="en-US"/>
        </a:p>
      </dgm:t>
    </dgm:pt>
    <dgm:pt modelId="{5AA0DE16-083D-4322-AE74-FBFC6748A3D7}">
      <dgm:prSet/>
      <dgm:spPr/>
      <dgm:t>
        <a:bodyPr/>
        <a:lstStyle/>
        <a:p>
          <a:r>
            <a:rPr lang="en-US" dirty="0"/>
            <a:t>Safer Neighbourhood Board</a:t>
          </a:r>
        </a:p>
      </dgm:t>
    </dgm:pt>
    <dgm:pt modelId="{8A94DF16-81E9-4131-8939-89520EEB2EA1}" type="parTrans" cxnId="{0D7A63A2-803F-4565-A6D4-8962D8F10E50}">
      <dgm:prSet/>
      <dgm:spPr/>
      <dgm:t>
        <a:bodyPr/>
        <a:lstStyle/>
        <a:p>
          <a:endParaRPr lang="en-GB"/>
        </a:p>
      </dgm:t>
    </dgm:pt>
    <dgm:pt modelId="{4AA98863-049B-49DC-B230-D1344B72423B}" type="sibTrans" cxnId="{0D7A63A2-803F-4565-A6D4-8962D8F10E50}">
      <dgm:prSet/>
      <dgm:spPr/>
      <dgm:t>
        <a:bodyPr/>
        <a:lstStyle/>
        <a:p>
          <a:endParaRPr lang="en-GB"/>
        </a:p>
      </dgm:t>
    </dgm:pt>
    <dgm:pt modelId="{110DC705-5EE7-4C8B-858F-12D59D48AD6B}">
      <dgm:prSet/>
      <dgm:spPr/>
      <dgm:t>
        <a:bodyPr/>
        <a:lstStyle/>
        <a:p>
          <a:r>
            <a:rPr lang="en-US"/>
            <a:t>VRU Serious Violence Action Plan Monitoring Meeting</a:t>
          </a:r>
        </a:p>
      </dgm:t>
    </dgm:pt>
    <dgm:pt modelId="{A07C7794-AD59-4871-BAA4-244B87CD7981}" type="parTrans" cxnId="{67C5ABC3-E23D-459E-BC21-343B7F0F87BE}">
      <dgm:prSet/>
      <dgm:spPr/>
      <dgm:t>
        <a:bodyPr/>
        <a:lstStyle/>
        <a:p>
          <a:endParaRPr lang="en-GB"/>
        </a:p>
      </dgm:t>
    </dgm:pt>
    <dgm:pt modelId="{C44B5C0D-2B29-41E3-B9C2-6508C6EF99F2}" type="sibTrans" cxnId="{67C5ABC3-E23D-459E-BC21-343B7F0F87BE}">
      <dgm:prSet/>
      <dgm:spPr/>
      <dgm:t>
        <a:bodyPr/>
        <a:lstStyle/>
        <a:p>
          <a:endParaRPr lang="en-GB"/>
        </a:p>
      </dgm:t>
    </dgm:pt>
    <dgm:pt modelId="{69CA60CC-935B-4C08-A2D8-42E69D5BC150}" type="pres">
      <dgm:prSet presAssocID="{6EA1F4CD-0708-4339-A47D-25F76AEDB4DB}" presName="hierChild1" presStyleCnt="0">
        <dgm:presLayoutVars>
          <dgm:orgChart val="1"/>
          <dgm:chPref val="1"/>
          <dgm:dir/>
          <dgm:animOne val="branch"/>
          <dgm:animLvl val="lvl"/>
          <dgm:resizeHandles/>
        </dgm:presLayoutVars>
      </dgm:prSet>
      <dgm:spPr/>
    </dgm:pt>
    <dgm:pt modelId="{ECA4B137-8E54-4663-A8FE-05751477D393}" type="pres">
      <dgm:prSet presAssocID="{2EA33616-6C58-403A-899C-3B7D55F71B27}" presName="hierRoot1" presStyleCnt="0">
        <dgm:presLayoutVars>
          <dgm:hierBranch val="init"/>
        </dgm:presLayoutVars>
      </dgm:prSet>
      <dgm:spPr/>
    </dgm:pt>
    <dgm:pt modelId="{69D6CAF8-4C99-486C-A6CB-9FFD3ED29097}" type="pres">
      <dgm:prSet presAssocID="{2EA33616-6C58-403A-899C-3B7D55F71B27}" presName="rootComposite1" presStyleCnt="0"/>
      <dgm:spPr/>
    </dgm:pt>
    <dgm:pt modelId="{3D7F8535-C9EA-4857-89EE-39C90BD5E61F}" type="pres">
      <dgm:prSet presAssocID="{2EA33616-6C58-403A-899C-3B7D55F71B27}" presName="rootText1" presStyleLbl="node0" presStyleIdx="0" presStyleCnt="1" custScaleX="240606" custScaleY="212108" custLinFactNeighborX="168" custLinFactNeighborY="-4072">
        <dgm:presLayoutVars>
          <dgm:chPref val="3"/>
        </dgm:presLayoutVars>
      </dgm:prSet>
      <dgm:spPr/>
    </dgm:pt>
    <dgm:pt modelId="{B96DC129-E1E9-4837-9893-8588CB8A8F4F}" type="pres">
      <dgm:prSet presAssocID="{2EA33616-6C58-403A-899C-3B7D55F71B27}" presName="rootConnector1" presStyleLbl="node1" presStyleIdx="0" presStyleCnt="0"/>
      <dgm:spPr/>
    </dgm:pt>
    <dgm:pt modelId="{77B46ABC-4548-40F7-971B-711A66367DD0}" type="pres">
      <dgm:prSet presAssocID="{2EA33616-6C58-403A-899C-3B7D55F71B27}" presName="hierChild2" presStyleCnt="0"/>
      <dgm:spPr/>
    </dgm:pt>
    <dgm:pt modelId="{8F56C5E9-8BB9-4FAD-972E-ADF6BA98C9A9}" type="pres">
      <dgm:prSet presAssocID="{7CBB8AA7-F18D-423C-8EAB-0B7075F294D5}" presName="Name37" presStyleLbl="parChTrans1D2" presStyleIdx="0" presStyleCnt="3"/>
      <dgm:spPr/>
    </dgm:pt>
    <dgm:pt modelId="{4C96B358-FE51-49FD-9DC6-0477C7B35B0D}" type="pres">
      <dgm:prSet presAssocID="{5A059123-7559-42F8-A429-2DD037A7FC85}" presName="hierRoot2" presStyleCnt="0">
        <dgm:presLayoutVars>
          <dgm:hierBranch val="init"/>
        </dgm:presLayoutVars>
      </dgm:prSet>
      <dgm:spPr/>
    </dgm:pt>
    <dgm:pt modelId="{C77FA410-60D0-4F58-BE4F-B1DD5C704F2C}" type="pres">
      <dgm:prSet presAssocID="{5A059123-7559-42F8-A429-2DD037A7FC85}" presName="rootComposite" presStyleCnt="0"/>
      <dgm:spPr/>
    </dgm:pt>
    <dgm:pt modelId="{B19E0478-9E09-4790-9770-87D0C79DA5E9}" type="pres">
      <dgm:prSet presAssocID="{5A059123-7559-42F8-A429-2DD037A7FC85}" presName="rootText" presStyleLbl="node2" presStyleIdx="0" presStyleCnt="3">
        <dgm:presLayoutVars>
          <dgm:chPref val="3"/>
        </dgm:presLayoutVars>
      </dgm:prSet>
      <dgm:spPr/>
    </dgm:pt>
    <dgm:pt modelId="{E1B44A01-A49E-4873-9394-4FF144C6D92A}" type="pres">
      <dgm:prSet presAssocID="{5A059123-7559-42F8-A429-2DD037A7FC85}" presName="rootConnector" presStyleLbl="node2" presStyleIdx="0" presStyleCnt="3"/>
      <dgm:spPr/>
    </dgm:pt>
    <dgm:pt modelId="{BA3391AC-9C0A-4FA2-B544-331BA1A8AE49}" type="pres">
      <dgm:prSet presAssocID="{5A059123-7559-42F8-A429-2DD037A7FC85}" presName="hierChild4" presStyleCnt="0"/>
      <dgm:spPr/>
    </dgm:pt>
    <dgm:pt modelId="{36083FD1-BE30-4AED-94B4-9FB8A797BCEB}" type="pres">
      <dgm:prSet presAssocID="{5A059123-7559-42F8-A429-2DD037A7FC85}" presName="hierChild5" presStyleCnt="0"/>
      <dgm:spPr/>
    </dgm:pt>
    <dgm:pt modelId="{1D83D6C3-3F74-4EA5-8DF6-930BE577E90D}" type="pres">
      <dgm:prSet presAssocID="{8A94DF16-81E9-4131-8939-89520EEB2EA1}" presName="Name37" presStyleLbl="parChTrans1D2" presStyleIdx="1" presStyleCnt="3"/>
      <dgm:spPr/>
    </dgm:pt>
    <dgm:pt modelId="{00D2FFCA-85E9-4133-AD13-CEE183416A08}" type="pres">
      <dgm:prSet presAssocID="{5AA0DE16-083D-4322-AE74-FBFC6748A3D7}" presName="hierRoot2" presStyleCnt="0">
        <dgm:presLayoutVars>
          <dgm:hierBranch val="init"/>
        </dgm:presLayoutVars>
      </dgm:prSet>
      <dgm:spPr/>
    </dgm:pt>
    <dgm:pt modelId="{D08CF88A-9D7C-40BA-94CC-198907CB8A45}" type="pres">
      <dgm:prSet presAssocID="{5AA0DE16-083D-4322-AE74-FBFC6748A3D7}" presName="rootComposite" presStyleCnt="0"/>
      <dgm:spPr/>
    </dgm:pt>
    <dgm:pt modelId="{E788A7D3-3112-4BDC-9E5D-EA18D941CFB7}" type="pres">
      <dgm:prSet presAssocID="{5AA0DE16-083D-4322-AE74-FBFC6748A3D7}" presName="rootText" presStyleLbl="node2" presStyleIdx="1" presStyleCnt="3">
        <dgm:presLayoutVars>
          <dgm:chPref val="3"/>
        </dgm:presLayoutVars>
      </dgm:prSet>
      <dgm:spPr/>
    </dgm:pt>
    <dgm:pt modelId="{9A78A29A-8BF6-47D1-960B-45176E57A7B9}" type="pres">
      <dgm:prSet presAssocID="{5AA0DE16-083D-4322-AE74-FBFC6748A3D7}" presName="rootConnector" presStyleLbl="node2" presStyleIdx="1" presStyleCnt="3"/>
      <dgm:spPr/>
    </dgm:pt>
    <dgm:pt modelId="{DDCF7237-5A00-4EC9-8AB9-8958B915598D}" type="pres">
      <dgm:prSet presAssocID="{5AA0DE16-083D-4322-AE74-FBFC6748A3D7}" presName="hierChild4" presStyleCnt="0"/>
      <dgm:spPr/>
    </dgm:pt>
    <dgm:pt modelId="{5B2DE5D0-8672-474D-BA2B-8CBCA6C8395B}" type="pres">
      <dgm:prSet presAssocID="{5AA0DE16-083D-4322-AE74-FBFC6748A3D7}" presName="hierChild5" presStyleCnt="0"/>
      <dgm:spPr/>
    </dgm:pt>
    <dgm:pt modelId="{4E1EDC5C-B8B0-4034-9CC9-5430C1A40700}" type="pres">
      <dgm:prSet presAssocID="{A07C7794-AD59-4871-BAA4-244B87CD7981}" presName="Name37" presStyleLbl="parChTrans1D2" presStyleIdx="2" presStyleCnt="3"/>
      <dgm:spPr/>
    </dgm:pt>
    <dgm:pt modelId="{A589EFD5-2101-400F-989F-B024D9B798A1}" type="pres">
      <dgm:prSet presAssocID="{110DC705-5EE7-4C8B-858F-12D59D48AD6B}" presName="hierRoot2" presStyleCnt="0">
        <dgm:presLayoutVars>
          <dgm:hierBranch val="init"/>
        </dgm:presLayoutVars>
      </dgm:prSet>
      <dgm:spPr/>
    </dgm:pt>
    <dgm:pt modelId="{2D9864ED-0AF7-411F-BB56-B5C01B2EE175}" type="pres">
      <dgm:prSet presAssocID="{110DC705-5EE7-4C8B-858F-12D59D48AD6B}" presName="rootComposite" presStyleCnt="0"/>
      <dgm:spPr/>
    </dgm:pt>
    <dgm:pt modelId="{D8EE3B34-4E94-4066-AABD-25CCD047F569}" type="pres">
      <dgm:prSet presAssocID="{110DC705-5EE7-4C8B-858F-12D59D48AD6B}" presName="rootText" presStyleLbl="node2" presStyleIdx="2" presStyleCnt="3">
        <dgm:presLayoutVars>
          <dgm:chPref val="3"/>
        </dgm:presLayoutVars>
      </dgm:prSet>
      <dgm:spPr/>
    </dgm:pt>
    <dgm:pt modelId="{82C8E769-27EA-486F-9018-F92B3863B63E}" type="pres">
      <dgm:prSet presAssocID="{110DC705-5EE7-4C8B-858F-12D59D48AD6B}" presName="rootConnector" presStyleLbl="node2" presStyleIdx="2" presStyleCnt="3"/>
      <dgm:spPr/>
    </dgm:pt>
    <dgm:pt modelId="{B70B6113-5823-4070-9583-C4790EC5C64F}" type="pres">
      <dgm:prSet presAssocID="{110DC705-5EE7-4C8B-858F-12D59D48AD6B}" presName="hierChild4" presStyleCnt="0"/>
      <dgm:spPr/>
    </dgm:pt>
    <dgm:pt modelId="{26B087BD-9891-4E73-BAD1-6FB57DDF51C8}" type="pres">
      <dgm:prSet presAssocID="{110DC705-5EE7-4C8B-858F-12D59D48AD6B}" presName="hierChild5" presStyleCnt="0"/>
      <dgm:spPr/>
    </dgm:pt>
    <dgm:pt modelId="{7B14C3FD-04DA-45BB-8B12-BDA5C4335457}" type="pres">
      <dgm:prSet presAssocID="{2EA33616-6C58-403A-899C-3B7D55F71B27}" presName="hierChild3" presStyleCnt="0"/>
      <dgm:spPr/>
    </dgm:pt>
  </dgm:ptLst>
  <dgm:cxnLst>
    <dgm:cxn modelId="{70AD8807-DFA2-4064-BB1F-06C3ADFB68F7}" type="presOf" srcId="{A07C7794-AD59-4871-BAA4-244B87CD7981}" destId="{4E1EDC5C-B8B0-4034-9CC9-5430C1A40700}" srcOrd="0" destOrd="0" presId="urn:microsoft.com/office/officeart/2005/8/layout/orgChart1"/>
    <dgm:cxn modelId="{6C69AC18-133D-466A-8B67-892918B107E2}" type="presOf" srcId="{7CBB8AA7-F18D-423C-8EAB-0B7075F294D5}" destId="{8F56C5E9-8BB9-4FAD-972E-ADF6BA98C9A9}" srcOrd="0" destOrd="0" presId="urn:microsoft.com/office/officeart/2005/8/layout/orgChart1"/>
    <dgm:cxn modelId="{B5730D1E-EFCF-4047-AAF9-4A06768597DF}" type="presOf" srcId="{8A94DF16-81E9-4131-8939-89520EEB2EA1}" destId="{1D83D6C3-3F74-4EA5-8DF6-930BE577E90D}" srcOrd="0" destOrd="0" presId="urn:microsoft.com/office/officeart/2005/8/layout/orgChart1"/>
    <dgm:cxn modelId="{628B5030-50DD-4EDE-AF8C-4713B6D25DCA}" type="presOf" srcId="{2EA33616-6C58-403A-899C-3B7D55F71B27}" destId="{B96DC129-E1E9-4837-9893-8588CB8A8F4F}" srcOrd="1" destOrd="0" presId="urn:microsoft.com/office/officeart/2005/8/layout/orgChart1"/>
    <dgm:cxn modelId="{E26AE659-F7C1-4553-812B-E24D5E92E86F}" srcId="{2EA33616-6C58-403A-899C-3B7D55F71B27}" destId="{5A059123-7559-42F8-A429-2DD037A7FC85}" srcOrd="0" destOrd="0" parTransId="{7CBB8AA7-F18D-423C-8EAB-0B7075F294D5}" sibTransId="{691E55BB-F63B-40CA-A7AC-84D054BDA90E}"/>
    <dgm:cxn modelId="{BF605D7D-77C7-47D0-9875-BAD3DAE2EA22}" type="presOf" srcId="{5AA0DE16-083D-4322-AE74-FBFC6748A3D7}" destId="{E788A7D3-3112-4BDC-9E5D-EA18D941CFB7}" srcOrd="0" destOrd="0" presId="urn:microsoft.com/office/officeart/2005/8/layout/orgChart1"/>
    <dgm:cxn modelId="{986B3F90-7D27-470C-A1AE-5E80475F9832}" type="presOf" srcId="{5A059123-7559-42F8-A429-2DD037A7FC85}" destId="{E1B44A01-A49E-4873-9394-4FF144C6D92A}" srcOrd="1" destOrd="0" presId="urn:microsoft.com/office/officeart/2005/8/layout/orgChart1"/>
    <dgm:cxn modelId="{0D7A63A2-803F-4565-A6D4-8962D8F10E50}" srcId="{2EA33616-6C58-403A-899C-3B7D55F71B27}" destId="{5AA0DE16-083D-4322-AE74-FBFC6748A3D7}" srcOrd="1" destOrd="0" parTransId="{8A94DF16-81E9-4131-8939-89520EEB2EA1}" sibTransId="{4AA98863-049B-49DC-B230-D1344B72423B}"/>
    <dgm:cxn modelId="{B5368AB3-6A09-4986-8A56-83DA555636EB}" srcId="{6EA1F4CD-0708-4339-A47D-25F76AEDB4DB}" destId="{2EA33616-6C58-403A-899C-3B7D55F71B27}" srcOrd="0" destOrd="0" parTransId="{D5F52E3B-7BE2-4E80-90FF-8306A17CFF8A}" sibTransId="{163CC27F-84E5-444B-8EA9-ABC32484E352}"/>
    <dgm:cxn modelId="{591A65B8-E1A8-4326-8970-138A3AA9220E}" type="presOf" srcId="{5AA0DE16-083D-4322-AE74-FBFC6748A3D7}" destId="{9A78A29A-8BF6-47D1-960B-45176E57A7B9}" srcOrd="1" destOrd="0" presId="urn:microsoft.com/office/officeart/2005/8/layout/orgChart1"/>
    <dgm:cxn modelId="{67C5ABC3-E23D-459E-BC21-343B7F0F87BE}" srcId="{2EA33616-6C58-403A-899C-3B7D55F71B27}" destId="{110DC705-5EE7-4C8B-858F-12D59D48AD6B}" srcOrd="2" destOrd="0" parTransId="{A07C7794-AD59-4871-BAA4-244B87CD7981}" sibTransId="{C44B5C0D-2B29-41E3-B9C2-6508C6EF99F2}"/>
    <dgm:cxn modelId="{3DAB10CC-6332-4794-8F94-328E5C64CCB9}" type="presOf" srcId="{110DC705-5EE7-4C8B-858F-12D59D48AD6B}" destId="{D8EE3B34-4E94-4066-AABD-25CCD047F569}" srcOrd="0" destOrd="0" presId="urn:microsoft.com/office/officeart/2005/8/layout/orgChart1"/>
    <dgm:cxn modelId="{9D8D18D7-EF66-4B0F-B2AF-4C9F1573DE69}" type="presOf" srcId="{6EA1F4CD-0708-4339-A47D-25F76AEDB4DB}" destId="{69CA60CC-935B-4C08-A2D8-42E69D5BC150}" srcOrd="0" destOrd="0" presId="urn:microsoft.com/office/officeart/2005/8/layout/orgChart1"/>
    <dgm:cxn modelId="{2C9C15E5-B22B-43AB-A820-6E220B4321D6}" type="presOf" srcId="{5A059123-7559-42F8-A429-2DD037A7FC85}" destId="{B19E0478-9E09-4790-9770-87D0C79DA5E9}" srcOrd="0" destOrd="0" presId="urn:microsoft.com/office/officeart/2005/8/layout/orgChart1"/>
    <dgm:cxn modelId="{4C2389ED-7ACF-425A-A99F-80472B10FDED}" type="presOf" srcId="{2EA33616-6C58-403A-899C-3B7D55F71B27}" destId="{3D7F8535-C9EA-4857-89EE-39C90BD5E61F}" srcOrd="0" destOrd="0" presId="urn:microsoft.com/office/officeart/2005/8/layout/orgChart1"/>
    <dgm:cxn modelId="{75B438F2-BC84-42E4-A68C-5B91F3D8B33F}" type="presOf" srcId="{110DC705-5EE7-4C8B-858F-12D59D48AD6B}" destId="{82C8E769-27EA-486F-9018-F92B3863B63E}" srcOrd="1" destOrd="0" presId="urn:microsoft.com/office/officeart/2005/8/layout/orgChart1"/>
    <dgm:cxn modelId="{D3D43B0B-AFCA-4B96-BFB1-92B0A03C8A0B}" type="presParOf" srcId="{69CA60CC-935B-4C08-A2D8-42E69D5BC150}" destId="{ECA4B137-8E54-4663-A8FE-05751477D393}" srcOrd="0" destOrd="0" presId="urn:microsoft.com/office/officeart/2005/8/layout/orgChart1"/>
    <dgm:cxn modelId="{A4651CFF-BC68-4A8F-8573-6B6F342CB0EB}" type="presParOf" srcId="{ECA4B137-8E54-4663-A8FE-05751477D393}" destId="{69D6CAF8-4C99-486C-A6CB-9FFD3ED29097}" srcOrd="0" destOrd="0" presId="urn:microsoft.com/office/officeart/2005/8/layout/orgChart1"/>
    <dgm:cxn modelId="{EFEE830E-6E92-4AC2-B1E6-B599DE1FDE13}" type="presParOf" srcId="{69D6CAF8-4C99-486C-A6CB-9FFD3ED29097}" destId="{3D7F8535-C9EA-4857-89EE-39C90BD5E61F}" srcOrd="0" destOrd="0" presId="urn:microsoft.com/office/officeart/2005/8/layout/orgChart1"/>
    <dgm:cxn modelId="{9A795386-5FEC-4DF2-AA28-12B6228F4522}" type="presParOf" srcId="{69D6CAF8-4C99-486C-A6CB-9FFD3ED29097}" destId="{B96DC129-E1E9-4837-9893-8588CB8A8F4F}" srcOrd="1" destOrd="0" presId="urn:microsoft.com/office/officeart/2005/8/layout/orgChart1"/>
    <dgm:cxn modelId="{6F74DAED-15E9-422E-BE2E-25E31CB287CF}" type="presParOf" srcId="{ECA4B137-8E54-4663-A8FE-05751477D393}" destId="{77B46ABC-4548-40F7-971B-711A66367DD0}" srcOrd="1" destOrd="0" presId="urn:microsoft.com/office/officeart/2005/8/layout/orgChart1"/>
    <dgm:cxn modelId="{8CFAAC32-C83D-4DF1-BD7A-230AC605D280}" type="presParOf" srcId="{77B46ABC-4548-40F7-971B-711A66367DD0}" destId="{8F56C5E9-8BB9-4FAD-972E-ADF6BA98C9A9}" srcOrd="0" destOrd="0" presId="urn:microsoft.com/office/officeart/2005/8/layout/orgChart1"/>
    <dgm:cxn modelId="{9D88ECBD-A4BC-43AA-A0F0-BE6EE620EA9F}" type="presParOf" srcId="{77B46ABC-4548-40F7-971B-711A66367DD0}" destId="{4C96B358-FE51-49FD-9DC6-0477C7B35B0D}" srcOrd="1" destOrd="0" presId="urn:microsoft.com/office/officeart/2005/8/layout/orgChart1"/>
    <dgm:cxn modelId="{F8B9EA75-93AD-42A8-A336-5C32DB58E43A}" type="presParOf" srcId="{4C96B358-FE51-49FD-9DC6-0477C7B35B0D}" destId="{C77FA410-60D0-4F58-BE4F-B1DD5C704F2C}" srcOrd="0" destOrd="0" presId="urn:microsoft.com/office/officeart/2005/8/layout/orgChart1"/>
    <dgm:cxn modelId="{4C89DAAB-B969-467E-9DA2-A10DAFA05065}" type="presParOf" srcId="{C77FA410-60D0-4F58-BE4F-B1DD5C704F2C}" destId="{B19E0478-9E09-4790-9770-87D0C79DA5E9}" srcOrd="0" destOrd="0" presId="urn:microsoft.com/office/officeart/2005/8/layout/orgChart1"/>
    <dgm:cxn modelId="{97EA2FCC-02C7-4C79-92E5-DEA2CA883D16}" type="presParOf" srcId="{C77FA410-60D0-4F58-BE4F-B1DD5C704F2C}" destId="{E1B44A01-A49E-4873-9394-4FF144C6D92A}" srcOrd="1" destOrd="0" presId="urn:microsoft.com/office/officeart/2005/8/layout/orgChart1"/>
    <dgm:cxn modelId="{52680C82-E8BA-4BB5-8B69-B957FBC85FBC}" type="presParOf" srcId="{4C96B358-FE51-49FD-9DC6-0477C7B35B0D}" destId="{BA3391AC-9C0A-4FA2-B544-331BA1A8AE49}" srcOrd="1" destOrd="0" presId="urn:microsoft.com/office/officeart/2005/8/layout/orgChart1"/>
    <dgm:cxn modelId="{7C0B4221-D167-4410-9B55-1A228AA5D6B3}" type="presParOf" srcId="{4C96B358-FE51-49FD-9DC6-0477C7B35B0D}" destId="{36083FD1-BE30-4AED-94B4-9FB8A797BCEB}" srcOrd="2" destOrd="0" presId="urn:microsoft.com/office/officeart/2005/8/layout/orgChart1"/>
    <dgm:cxn modelId="{38874C86-3244-4486-8144-BC19879388A7}" type="presParOf" srcId="{77B46ABC-4548-40F7-971B-711A66367DD0}" destId="{1D83D6C3-3F74-4EA5-8DF6-930BE577E90D}" srcOrd="2" destOrd="0" presId="urn:microsoft.com/office/officeart/2005/8/layout/orgChart1"/>
    <dgm:cxn modelId="{C2247A46-2F68-4E79-9EDB-AEFD101BAD40}" type="presParOf" srcId="{77B46ABC-4548-40F7-971B-711A66367DD0}" destId="{00D2FFCA-85E9-4133-AD13-CEE183416A08}" srcOrd="3" destOrd="0" presId="urn:microsoft.com/office/officeart/2005/8/layout/orgChart1"/>
    <dgm:cxn modelId="{C1424C69-CED1-4855-A4FD-476203F6C274}" type="presParOf" srcId="{00D2FFCA-85E9-4133-AD13-CEE183416A08}" destId="{D08CF88A-9D7C-40BA-94CC-198907CB8A45}" srcOrd="0" destOrd="0" presId="urn:microsoft.com/office/officeart/2005/8/layout/orgChart1"/>
    <dgm:cxn modelId="{9ABB3BA6-D984-4B6A-A999-4F340108F23A}" type="presParOf" srcId="{D08CF88A-9D7C-40BA-94CC-198907CB8A45}" destId="{E788A7D3-3112-4BDC-9E5D-EA18D941CFB7}" srcOrd="0" destOrd="0" presId="urn:microsoft.com/office/officeart/2005/8/layout/orgChart1"/>
    <dgm:cxn modelId="{D77FB550-04B2-43C3-ADD2-A348295DFC18}" type="presParOf" srcId="{D08CF88A-9D7C-40BA-94CC-198907CB8A45}" destId="{9A78A29A-8BF6-47D1-960B-45176E57A7B9}" srcOrd="1" destOrd="0" presId="urn:microsoft.com/office/officeart/2005/8/layout/orgChart1"/>
    <dgm:cxn modelId="{0EAAB800-224D-45D0-9F56-386B125504DD}" type="presParOf" srcId="{00D2FFCA-85E9-4133-AD13-CEE183416A08}" destId="{DDCF7237-5A00-4EC9-8AB9-8958B915598D}" srcOrd="1" destOrd="0" presId="urn:microsoft.com/office/officeart/2005/8/layout/orgChart1"/>
    <dgm:cxn modelId="{E465D27B-4D1D-40A1-9F2E-B885F82DAF2B}" type="presParOf" srcId="{00D2FFCA-85E9-4133-AD13-CEE183416A08}" destId="{5B2DE5D0-8672-474D-BA2B-8CBCA6C8395B}" srcOrd="2" destOrd="0" presId="urn:microsoft.com/office/officeart/2005/8/layout/orgChart1"/>
    <dgm:cxn modelId="{D385C211-4CF9-4605-BD82-0AE5A867742B}" type="presParOf" srcId="{77B46ABC-4548-40F7-971B-711A66367DD0}" destId="{4E1EDC5C-B8B0-4034-9CC9-5430C1A40700}" srcOrd="4" destOrd="0" presId="urn:microsoft.com/office/officeart/2005/8/layout/orgChart1"/>
    <dgm:cxn modelId="{A0F7E766-8828-462A-BBA0-B937695E009F}" type="presParOf" srcId="{77B46ABC-4548-40F7-971B-711A66367DD0}" destId="{A589EFD5-2101-400F-989F-B024D9B798A1}" srcOrd="5" destOrd="0" presId="urn:microsoft.com/office/officeart/2005/8/layout/orgChart1"/>
    <dgm:cxn modelId="{3B048EB1-C7F9-4F4E-9D85-E7A7D37C1340}" type="presParOf" srcId="{A589EFD5-2101-400F-989F-B024D9B798A1}" destId="{2D9864ED-0AF7-411F-BB56-B5C01B2EE175}" srcOrd="0" destOrd="0" presId="urn:microsoft.com/office/officeart/2005/8/layout/orgChart1"/>
    <dgm:cxn modelId="{0681C870-FF39-4E15-B782-957BBF67EDB7}" type="presParOf" srcId="{2D9864ED-0AF7-411F-BB56-B5C01B2EE175}" destId="{D8EE3B34-4E94-4066-AABD-25CCD047F569}" srcOrd="0" destOrd="0" presId="urn:microsoft.com/office/officeart/2005/8/layout/orgChart1"/>
    <dgm:cxn modelId="{BA521FB8-752A-4212-A9AE-10D8E51D4BE1}" type="presParOf" srcId="{2D9864ED-0AF7-411F-BB56-B5C01B2EE175}" destId="{82C8E769-27EA-486F-9018-F92B3863B63E}" srcOrd="1" destOrd="0" presId="urn:microsoft.com/office/officeart/2005/8/layout/orgChart1"/>
    <dgm:cxn modelId="{AF33F213-1056-4E5E-8D3B-423FA2D112E8}" type="presParOf" srcId="{A589EFD5-2101-400F-989F-B024D9B798A1}" destId="{B70B6113-5823-4070-9583-C4790EC5C64F}" srcOrd="1" destOrd="0" presId="urn:microsoft.com/office/officeart/2005/8/layout/orgChart1"/>
    <dgm:cxn modelId="{0D483FE4-C8C5-4376-9738-5FDF994C4DEB}" type="presParOf" srcId="{A589EFD5-2101-400F-989F-B024D9B798A1}" destId="{26B087BD-9891-4E73-BAD1-6FB57DDF51C8}" srcOrd="2" destOrd="0" presId="urn:microsoft.com/office/officeart/2005/8/layout/orgChart1"/>
    <dgm:cxn modelId="{AA2C4674-C418-4971-8052-C13C59D0D82D}" type="presParOf" srcId="{ECA4B137-8E54-4663-A8FE-05751477D393}" destId="{7B14C3FD-04DA-45BB-8B12-BDA5C433545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30F6BB-3972-4D24-91E5-58E3BADA5F31}" type="doc">
      <dgm:prSet loTypeId="urn:microsoft.com/office/officeart/2005/8/layout/cycle8" loCatId="cycle" qsTypeId="urn:microsoft.com/office/officeart/2005/8/quickstyle/simple5" qsCatId="simple" csTypeId="urn:microsoft.com/office/officeart/2005/8/colors/colorful5" csCatId="colorful" phldr="1"/>
      <dgm:spPr/>
    </dgm:pt>
    <dgm:pt modelId="{E0917196-09B7-413A-91FD-9BE80FBBFF5B}">
      <dgm:prSet phldrT="[Text]" custT="1"/>
      <dgm:spPr/>
      <dgm:t>
        <a:bodyPr/>
        <a:lstStyle/>
        <a:p>
          <a:pPr algn="ctr"/>
          <a:r>
            <a:rPr lang="en-GB" sz="1000"/>
            <a:t>Community Safety Partnership</a:t>
          </a:r>
        </a:p>
      </dgm:t>
    </dgm:pt>
    <dgm:pt modelId="{A27BB005-FEE2-4CF3-A83A-93D40220C000}" type="parTrans" cxnId="{76CC1586-DBAC-4001-9943-A0B669656879}">
      <dgm:prSet/>
      <dgm:spPr/>
      <dgm:t>
        <a:bodyPr/>
        <a:lstStyle/>
        <a:p>
          <a:endParaRPr lang="en-GB"/>
        </a:p>
      </dgm:t>
    </dgm:pt>
    <dgm:pt modelId="{000AF741-876E-4EC4-90F7-20B4D2074E1D}" type="sibTrans" cxnId="{76CC1586-DBAC-4001-9943-A0B669656879}">
      <dgm:prSet/>
      <dgm:spPr/>
      <dgm:t>
        <a:bodyPr/>
        <a:lstStyle/>
        <a:p>
          <a:endParaRPr lang="en-GB"/>
        </a:p>
      </dgm:t>
    </dgm:pt>
    <dgm:pt modelId="{43A24E61-B968-428D-981A-1F04021BB843}">
      <dgm:prSet phldrT="[Text]" custT="1"/>
      <dgm:spPr/>
      <dgm:t>
        <a:bodyPr/>
        <a:lstStyle/>
        <a:p>
          <a:pPr algn="r"/>
          <a:r>
            <a:rPr lang="en-GB" sz="1000"/>
            <a:t>Safeguarding Childrens Partnership </a:t>
          </a:r>
        </a:p>
      </dgm:t>
    </dgm:pt>
    <dgm:pt modelId="{3E41CB92-325B-423D-8AF1-3883430C282C}" type="parTrans" cxnId="{9355AAAB-17D1-4745-8E23-596E27A7FC8E}">
      <dgm:prSet/>
      <dgm:spPr/>
      <dgm:t>
        <a:bodyPr/>
        <a:lstStyle/>
        <a:p>
          <a:endParaRPr lang="en-GB"/>
        </a:p>
      </dgm:t>
    </dgm:pt>
    <dgm:pt modelId="{E66817CF-D650-4977-A55E-0827AFA9EF28}" type="sibTrans" cxnId="{9355AAAB-17D1-4745-8E23-596E27A7FC8E}">
      <dgm:prSet/>
      <dgm:spPr/>
      <dgm:t>
        <a:bodyPr/>
        <a:lstStyle/>
        <a:p>
          <a:endParaRPr lang="en-GB"/>
        </a:p>
      </dgm:t>
    </dgm:pt>
    <dgm:pt modelId="{CE7AF7BC-B71E-413C-8E1A-9DBF5F17DE15}">
      <dgm:prSet phldrT="[Text]" custT="1"/>
      <dgm:spPr/>
      <dgm:t>
        <a:bodyPr/>
        <a:lstStyle/>
        <a:p>
          <a:pPr algn="r"/>
          <a:r>
            <a:rPr lang="en-GB" sz="1000"/>
            <a:t>Safeguarding Adults Board </a:t>
          </a:r>
        </a:p>
      </dgm:t>
    </dgm:pt>
    <dgm:pt modelId="{5E96E6BA-535E-4B08-8114-ED6AF0DE5F30}" type="parTrans" cxnId="{FD2AFCF8-764E-454E-8FB8-4E889961A9A3}">
      <dgm:prSet/>
      <dgm:spPr/>
      <dgm:t>
        <a:bodyPr/>
        <a:lstStyle/>
        <a:p>
          <a:endParaRPr lang="en-GB"/>
        </a:p>
      </dgm:t>
    </dgm:pt>
    <dgm:pt modelId="{B10444EC-27A0-4EBF-9041-29FC78E76125}" type="sibTrans" cxnId="{FD2AFCF8-764E-454E-8FB8-4E889961A9A3}">
      <dgm:prSet/>
      <dgm:spPr/>
      <dgm:t>
        <a:bodyPr/>
        <a:lstStyle/>
        <a:p>
          <a:endParaRPr lang="en-GB"/>
        </a:p>
      </dgm:t>
    </dgm:pt>
    <dgm:pt modelId="{2D4B1273-1F97-4645-BFCB-E285524B843D}">
      <dgm:prSet phldrT="[Text]" custT="1"/>
      <dgm:spPr/>
      <dgm:t>
        <a:bodyPr/>
        <a:lstStyle/>
        <a:p>
          <a:pPr algn="ctr"/>
          <a:endParaRPr lang="en-GB" sz="1000"/>
        </a:p>
        <a:p>
          <a:pPr algn="l"/>
          <a:r>
            <a:rPr lang="en-GB" sz="1000"/>
            <a:t>Health and Wellbeing Board</a:t>
          </a:r>
        </a:p>
        <a:p>
          <a:pPr algn="l"/>
          <a:endParaRPr lang="en-GB" sz="1000"/>
        </a:p>
      </dgm:t>
    </dgm:pt>
    <dgm:pt modelId="{7174E4AE-71EF-47BF-9DFE-312953958030}" type="parTrans" cxnId="{99BF3BE5-D50E-45DD-A6BB-29B763C6145A}">
      <dgm:prSet/>
      <dgm:spPr/>
    </dgm:pt>
    <dgm:pt modelId="{FC34211D-C1E9-4545-8B8B-2CBC7011A45B}" type="sibTrans" cxnId="{99BF3BE5-D50E-45DD-A6BB-29B763C6145A}">
      <dgm:prSet/>
      <dgm:spPr/>
    </dgm:pt>
    <dgm:pt modelId="{083F655D-22E7-44B8-AA8B-F89A7E52E9AC}" type="pres">
      <dgm:prSet presAssocID="{6030F6BB-3972-4D24-91E5-58E3BADA5F31}" presName="compositeShape" presStyleCnt="0">
        <dgm:presLayoutVars>
          <dgm:chMax val="7"/>
          <dgm:dir/>
          <dgm:resizeHandles val="exact"/>
        </dgm:presLayoutVars>
      </dgm:prSet>
      <dgm:spPr/>
    </dgm:pt>
    <dgm:pt modelId="{9FC9C0CB-3BF1-4C34-90AF-811BD5122B86}" type="pres">
      <dgm:prSet presAssocID="{6030F6BB-3972-4D24-91E5-58E3BADA5F31}" presName="wedge1" presStyleLbl="node1" presStyleIdx="0" presStyleCnt="4" custScaleX="104158" custScaleY="99104"/>
      <dgm:spPr/>
    </dgm:pt>
    <dgm:pt modelId="{2E8C49BD-7D06-41B0-ABF5-A281857EAD5A}" type="pres">
      <dgm:prSet presAssocID="{6030F6BB-3972-4D24-91E5-58E3BADA5F31}" presName="dummy1a" presStyleCnt="0"/>
      <dgm:spPr/>
    </dgm:pt>
    <dgm:pt modelId="{809DC0E0-AACC-41C8-94D4-0DB4F221047A}" type="pres">
      <dgm:prSet presAssocID="{6030F6BB-3972-4D24-91E5-58E3BADA5F31}" presName="dummy1b" presStyleCnt="0"/>
      <dgm:spPr/>
    </dgm:pt>
    <dgm:pt modelId="{6E177B67-2FBB-4296-BE8C-2A20EFFE10D7}" type="pres">
      <dgm:prSet presAssocID="{6030F6BB-3972-4D24-91E5-58E3BADA5F31}" presName="wedge1Tx" presStyleLbl="node1" presStyleIdx="0" presStyleCnt="4">
        <dgm:presLayoutVars>
          <dgm:chMax val="0"/>
          <dgm:chPref val="0"/>
          <dgm:bulletEnabled val="1"/>
        </dgm:presLayoutVars>
      </dgm:prSet>
      <dgm:spPr/>
    </dgm:pt>
    <dgm:pt modelId="{AD7178CF-AA8C-4F73-859C-E891D8489D91}" type="pres">
      <dgm:prSet presAssocID="{6030F6BB-3972-4D24-91E5-58E3BADA5F31}" presName="wedge2" presStyleLbl="node1" presStyleIdx="1" presStyleCnt="4"/>
      <dgm:spPr/>
    </dgm:pt>
    <dgm:pt modelId="{65995CA8-2901-4053-9144-E01FD865C111}" type="pres">
      <dgm:prSet presAssocID="{6030F6BB-3972-4D24-91E5-58E3BADA5F31}" presName="dummy2a" presStyleCnt="0"/>
      <dgm:spPr/>
    </dgm:pt>
    <dgm:pt modelId="{731D8299-C25C-4E5D-8083-F07F3027CDE6}" type="pres">
      <dgm:prSet presAssocID="{6030F6BB-3972-4D24-91E5-58E3BADA5F31}" presName="dummy2b" presStyleCnt="0"/>
      <dgm:spPr/>
    </dgm:pt>
    <dgm:pt modelId="{FE43D26E-015C-4243-A95D-31558BFD3193}" type="pres">
      <dgm:prSet presAssocID="{6030F6BB-3972-4D24-91E5-58E3BADA5F31}" presName="wedge2Tx" presStyleLbl="node1" presStyleIdx="1" presStyleCnt="4">
        <dgm:presLayoutVars>
          <dgm:chMax val="0"/>
          <dgm:chPref val="0"/>
          <dgm:bulletEnabled val="1"/>
        </dgm:presLayoutVars>
      </dgm:prSet>
      <dgm:spPr/>
    </dgm:pt>
    <dgm:pt modelId="{DCDDE711-8F6F-457E-B82C-489CC401DDB7}" type="pres">
      <dgm:prSet presAssocID="{6030F6BB-3972-4D24-91E5-58E3BADA5F31}" presName="wedge3" presStyleLbl="node1" presStyleIdx="2" presStyleCnt="4"/>
      <dgm:spPr/>
    </dgm:pt>
    <dgm:pt modelId="{99EE0B3F-FECF-44EC-8D69-E6DA82C3AC40}" type="pres">
      <dgm:prSet presAssocID="{6030F6BB-3972-4D24-91E5-58E3BADA5F31}" presName="dummy3a" presStyleCnt="0"/>
      <dgm:spPr/>
    </dgm:pt>
    <dgm:pt modelId="{3DE5E19A-05C7-4E23-84A0-31E477ABBE3B}" type="pres">
      <dgm:prSet presAssocID="{6030F6BB-3972-4D24-91E5-58E3BADA5F31}" presName="dummy3b" presStyleCnt="0"/>
      <dgm:spPr/>
    </dgm:pt>
    <dgm:pt modelId="{DDAD18E7-B005-43BF-8A57-D88DC4A64BD1}" type="pres">
      <dgm:prSet presAssocID="{6030F6BB-3972-4D24-91E5-58E3BADA5F31}" presName="wedge3Tx" presStyleLbl="node1" presStyleIdx="2" presStyleCnt="4">
        <dgm:presLayoutVars>
          <dgm:chMax val="0"/>
          <dgm:chPref val="0"/>
          <dgm:bulletEnabled val="1"/>
        </dgm:presLayoutVars>
      </dgm:prSet>
      <dgm:spPr/>
    </dgm:pt>
    <dgm:pt modelId="{EFDAFCC0-B568-496E-A7C4-AE8605FC86D4}" type="pres">
      <dgm:prSet presAssocID="{6030F6BB-3972-4D24-91E5-58E3BADA5F31}" presName="wedge4" presStyleLbl="node1" presStyleIdx="3" presStyleCnt="4"/>
      <dgm:spPr/>
    </dgm:pt>
    <dgm:pt modelId="{CD138BD5-2ADE-4B96-B28F-72BBDCED1220}" type="pres">
      <dgm:prSet presAssocID="{6030F6BB-3972-4D24-91E5-58E3BADA5F31}" presName="dummy4a" presStyleCnt="0"/>
      <dgm:spPr/>
    </dgm:pt>
    <dgm:pt modelId="{95F671F8-46AB-4985-A1E3-6557C5E5CB2A}" type="pres">
      <dgm:prSet presAssocID="{6030F6BB-3972-4D24-91E5-58E3BADA5F31}" presName="dummy4b" presStyleCnt="0"/>
      <dgm:spPr/>
    </dgm:pt>
    <dgm:pt modelId="{B9A9AD4D-D47C-4010-A1AB-A0CEB478AD66}" type="pres">
      <dgm:prSet presAssocID="{6030F6BB-3972-4D24-91E5-58E3BADA5F31}" presName="wedge4Tx" presStyleLbl="node1" presStyleIdx="3" presStyleCnt="4">
        <dgm:presLayoutVars>
          <dgm:chMax val="0"/>
          <dgm:chPref val="0"/>
          <dgm:bulletEnabled val="1"/>
        </dgm:presLayoutVars>
      </dgm:prSet>
      <dgm:spPr/>
    </dgm:pt>
    <dgm:pt modelId="{F4F67099-FD1E-400F-82E3-3493ED7DF2AA}" type="pres">
      <dgm:prSet presAssocID="{000AF741-876E-4EC4-90F7-20B4D2074E1D}" presName="arrowWedge1" presStyleLbl="fgSibTrans2D1" presStyleIdx="0" presStyleCnt="4" custLinFactNeighborX="1059" custLinFactNeighborY="-2479"/>
      <dgm:spPr/>
    </dgm:pt>
    <dgm:pt modelId="{857CAD55-A360-41FB-9731-17F5587A6DF8}" type="pres">
      <dgm:prSet presAssocID="{FC34211D-C1E9-4545-8B8B-2CBC7011A45B}" presName="arrowWedge2" presStyleLbl="fgSibTrans2D1" presStyleIdx="1" presStyleCnt="4"/>
      <dgm:spPr/>
    </dgm:pt>
    <dgm:pt modelId="{FB42E1AC-4C55-45FE-92C8-46800C815E55}" type="pres">
      <dgm:prSet presAssocID="{E66817CF-D650-4977-A55E-0827AFA9EF28}" presName="arrowWedge3" presStyleLbl="fgSibTrans2D1" presStyleIdx="2" presStyleCnt="4"/>
      <dgm:spPr/>
    </dgm:pt>
    <dgm:pt modelId="{BB193EE5-7F46-4E12-A75A-A78B8E4D851F}" type="pres">
      <dgm:prSet presAssocID="{B10444EC-27A0-4EBF-9041-29FC78E76125}" presName="arrowWedge4" presStyleLbl="fgSibTrans2D1" presStyleIdx="3" presStyleCnt="4"/>
      <dgm:spPr/>
    </dgm:pt>
  </dgm:ptLst>
  <dgm:cxnLst>
    <dgm:cxn modelId="{13BA2F30-D6CA-4D80-BB4C-FDA6194AB7F9}" type="presOf" srcId="{43A24E61-B968-428D-981A-1F04021BB843}" destId="{DCDDE711-8F6F-457E-B82C-489CC401DDB7}" srcOrd="0" destOrd="0" presId="urn:microsoft.com/office/officeart/2005/8/layout/cycle8"/>
    <dgm:cxn modelId="{CE811439-C1C8-40D6-AFFC-1A7967E2C595}" type="presOf" srcId="{E0917196-09B7-413A-91FD-9BE80FBBFF5B}" destId="{9FC9C0CB-3BF1-4C34-90AF-811BD5122B86}" srcOrd="0" destOrd="0" presId="urn:microsoft.com/office/officeart/2005/8/layout/cycle8"/>
    <dgm:cxn modelId="{5F63EA55-6187-43AD-A893-826711A08AC9}" type="presOf" srcId="{CE7AF7BC-B71E-413C-8E1A-9DBF5F17DE15}" destId="{B9A9AD4D-D47C-4010-A1AB-A0CEB478AD66}" srcOrd="1" destOrd="0" presId="urn:microsoft.com/office/officeart/2005/8/layout/cycle8"/>
    <dgm:cxn modelId="{76CC1586-DBAC-4001-9943-A0B669656879}" srcId="{6030F6BB-3972-4D24-91E5-58E3BADA5F31}" destId="{E0917196-09B7-413A-91FD-9BE80FBBFF5B}" srcOrd="0" destOrd="0" parTransId="{A27BB005-FEE2-4CF3-A83A-93D40220C000}" sibTransId="{000AF741-876E-4EC4-90F7-20B4D2074E1D}"/>
    <dgm:cxn modelId="{ACAADC86-150C-4282-A162-D429AA21EC9E}" type="presOf" srcId="{CE7AF7BC-B71E-413C-8E1A-9DBF5F17DE15}" destId="{EFDAFCC0-B568-496E-A7C4-AE8605FC86D4}" srcOrd="0" destOrd="0" presId="urn:microsoft.com/office/officeart/2005/8/layout/cycle8"/>
    <dgm:cxn modelId="{6EFD679C-4914-42F9-8ECF-C9422136D9B9}" type="presOf" srcId="{43A24E61-B968-428D-981A-1F04021BB843}" destId="{DDAD18E7-B005-43BF-8A57-D88DC4A64BD1}" srcOrd="1" destOrd="0" presId="urn:microsoft.com/office/officeart/2005/8/layout/cycle8"/>
    <dgm:cxn modelId="{75737EA9-FFC2-4E39-9E02-8142626A0B64}" type="presOf" srcId="{2D4B1273-1F97-4645-BFCB-E285524B843D}" destId="{FE43D26E-015C-4243-A95D-31558BFD3193}" srcOrd="1" destOrd="0" presId="urn:microsoft.com/office/officeart/2005/8/layout/cycle8"/>
    <dgm:cxn modelId="{9355AAAB-17D1-4745-8E23-596E27A7FC8E}" srcId="{6030F6BB-3972-4D24-91E5-58E3BADA5F31}" destId="{43A24E61-B968-428D-981A-1F04021BB843}" srcOrd="2" destOrd="0" parTransId="{3E41CB92-325B-423D-8AF1-3883430C282C}" sibTransId="{E66817CF-D650-4977-A55E-0827AFA9EF28}"/>
    <dgm:cxn modelId="{9B3742B6-55B0-4412-B1ED-E945B5B87696}" type="presOf" srcId="{6030F6BB-3972-4D24-91E5-58E3BADA5F31}" destId="{083F655D-22E7-44B8-AA8B-F89A7E52E9AC}" srcOrd="0" destOrd="0" presId="urn:microsoft.com/office/officeart/2005/8/layout/cycle8"/>
    <dgm:cxn modelId="{4909E7C1-B1EA-46F8-8388-040345B5480E}" type="presOf" srcId="{E0917196-09B7-413A-91FD-9BE80FBBFF5B}" destId="{6E177B67-2FBB-4296-BE8C-2A20EFFE10D7}" srcOrd="1" destOrd="0" presId="urn:microsoft.com/office/officeart/2005/8/layout/cycle8"/>
    <dgm:cxn modelId="{A6B0EEDD-E2F8-451C-9B4E-BA78616D247F}" type="presOf" srcId="{2D4B1273-1F97-4645-BFCB-E285524B843D}" destId="{AD7178CF-AA8C-4F73-859C-E891D8489D91}" srcOrd="0" destOrd="0" presId="urn:microsoft.com/office/officeart/2005/8/layout/cycle8"/>
    <dgm:cxn modelId="{99BF3BE5-D50E-45DD-A6BB-29B763C6145A}" srcId="{6030F6BB-3972-4D24-91E5-58E3BADA5F31}" destId="{2D4B1273-1F97-4645-BFCB-E285524B843D}" srcOrd="1" destOrd="0" parTransId="{7174E4AE-71EF-47BF-9DFE-312953958030}" sibTransId="{FC34211D-C1E9-4545-8B8B-2CBC7011A45B}"/>
    <dgm:cxn modelId="{FD2AFCF8-764E-454E-8FB8-4E889961A9A3}" srcId="{6030F6BB-3972-4D24-91E5-58E3BADA5F31}" destId="{CE7AF7BC-B71E-413C-8E1A-9DBF5F17DE15}" srcOrd="3" destOrd="0" parTransId="{5E96E6BA-535E-4B08-8114-ED6AF0DE5F30}" sibTransId="{B10444EC-27A0-4EBF-9041-29FC78E76125}"/>
    <dgm:cxn modelId="{C552A2B0-10D3-49ED-940E-F7F0CFABA419}" type="presParOf" srcId="{083F655D-22E7-44B8-AA8B-F89A7E52E9AC}" destId="{9FC9C0CB-3BF1-4C34-90AF-811BD5122B86}" srcOrd="0" destOrd="0" presId="urn:microsoft.com/office/officeart/2005/8/layout/cycle8"/>
    <dgm:cxn modelId="{EE58CDC9-834A-4D97-9A52-A967B53075BF}" type="presParOf" srcId="{083F655D-22E7-44B8-AA8B-F89A7E52E9AC}" destId="{2E8C49BD-7D06-41B0-ABF5-A281857EAD5A}" srcOrd="1" destOrd="0" presId="urn:microsoft.com/office/officeart/2005/8/layout/cycle8"/>
    <dgm:cxn modelId="{6260DF48-97B6-40F4-B907-824810370F2A}" type="presParOf" srcId="{083F655D-22E7-44B8-AA8B-F89A7E52E9AC}" destId="{809DC0E0-AACC-41C8-94D4-0DB4F221047A}" srcOrd="2" destOrd="0" presId="urn:microsoft.com/office/officeart/2005/8/layout/cycle8"/>
    <dgm:cxn modelId="{2C825677-39C3-45E1-9F91-13CAF02582CA}" type="presParOf" srcId="{083F655D-22E7-44B8-AA8B-F89A7E52E9AC}" destId="{6E177B67-2FBB-4296-BE8C-2A20EFFE10D7}" srcOrd="3" destOrd="0" presId="urn:microsoft.com/office/officeart/2005/8/layout/cycle8"/>
    <dgm:cxn modelId="{57DB106F-9FC4-47C1-A3A3-08B56FE8294E}" type="presParOf" srcId="{083F655D-22E7-44B8-AA8B-F89A7E52E9AC}" destId="{AD7178CF-AA8C-4F73-859C-E891D8489D91}" srcOrd="4" destOrd="0" presId="urn:microsoft.com/office/officeart/2005/8/layout/cycle8"/>
    <dgm:cxn modelId="{19117030-B6D7-495A-BD5F-67F459163102}" type="presParOf" srcId="{083F655D-22E7-44B8-AA8B-F89A7E52E9AC}" destId="{65995CA8-2901-4053-9144-E01FD865C111}" srcOrd="5" destOrd="0" presId="urn:microsoft.com/office/officeart/2005/8/layout/cycle8"/>
    <dgm:cxn modelId="{9D973959-97CA-4CBB-8D53-ED2B3D48C1BB}" type="presParOf" srcId="{083F655D-22E7-44B8-AA8B-F89A7E52E9AC}" destId="{731D8299-C25C-4E5D-8083-F07F3027CDE6}" srcOrd="6" destOrd="0" presId="urn:microsoft.com/office/officeart/2005/8/layout/cycle8"/>
    <dgm:cxn modelId="{1A2FDB3D-4604-45D7-8BC0-CB29AD480063}" type="presParOf" srcId="{083F655D-22E7-44B8-AA8B-F89A7E52E9AC}" destId="{FE43D26E-015C-4243-A95D-31558BFD3193}" srcOrd="7" destOrd="0" presId="urn:microsoft.com/office/officeart/2005/8/layout/cycle8"/>
    <dgm:cxn modelId="{D44A9B2B-F017-483D-8D7B-A161ADE0ADD6}" type="presParOf" srcId="{083F655D-22E7-44B8-AA8B-F89A7E52E9AC}" destId="{DCDDE711-8F6F-457E-B82C-489CC401DDB7}" srcOrd="8" destOrd="0" presId="urn:microsoft.com/office/officeart/2005/8/layout/cycle8"/>
    <dgm:cxn modelId="{8F8E8708-590E-4390-AE6E-C3986F6DA01A}" type="presParOf" srcId="{083F655D-22E7-44B8-AA8B-F89A7E52E9AC}" destId="{99EE0B3F-FECF-44EC-8D69-E6DA82C3AC40}" srcOrd="9" destOrd="0" presId="urn:microsoft.com/office/officeart/2005/8/layout/cycle8"/>
    <dgm:cxn modelId="{60032E8A-470A-4B98-90E9-B13585ED6B64}" type="presParOf" srcId="{083F655D-22E7-44B8-AA8B-F89A7E52E9AC}" destId="{3DE5E19A-05C7-4E23-84A0-31E477ABBE3B}" srcOrd="10" destOrd="0" presId="urn:microsoft.com/office/officeart/2005/8/layout/cycle8"/>
    <dgm:cxn modelId="{ED196333-68B1-4B80-83BD-EC503339CD2B}" type="presParOf" srcId="{083F655D-22E7-44B8-AA8B-F89A7E52E9AC}" destId="{DDAD18E7-B005-43BF-8A57-D88DC4A64BD1}" srcOrd="11" destOrd="0" presId="urn:microsoft.com/office/officeart/2005/8/layout/cycle8"/>
    <dgm:cxn modelId="{AB5E9B88-6492-4909-9BF4-35097E19C45F}" type="presParOf" srcId="{083F655D-22E7-44B8-AA8B-F89A7E52E9AC}" destId="{EFDAFCC0-B568-496E-A7C4-AE8605FC86D4}" srcOrd="12" destOrd="0" presId="urn:microsoft.com/office/officeart/2005/8/layout/cycle8"/>
    <dgm:cxn modelId="{C394269E-2A0A-48B4-A9CD-5E808002DFCF}" type="presParOf" srcId="{083F655D-22E7-44B8-AA8B-F89A7E52E9AC}" destId="{CD138BD5-2ADE-4B96-B28F-72BBDCED1220}" srcOrd="13" destOrd="0" presId="urn:microsoft.com/office/officeart/2005/8/layout/cycle8"/>
    <dgm:cxn modelId="{23812BE5-9F69-4F28-8F0D-468B55072054}" type="presParOf" srcId="{083F655D-22E7-44B8-AA8B-F89A7E52E9AC}" destId="{95F671F8-46AB-4985-A1E3-6557C5E5CB2A}" srcOrd="14" destOrd="0" presId="urn:microsoft.com/office/officeart/2005/8/layout/cycle8"/>
    <dgm:cxn modelId="{4964F615-AAC2-4D56-9D64-EE55D8263129}" type="presParOf" srcId="{083F655D-22E7-44B8-AA8B-F89A7E52E9AC}" destId="{B9A9AD4D-D47C-4010-A1AB-A0CEB478AD66}" srcOrd="15" destOrd="0" presId="urn:microsoft.com/office/officeart/2005/8/layout/cycle8"/>
    <dgm:cxn modelId="{CB01B864-7500-451E-9D78-F32A9930CFE3}" type="presParOf" srcId="{083F655D-22E7-44B8-AA8B-F89A7E52E9AC}" destId="{F4F67099-FD1E-400F-82E3-3493ED7DF2AA}" srcOrd="16" destOrd="0" presId="urn:microsoft.com/office/officeart/2005/8/layout/cycle8"/>
    <dgm:cxn modelId="{F0BF7F5E-C3B9-4091-AC64-86574A4552FF}" type="presParOf" srcId="{083F655D-22E7-44B8-AA8B-F89A7E52E9AC}" destId="{857CAD55-A360-41FB-9731-17F5587A6DF8}" srcOrd="17" destOrd="0" presId="urn:microsoft.com/office/officeart/2005/8/layout/cycle8"/>
    <dgm:cxn modelId="{82884F35-C221-4B03-A26C-7ACCBE43B4DF}" type="presParOf" srcId="{083F655D-22E7-44B8-AA8B-F89A7E52E9AC}" destId="{FB42E1AC-4C55-45FE-92C8-46800C815E55}" srcOrd="18" destOrd="0" presId="urn:microsoft.com/office/officeart/2005/8/layout/cycle8"/>
    <dgm:cxn modelId="{8E6322A2-62CC-4C95-AC41-7F3C3E28BED0}" type="presParOf" srcId="{083F655D-22E7-44B8-AA8B-F89A7E52E9AC}" destId="{BB193EE5-7F46-4E12-A75A-A78B8E4D851F}" srcOrd="19" destOrd="0" presId="urn:microsoft.com/office/officeart/2005/8/layout/cycle8"/>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BDBD5-1B24-4EE6-BBC5-4E151D38E84F}">
      <dsp:nvSpPr>
        <dsp:cNvPr id="0" name=""/>
        <dsp:cNvSpPr/>
      </dsp:nvSpPr>
      <dsp:spPr>
        <a:xfrm>
          <a:off x="908288" y="0"/>
          <a:ext cx="1111879" cy="1112048"/>
        </a:xfrm>
        <a:prstGeom prst="circularArrow">
          <a:avLst>
            <a:gd name="adj1" fmla="val 10980"/>
            <a:gd name="adj2" fmla="val 1142322"/>
            <a:gd name="adj3" fmla="val 4500000"/>
            <a:gd name="adj4" fmla="val 10800000"/>
            <a:gd name="adj5" fmla="val 125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886672-9476-4677-8B1B-D9848192B490}">
      <dsp:nvSpPr>
        <dsp:cNvPr id="0" name=""/>
        <dsp:cNvSpPr/>
      </dsp:nvSpPr>
      <dsp:spPr>
        <a:xfrm>
          <a:off x="1154050" y="401483"/>
          <a:ext cx="617850" cy="308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GB" sz="1050" b="1" kern="1200"/>
            <a:t>Perception of Safety</a:t>
          </a:r>
        </a:p>
      </dsp:txBody>
      <dsp:txXfrm>
        <a:off x="1154050" y="401483"/>
        <a:ext cx="617850" cy="308851"/>
      </dsp:txXfrm>
    </dsp:sp>
    <dsp:sp modelId="{312ED806-F75D-4537-8AC0-0EDF45A83BE9}">
      <dsp:nvSpPr>
        <dsp:cNvPr id="0" name=""/>
        <dsp:cNvSpPr/>
      </dsp:nvSpPr>
      <dsp:spPr>
        <a:xfrm>
          <a:off x="599467" y="638954"/>
          <a:ext cx="1111879" cy="1112048"/>
        </a:xfrm>
        <a:prstGeom prst="leftCircularArrow">
          <a:avLst>
            <a:gd name="adj1" fmla="val 10980"/>
            <a:gd name="adj2" fmla="val 1142322"/>
            <a:gd name="adj3" fmla="val 6300000"/>
            <a:gd name="adj4" fmla="val 18900000"/>
            <a:gd name="adj5" fmla="val 125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5AC65C-7AA3-4A12-A8A7-173B629EE7CC}">
      <dsp:nvSpPr>
        <dsp:cNvPr id="0" name=""/>
        <dsp:cNvSpPr/>
      </dsp:nvSpPr>
      <dsp:spPr>
        <a:xfrm>
          <a:off x="846482" y="1044134"/>
          <a:ext cx="617850" cy="308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GB" sz="1050" b="1" kern="1200"/>
            <a:t>Victims</a:t>
          </a:r>
        </a:p>
      </dsp:txBody>
      <dsp:txXfrm>
        <a:off x="846482" y="1044134"/>
        <a:ext cx="617850" cy="308851"/>
      </dsp:txXfrm>
    </dsp:sp>
    <dsp:sp modelId="{75333C13-EB95-4816-BE12-92E150B5C0F0}">
      <dsp:nvSpPr>
        <dsp:cNvPr id="0" name=""/>
        <dsp:cNvSpPr/>
      </dsp:nvSpPr>
      <dsp:spPr>
        <a:xfrm>
          <a:off x="987425" y="1354371"/>
          <a:ext cx="955276" cy="955659"/>
        </a:xfrm>
        <a:prstGeom prst="blockArc">
          <a:avLst>
            <a:gd name="adj1" fmla="val 13500000"/>
            <a:gd name="adj2" fmla="val 10800000"/>
            <a:gd name="adj3" fmla="val 1274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EC4EF-3CEC-45A6-9365-C33A4133B80B}">
      <dsp:nvSpPr>
        <dsp:cNvPr id="0" name=""/>
        <dsp:cNvSpPr/>
      </dsp:nvSpPr>
      <dsp:spPr>
        <a:xfrm>
          <a:off x="1155512" y="1687708"/>
          <a:ext cx="617850" cy="308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GB" sz="1050" b="1" kern="1200"/>
            <a:t>Violence</a:t>
          </a:r>
        </a:p>
      </dsp:txBody>
      <dsp:txXfrm>
        <a:off x="1155512" y="1687708"/>
        <a:ext cx="617850" cy="3088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63F40-EDF0-43BF-ABA2-BCBA00A689DB}">
      <dsp:nvSpPr>
        <dsp:cNvPr id="0" name=""/>
        <dsp:cNvSpPr/>
      </dsp:nvSpPr>
      <dsp:spPr>
        <a:xfrm>
          <a:off x="969009" y="938694"/>
          <a:ext cx="1193121" cy="1032098"/>
        </a:xfrm>
        <a:prstGeom prst="hexagon">
          <a:avLst>
            <a:gd name="adj" fmla="val 2857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kern="1200">
              <a:solidFill>
                <a:schemeClr val="tx1"/>
              </a:solidFill>
            </a:rPr>
            <a:t>Creating a Safer Borough</a:t>
          </a:r>
        </a:p>
      </dsp:txBody>
      <dsp:txXfrm>
        <a:off x="1166726" y="1109727"/>
        <a:ext cx="797687" cy="690032"/>
      </dsp:txXfrm>
    </dsp:sp>
    <dsp:sp modelId="{4FC3F40F-5969-425B-BA8A-F4AB73E5037C}">
      <dsp:nvSpPr>
        <dsp:cNvPr id="0" name=""/>
        <dsp:cNvSpPr/>
      </dsp:nvSpPr>
      <dsp:spPr>
        <a:xfrm>
          <a:off x="1716132" y="444905"/>
          <a:ext cx="450161" cy="38787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2E4AA7B-81DF-4A9C-A030-CD988940C82A}">
      <dsp:nvSpPr>
        <dsp:cNvPr id="0" name=""/>
        <dsp:cNvSpPr/>
      </dsp:nvSpPr>
      <dsp:spPr>
        <a:xfrm>
          <a:off x="1078913" y="0"/>
          <a:ext cx="977754" cy="845872"/>
        </a:xfrm>
        <a:prstGeom prst="hexagon">
          <a:avLst>
            <a:gd name="adj" fmla="val 28570"/>
            <a:gd name="vf" fmla="val 11547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a:solidFill>
                <a:schemeClr val="tx1"/>
              </a:solidFill>
            </a:rPr>
            <a:t>Keeping children and young people safe</a:t>
          </a:r>
        </a:p>
      </dsp:txBody>
      <dsp:txXfrm>
        <a:off x="1240948" y="140179"/>
        <a:ext cx="653684" cy="565514"/>
      </dsp:txXfrm>
    </dsp:sp>
    <dsp:sp modelId="{4CD2B354-D91D-4C51-8FC9-FC35DE1E6467}">
      <dsp:nvSpPr>
        <dsp:cNvPr id="0" name=""/>
        <dsp:cNvSpPr/>
      </dsp:nvSpPr>
      <dsp:spPr>
        <a:xfrm>
          <a:off x="2241505" y="1170021"/>
          <a:ext cx="450161" cy="38787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3E099F6-362B-46F3-9129-B9F4A7F30266}">
      <dsp:nvSpPr>
        <dsp:cNvPr id="0" name=""/>
        <dsp:cNvSpPr/>
      </dsp:nvSpPr>
      <dsp:spPr>
        <a:xfrm>
          <a:off x="1975627" y="520268"/>
          <a:ext cx="977754" cy="845872"/>
        </a:xfrm>
        <a:prstGeom prst="hexagon">
          <a:avLst>
            <a:gd name="adj" fmla="val 28570"/>
            <a:gd name="vf" fmla="val 11547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a:solidFill>
                <a:schemeClr val="tx1"/>
              </a:solidFill>
            </a:rPr>
            <a:t>Tackling crimes that affect people the most</a:t>
          </a:r>
        </a:p>
      </dsp:txBody>
      <dsp:txXfrm>
        <a:off x="2137662" y="660447"/>
        <a:ext cx="653684" cy="565514"/>
      </dsp:txXfrm>
    </dsp:sp>
    <dsp:sp modelId="{D93B153E-8097-452C-AF68-56912BAABE33}">
      <dsp:nvSpPr>
        <dsp:cNvPr id="0" name=""/>
        <dsp:cNvSpPr/>
      </dsp:nvSpPr>
      <dsp:spPr>
        <a:xfrm>
          <a:off x="1876547" y="1988542"/>
          <a:ext cx="450161" cy="38787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B1FDA20-7558-41EB-9314-35D4F37ADB3F}">
      <dsp:nvSpPr>
        <dsp:cNvPr id="0" name=""/>
        <dsp:cNvSpPr/>
      </dsp:nvSpPr>
      <dsp:spPr>
        <a:xfrm>
          <a:off x="1975627" y="1543055"/>
          <a:ext cx="977754" cy="845872"/>
        </a:xfrm>
        <a:prstGeom prst="hexagon">
          <a:avLst>
            <a:gd name="adj" fmla="val 28570"/>
            <a:gd name="vf" fmla="val 11547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b="1" kern="1200">
              <a:solidFill>
                <a:schemeClr val="tx1"/>
              </a:solidFill>
            </a:rPr>
            <a:t>Reducing Offending</a:t>
          </a:r>
        </a:p>
      </dsp:txBody>
      <dsp:txXfrm>
        <a:off x="2137662" y="1683234"/>
        <a:ext cx="653684" cy="565514"/>
      </dsp:txXfrm>
    </dsp:sp>
    <dsp:sp modelId="{EDAEAEF4-E7AE-4A70-86F7-8EFE658946CD}">
      <dsp:nvSpPr>
        <dsp:cNvPr id="0" name=""/>
        <dsp:cNvSpPr/>
      </dsp:nvSpPr>
      <dsp:spPr>
        <a:xfrm>
          <a:off x="971229" y="2073507"/>
          <a:ext cx="450161" cy="38787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B233963-F4AB-4159-8A5F-53AE9360D02F}">
      <dsp:nvSpPr>
        <dsp:cNvPr id="0" name=""/>
        <dsp:cNvSpPr/>
      </dsp:nvSpPr>
      <dsp:spPr>
        <a:xfrm>
          <a:off x="1078913" y="2063905"/>
          <a:ext cx="977754" cy="845872"/>
        </a:xfrm>
        <a:prstGeom prst="hexagon">
          <a:avLst>
            <a:gd name="adj" fmla="val 28570"/>
            <a:gd name="vf" fmla="val 11547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900" b="1" kern="1200">
              <a:solidFill>
                <a:schemeClr val="tx1"/>
              </a:solidFill>
            </a:rPr>
            <a:t>Standing up to Hate, Intolerance and Extremism</a:t>
          </a:r>
        </a:p>
      </dsp:txBody>
      <dsp:txXfrm>
        <a:off x="1240948" y="2204084"/>
        <a:ext cx="653684" cy="565514"/>
      </dsp:txXfrm>
    </dsp:sp>
    <dsp:sp modelId="{A21625AA-5D93-41E3-B5C3-21617DFAAD63}">
      <dsp:nvSpPr>
        <dsp:cNvPr id="0" name=""/>
        <dsp:cNvSpPr/>
      </dsp:nvSpPr>
      <dsp:spPr>
        <a:xfrm>
          <a:off x="178035" y="1543637"/>
          <a:ext cx="977754" cy="845872"/>
        </a:xfrm>
        <a:prstGeom prst="hexagon">
          <a:avLst>
            <a:gd name="adj" fmla="val 28570"/>
            <a:gd name="vf" fmla="val 11547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900" b="1" kern="1200">
              <a:solidFill>
                <a:schemeClr val="tx1"/>
              </a:solidFill>
            </a:rPr>
            <a:t>Tackling violence against women and girls </a:t>
          </a:r>
        </a:p>
      </dsp:txBody>
      <dsp:txXfrm>
        <a:off x="340070" y="1683816"/>
        <a:ext cx="653684" cy="565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6F4BC5-1FF7-40BB-97FD-8A0154101963}">
      <dsp:nvSpPr>
        <dsp:cNvPr id="0" name=""/>
        <dsp:cNvSpPr/>
      </dsp:nvSpPr>
      <dsp:spPr>
        <a:xfrm>
          <a:off x="7801717" y="1976355"/>
          <a:ext cx="133879" cy="419852"/>
        </a:xfrm>
        <a:custGeom>
          <a:avLst/>
          <a:gdLst/>
          <a:ahLst/>
          <a:cxnLst/>
          <a:rect l="0" t="0" r="0" b="0"/>
          <a:pathLst>
            <a:path>
              <a:moveTo>
                <a:pt x="0" y="0"/>
              </a:moveTo>
              <a:lnTo>
                <a:pt x="0" y="419852"/>
              </a:lnTo>
              <a:lnTo>
                <a:pt x="133879" y="419852"/>
              </a:lnTo>
            </a:path>
          </a:pathLst>
        </a:custGeom>
        <a:noFill/>
        <a:ln w="12700" cap="flat" cmpd="sng" algn="ctr">
          <a:solidFill>
            <a:schemeClr val="accent5">
              <a:tint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496EA8-E9A6-4626-864A-F05F712DD4AC}">
      <dsp:nvSpPr>
        <dsp:cNvPr id="0" name=""/>
        <dsp:cNvSpPr/>
      </dsp:nvSpPr>
      <dsp:spPr>
        <a:xfrm>
          <a:off x="4458032" y="1161205"/>
          <a:ext cx="3762976" cy="291035"/>
        </a:xfrm>
        <a:custGeom>
          <a:avLst/>
          <a:gdLst/>
          <a:ahLst/>
          <a:cxnLst/>
          <a:rect l="0" t="0" r="0" b="0"/>
          <a:pathLst>
            <a:path>
              <a:moveTo>
                <a:pt x="0" y="0"/>
              </a:moveTo>
              <a:lnTo>
                <a:pt x="0" y="180971"/>
              </a:lnTo>
              <a:lnTo>
                <a:pt x="3762976" y="180971"/>
              </a:lnTo>
              <a:lnTo>
                <a:pt x="3762976" y="291035"/>
              </a:lnTo>
            </a:path>
          </a:pathLst>
        </a:custGeom>
        <a:noFill/>
        <a:ln w="12700" cap="flat" cmpd="sng" algn="ctr">
          <a:solidFill>
            <a:schemeClr val="accent5">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D25D60-C863-4C65-A9BB-F640895911B1}">
      <dsp:nvSpPr>
        <dsp:cNvPr id="0" name=""/>
        <dsp:cNvSpPr/>
      </dsp:nvSpPr>
      <dsp:spPr>
        <a:xfrm>
          <a:off x="6522961" y="1980234"/>
          <a:ext cx="119665" cy="424878"/>
        </a:xfrm>
        <a:custGeom>
          <a:avLst/>
          <a:gdLst/>
          <a:ahLst/>
          <a:cxnLst/>
          <a:rect l="0" t="0" r="0" b="0"/>
          <a:pathLst>
            <a:path>
              <a:moveTo>
                <a:pt x="0" y="0"/>
              </a:moveTo>
              <a:lnTo>
                <a:pt x="0" y="424878"/>
              </a:lnTo>
              <a:lnTo>
                <a:pt x="119665" y="424878"/>
              </a:lnTo>
            </a:path>
          </a:pathLst>
        </a:custGeom>
        <a:noFill/>
        <a:ln w="12700" cap="flat" cmpd="sng" algn="ctr">
          <a:solidFill>
            <a:schemeClr val="accent5">
              <a:tint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300A98-AE21-44CF-BA83-E931057A4C37}">
      <dsp:nvSpPr>
        <dsp:cNvPr id="0" name=""/>
        <dsp:cNvSpPr/>
      </dsp:nvSpPr>
      <dsp:spPr>
        <a:xfrm>
          <a:off x="4458032" y="1161205"/>
          <a:ext cx="2484220" cy="294914"/>
        </a:xfrm>
        <a:custGeom>
          <a:avLst/>
          <a:gdLst/>
          <a:ahLst/>
          <a:cxnLst/>
          <a:rect l="0" t="0" r="0" b="0"/>
          <a:pathLst>
            <a:path>
              <a:moveTo>
                <a:pt x="0" y="0"/>
              </a:moveTo>
              <a:lnTo>
                <a:pt x="0" y="184850"/>
              </a:lnTo>
              <a:lnTo>
                <a:pt x="2484220" y="184850"/>
              </a:lnTo>
              <a:lnTo>
                <a:pt x="2484220" y="294914"/>
              </a:lnTo>
            </a:path>
          </a:pathLst>
        </a:custGeom>
        <a:noFill/>
        <a:ln w="12700" cap="flat" cmpd="sng" algn="ctr">
          <a:solidFill>
            <a:schemeClr val="accent5">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9AE4E7-668F-4FEF-B60C-86480F2D3A3E}">
      <dsp:nvSpPr>
        <dsp:cNvPr id="0" name=""/>
        <dsp:cNvSpPr/>
      </dsp:nvSpPr>
      <dsp:spPr>
        <a:xfrm>
          <a:off x="5262821" y="1983897"/>
          <a:ext cx="107495" cy="439024"/>
        </a:xfrm>
        <a:custGeom>
          <a:avLst/>
          <a:gdLst/>
          <a:ahLst/>
          <a:cxnLst/>
          <a:rect l="0" t="0" r="0" b="0"/>
          <a:pathLst>
            <a:path>
              <a:moveTo>
                <a:pt x="0" y="0"/>
              </a:moveTo>
              <a:lnTo>
                <a:pt x="0" y="439024"/>
              </a:lnTo>
              <a:lnTo>
                <a:pt x="107495" y="439024"/>
              </a:lnTo>
            </a:path>
          </a:pathLst>
        </a:custGeom>
        <a:noFill/>
        <a:ln w="12700" cap="flat" cmpd="sng" algn="ctr">
          <a:solidFill>
            <a:schemeClr val="accent5">
              <a:tint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C09EA5-44C6-4E29-9F2E-711BCF547872}">
      <dsp:nvSpPr>
        <dsp:cNvPr id="0" name=""/>
        <dsp:cNvSpPr/>
      </dsp:nvSpPr>
      <dsp:spPr>
        <a:xfrm>
          <a:off x="4458032" y="1161205"/>
          <a:ext cx="1224080" cy="298577"/>
        </a:xfrm>
        <a:custGeom>
          <a:avLst/>
          <a:gdLst/>
          <a:ahLst/>
          <a:cxnLst/>
          <a:rect l="0" t="0" r="0" b="0"/>
          <a:pathLst>
            <a:path>
              <a:moveTo>
                <a:pt x="0" y="0"/>
              </a:moveTo>
              <a:lnTo>
                <a:pt x="0" y="188513"/>
              </a:lnTo>
              <a:lnTo>
                <a:pt x="1224080" y="188513"/>
              </a:lnTo>
              <a:lnTo>
                <a:pt x="1224080" y="298577"/>
              </a:lnTo>
            </a:path>
          </a:pathLst>
        </a:custGeom>
        <a:noFill/>
        <a:ln w="12700" cap="flat" cmpd="sng" algn="ctr">
          <a:solidFill>
            <a:schemeClr val="accent5">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723404-3C07-46CB-BF42-4990F6F14AB6}">
      <dsp:nvSpPr>
        <dsp:cNvPr id="0" name=""/>
        <dsp:cNvSpPr/>
      </dsp:nvSpPr>
      <dsp:spPr>
        <a:xfrm>
          <a:off x="3998251" y="1982330"/>
          <a:ext cx="91440" cy="474853"/>
        </a:xfrm>
        <a:custGeom>
          <a:avLst/>
          <a:gdLst/>
          <a:ahLst/>
          <a:cxnLst/>
          <a:rect l="0" t="0" r="0" b="0"/>
          <a:pathLst>
            <a:path>
              <a:moveTo>
                <a:pt x="45720" y="0"/>
              </a:moveTo>
              <a:lnTo>
                <a:pt x="45720" y="474853"/>
              </a:lnTo>
              <a:lnTo>
                <a:pt x="111664" y="474853"/>
              </a:lnTo>
            </a:path>
          </a:pathLst>
        </a:custGeom>
        <a:noFill/>
        <a:ln w="12700" cap="flat" cmpd="sng" algn="ctr">
          <a:solidFill>
            <a:schemeClr val="accent5">
              <a:tint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AF79CE-007C-44C7-A831-EEE10B6F6DC1}">
      <dsp:nvSpPr>
        <dsp:cNvPr id="0" name=""/>
        <dsp:cNvSpPr/>
      </dsp:nvSpPr>
      <dsp:spPr>
        <a:xfrm>
          <a:off x="4412312" y="1161205"/>
          <a:ext cx="91440" cy="297010"/>
        </a:xfrm>
        <a:custGeom>
          <a:avLst/>
          <a:gdLst/>
          <a:ahLst/>
          <a:cxnLst/>
          <a:rect l="0" t="0" r="0" b="0"/>
          <a:pathLst>
            <a:path>
              <a:moveTo>
                <a:pt x="45720" y="0"/>
              </a:moveTo>
              <a:lnTo>
                <a:pt x="45720" y="186946"/>
              </a:lnTo>
              <a:lnTo>
                <a:pt x="50950" y="186946"/>
              </a:lnTo>
              <a:lnTo>
                <a:pt x="50950" y="297010"/>
              </a:lnTo>
            </a:path>
          </a:pathLst>
        </a:custGeom>
        <a:noFill/>
        <a:ln w="12700" cap="flat" cmpd="sng" algn="ctr">
          <a:solidFill>
            <a:schemeClr val="accent5">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1A6879-C709-4DB6-B32D-8E6C9A70C8CB}">
      <dsp:nvSpPr>
        <dsp:cNvPr id="0" name=""/>
        <dsp:cNvSpPr/>
      </dsp:nvSpPr>
      <dsp:spPr>
        <a:xfrm>
          <a:off x="2795114" y="1974584"/>
          <a:ext cx="91440" cy="497893"/>
        </a:xfrm>
        <a:custGeom>
          <a:avLst/>
          <a:gdLst/>
          <a:ahLst/>
          <a:cxnLst/>
          <a:rect l="0" t="0" r="0" b="0"/>
          <a:pathLst>
            <a:path>
              <a:moveTo>
                <a:pt x="45720" y="0"/>
              </a:moveTo>
              <a:lnTo>
                <a:pt x="45720" y="497893"/>
              </a:lnTo>
              <a:lnTo>
                <a:pt x="90070" y="497893"/>
              </a:lnTo>
            </a:path>
          </a:pathLst>
        </a:custGeom>
        <a:noFill/>
        <a:ln w="12700" cap="flat" cmpd="sng" algn="ctr">
          <a:solidFill>
            <a:schemeClr val="accent5">
              <a:tint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EC24C9-6F72-486E-8DA5-2EBBE66E3096}">
      <dsp:nvSpPr>
        <dsp:cNvPr id="0" name=""/>
        <dsp:cNvSpPr/>
      </dsp:nvSpPr>
      <dsp:spPr>
        <a:xfrm>
          <a:off x="3260126" y="1161205"/>
          <a:ext cx="1197906" cy="289264"/>
        </a:xfrm>
        <a:custGeom>
          <a:avLst/>
          <a:gdLst/>
          <a:ahLst/>
          <a:cxnLst/>
          <a:rect l="0" t="0" r="0" b="0"/>
          <a:pathLst>
            <a:path>
              <a:moveTo>
                <a:pt x="1197906" y="0"/>
              </a:moveTo>
              <a:lnTo>
                <a:pt x="1197906" y="179200"/>
              </a:lnTo>
              <a:lnTo>
                <a:pt x="0" y="179200"/>
              </a:lnTo>
              <a:lnTo>
                <a:pt x="0" y="289264"/>
              </a:lnTo>
            </a:path>
          </a:pathLst>
        </a:custGeom>
        <a:noFill/>
        <a:ln w="12700" cap="flat" cmpd="sng" algn="ctr">
          <a:solidFill>
            <a:schemeClr val="accent5">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9DFC6F-63D9-4497-B965-B6932D1991CD}">
      <dsp:nvSpPr>
        <dsp:cNvPr id="0" name=""/>
        <dsp:cNvSpPr/>
      </dsp:nvSpPr>
      <dsp:spPr>
        <a:xfrm>
          <a:off x="1607491" y="1981926"/>
          <a:ext cx="91440" cy="506048"/>
        </a:xfrm>
        <a:custGeom>
          <a:avLst/>
          <a:gdLst/>
          <a:ahLst/>
          <a:cxnLst/>
          <a:rect l="0" t="0" r="0" b="0"/>
          <a:pathLst>
            <a:path>
              <a:moveTo>
                <a:pt x="45720" y="0"/>
              </a:moveTo>
              <a:lnTo>
                <a:pt x="45720" y="506048"/>
              </a:lnTo>
              <a:lnTo>
                <a:pt x="83340" y="506048"/>
              </a:lnTo>
            </a:path>
          </a:pathLst>
        </a:custGeom>
        <a:noFill/>
        <a:ln w="12700" cap="flat" cmpd="sng" algn="ctr">
          <a:solidFill>
            <a:schemeClr val="accent5">
              <a:tint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D76CF99-9D1B-47C6-B2E1-D7027DDAA0C9}">
      <dsp:nvSpPr>
        <dsp:cNvPr id="0" name=""/>
        <dsp:cNvSpPr/>
      </dsp:nvSpPr>
      <dsp:spPr>
        <a:xfrm>
          <a:off x="2072503" y="1161205"/>
          <a:ext cx="2385529" cy="296607"/>
        </a:xfrm>
        <a:custGeom>
          <a:avLst/>
          <a:gdLst/>
          <a:ahLst/>
          <a:cxnLst/>
          <a:rect l="0" t="0" r="0" b="0"/>
          <a:pathLst>
            <a:path>
              <a:moveTo>
                <a:pt x="2385529" y="0"/>
              </a:moveTo>
              <a:lnTo>
                <a:pt x="2385529" y="186542"/>
              </a:lnTo>
              <a:lnTo>
                <a:pt x="0" y="186542"/>
              </a:lnTo>
              <a:lnTo>
                <a:pt x="0" y="296607"/>
              </a:lnTo>
            </a:path>
          </a:pathLst>
        </a:custGeom>
        <a:noFill/>
        <a:ln w="12700" cap="flat" cmpd="sng" algn="ctr">
          <a:solidFill>
            <a:schemeClr val="accent5">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3288D8-B976-4E6C-B2AB-7B056FE03667}">
      <dsp:nvSpPr>
        <dsp:cNvPr id="0" name=""/>
        <dsp:cNvSpPr/>
      </dsp:nvSpPr>
      <dsp:spPr>
        <a:xfrm>
          <a:off x="3484557" y="637090"/>
          <a:ext cx="1946950" cy="524114"/>
        </a:xfrm>
        <a:prstGeom prst="rect">
          <a:avLst/>
        </a:prstGeom>
        <a:solidFill>
          <a:schemeClr val="accent2">
            <a:alpha val="56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dirty="0"/>
            <a:t>Community Safety Partnership (CSP) Board</a:t>
          </a:r>
        </a:p>
        <a:p>
          <a:pPr marL="0" lvl="0" indent="0" algn="ctr" defTabSz="400050">
            <a:lnSpc>
              <a:spcPct val="90000"/>
            </a:lnSpc>
            <a:spcBef>
              <a:spcPct val="0"/>
            </a:spcBef>
            <a:spcAft>
              <a:spcPct val="35000"/>
            </a:spcAft>
            <a:buNone/>
          </a:pPr>
          <a:r>
            <a:rPr lang="en-GB" sz="900" kern="1200" dirty="0"/>
            <a:t>CHAIR: Councillor Ghani and Stuart Bell</a:t>
          </a:r>
        </a:p>
      </dsp:txBody>
      <dsp:txXfrm>
        <a:off x="3484557" y="637090"/>
        <a:ext cx="1946950" cy="524114"/>
      </dsp:txXfrm>
    </dsp:sp>
    <dsp:sp modelId="{BC249F95-B57A-4FD4-88A9-3DB66C36F7E8}">
      <dsp:nvSpPr>
        <dsp:cNvPr id="0" name=""/>
        <dsp:cNvSpPr/>
      </dsp:nvSpPr>
      <dsp:spPr>
        <a:xfrm>
          <a:off x="1548388" y="1457812"/>
          <a:ext cx="1048229" cy="524114"/>
        </a:xfrm>
        <a:prstGeom prst="rect">
          <a:avLst/>
        </a:prstGeom>
        <a:gradFill rotWithShape="0">
          <a:gsLst>
            <a:gs pos="0">
              <a:schemeClr val="accent5">
                <a:tint val="99000"/>
                <a:hueOff val="0"/>
                <a:satOff val="0"/>
                <a:lumOff val="0"/>
                <a:alphaOff val="0"/>
                <a:satMod val="103000"/>
                <a:lumMod val="102000"/>
                <a:tint val="94000"/>
              </a:schemeClr>
            </a:gs>
            <a:gs pos="50000">
              <a:schemeClr val="accent5">
                <a:tint val="99000"/>
                <a:hueOff val="0"/>
                <a:satOff val="0"/>
                <a:lumOff val="0"/>
                <a:alphaOff val="0"/>
                <a:satMod val="110000"/>
                <a:lumMod val="100000"/>
                <a:shade val="100000"/>
              </a:schemeClr>
            </a:gs>
            <a:gs pos="100000">
              <a:schemeClr val="accent5">
                <a:tint val="99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Contextual safeguarding and Exploitation/ YOS Board</a:t>
          </a:r>
        </a:p>
      </dsp:txBody>
      <dsp:txXfrm>
        <a:off x="1548388" y="1457812"/>
        <a:ext cx="1048229" cy="524114"/>
      </dsp:txXfrm>
    </dsp:sp>
    <dsp:sp modelId="{CEB02A84-6582-41A4-82D8-F4956B44C905}">
      <dsp:nvSpPr>
        <dsp:cNvPr id="0" name=""/>
        <dsp:cNvSpPr/>
      </dsp:nvSpPr>
      <dsp:spPr>
        <a:xfrm>
          <a:off x="1690832" y="2225918"/>
          <a:ext cx="1048229" cy="524114"/>
        </a:xfrm>
        <a:prstGeom prst="rect">
          <a:avLst/>
        </a:prstGeom>
        <a:gradFill rotWithShape="0">
          <a:gsLst>
            <a:gs pos="0">
              <a:schemeClr val="accent5">
                <a:tint val="80000"/>
                <a:hueOff val="0"/>
                <a:satOff val="0"/>
                <a:lumOff val="0"/>
                <a:alphaOff val="0"/>
                <a:satMod val="103000"/>
                <a:lumMod val="102000"/>
                <a:tint val="94000"/>
              </a:schemeClr>
            </a:gs>
            <a:gs pos="50000">
              <a:schemeClr val="accent5">
                <a:tint val="80000"/>
                <a:hueOff val="0"/>
                <a:satOff val="0"/>
                <a:lumOff val="0"/>
                <a:alphaOff val="0"/>
                <a:satMod val="110000"/>
                <a:lumMod val="100000"/>
                <a:shade val="100000"/>
              </a:schemeClr>
            </a:gs>
            <a:gs pos="100000">
              <a:schemeClr val="accent5">
                <a:tint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CHAIR: April Bald (LBBD)</a:t>
          </a:r>
        </a:p>
      </dsp:txBody>
      <dsp:txXfrm>
        <a:off x="1690832" y="2225918"/>
        <a:ext cx="1048229" cy="524114"/>
      </dsp:txXfrm>
    </dsp:sp>
    <dsp:sp modelId="{7D21A6FD-A481-4547-A379-A0AD252563A5}">
      <dsp:nvSpPr>
        <dsp:cNvPr id="0" name=""/>
        <dsp:cNvSpPr/>
      </dsp:nvSpPr>
      <dsp:spPr>
        <a:xfrm>
          <a:off x="2736011" y="1450469"/>
          <a:ext cx="1048229" cy="524114"/>
        </a:xfrm>
        <a:prstGeom prst="rect">
          <a:avLst/>
        </a:prstGeom>
        <a:gradFill rotWithShape="0">
          <a:gsLst>
            <a:gs pos="0">
              <a:schemeClr val="accent5">
                <a:tint val="99000"/>
                <a:hueOff val="0"/>
                <a:satOff val="0"/>
                <a:lumOff val="0"/>
                <a:alphaOff val="0"/>
                <a:satMod val="103000"/>
                <a:lumMod val="102000"/>
                <a:tint val="94000"/>
              </a:schemeClr>
            </a:gs>
            <a:gs pos="50000">
              <a:schemeClr val="accent5">
                <a:tint val="99000"/>
                <a:hueOff val="0"/>
                <a:satOff val="0"/>
                <a:lumOff val="0"/>
                <a:alphaOff val="0"/>
                <a:satMod val="110000"/>
                <a:lumMod val="100000"/>
                <a:shade val="100000"/>
              </a:schemeClr>
            </a:gs>
            <a:gs pos="100000">
              <a:schemeClr val="accent5">
                <a:tint val="99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Hate Crime, Intolerence and Extremism</a:t>
          </a:r>
        </a:p>
      </dsp:txBody>
      <dsp:txXfrm>
        <a:off x="2736011" y="1450469"/>
        <a:ext cx="1048229" cy="524114"/>
      </dsp:txXfrm>
    </dsp:sp>
    <dsp:sp modelId="{7DF7E2C5-BB22-4EBA-AFB7-686E0CCA17BD}">
      <dsp:nvSpPr>
        <dsp:cNvPr id="0" name=""/>
        <dsp:cNvSpPr/>
      </dsp:nvSpPr>
      <dsp:spPr>
        <a:xfrm>
          <a:off x="2885185" y="2210420"/>
          <a:ext cx="1048229" cy="524114"/>
        </a:xfrm>
        <a:prstGeom prst="rect">
          <a:avLst/>
        </a:prstGeom>
        <a:gradFill rotWithShape="0">
          <a:gsLst>
            <a:gs pos="0">
              <a:schemeClr val="accent5">
                <a:tint val="80000"/>
                <a:hueOff val="0"/>
                <a:satOff val="0"/>
                <a:lumOff val="0"/>
                <a:alphaOff val="0"/>
                <a:satMod val="103000"/>
                <a:lumMod val="102000"/>
                <a:tint val="94000"/>
              </a:schemeClr>
            </a:gs>
            <a:gs pos="50000">
              <a:schemeClr val="accent5">
                <a:tint val="80000"/>
                <a:hueOff val="0"/>
                <a:satOff val="0"/>
                <a:lumOff val="0"/>
                <a:alphaOff val="0"/>
                <a:satMod val="110000"/>
                <a:lumMod val="100000"/>
                <a:shade val="100000"/>
              </a:schemeClr>
            </a:gs>
            <a:gs pos="100000">
              <a:schemeClr val="accent5">
                <a:tint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dirty="0"/>
            <a:t>CHAIR: Matthew Feather (MPS)</a:t>
          </a:r>
        </a:p>
      </dsp:txBody>
      <dsp:txXfrm>
        <a:off x="2885185" y="2210420"/>
        <a:ext cx="1048229" cy="524114"/>
      </dsp:txXfrm>
    </dsp:sp>
    <dsp:sp modelId="{FA580628-9E0C-4526-954E-78E0F19DB11A}">
      <dsp:nvSpPr>
        <dsp:cNvPr id="0" name=""/>
        <dsp:cNvSpPr/>
      </dsp:nvSpPr>
      <dsp:spPr>
        <a:xfrm>
          <a:off x="3939148" y="1458215"/>
          <a:ext cx="1048229" cy="524114"/>
        </a:xfrm>
        <a:prstGeom prst="rect">
          <a:avLst/>
        </a:prstGeom>
        <a:gradFill rotWithShape="0">
          <a:gsLst>
            <a:gs pos="0">
              <a:schemeClr val="accent5">
                <a:tint val="99000"/>
                <a:hueOff val="0"/>
                <a:satOff val="0"/>
                <a:lumOff val="0"/>
                <a:alphaOff val="0"/>
                <a:satMod val="103000"/>
                <a:lumMod val="102000"/>
                <a:tint val="94000"/>
              </a:schemeClr>
            </a:gs>
            <a:gs pos="50000">
              <a:schemeClr val="accent5">
                <a:tint val="99000"/>
                <a:hueOff val="0"/>
                <a:satOff val="0"/>
                <a:lumOff val="0"/>
                <a:alphaOff val="0"/>
                <a:satMod val="110000"/>
                <a:lumMod val="100000"/>
                <a:shade val="100000"/>
              </a:schemeClr>
            </a:gs>
            <a:gs pos="100000">
              <a:schemeClr val="accent5">
                <a:tint val="99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ASB Tasking Meeting</a:t>
          </a:r>
        </a:p>
      </dsp:txBody>
      <dsp:txXfrm>
        <a:off x="3939148" y="1458215"/>
        <a:ext cx="1048229" cy="524114"/>
      </dsp:txXfrm>
    </dsp:sp>
    <dsp:sp modelId="{BED13019-2712-4A2D-94D8-D11158F0A032}">
      <dsp:nvSpPr>
        <dsp:cNvPr id="0" name=""/>
        <dsp:cNvSpPr/>
      </dsp:nvSpPr>
      <dsp:spPr>
        <a:xfrm>
          <a:off x="4109915" y="2195126"/>
          <a:ext cx="1048229" cy="524114"/>
        </a:xfrm>
        <a:prstGeom prst="rect">
          <a:avLst/>
        </a:prstGeom>
        <a:gradFill rotWithShape="0">
          <a:gsLst>
            <a:gs pos="0">
              <a:schemeClr val="accent5">
                <a:tint val="80000"/>
                <a:hueOff val="0"/>
                <a:satOff val="0"/>
                <a:lumOff val="0"/>
                <a:alphaOff val="0"/>
                <a:satMod val="103000"/>
                <a:lumMod val="102000"/>
                <a:tint val="94000"/>
              </a:schemeClr>
            </a:gs>
            <a:gs pos="50000">
              <a:schemeClr val="accent5">
                <a:tint val="80000"/>
                <a:hueOff val="0"/>
                <a:satOff val="0"/>
                <a:lumOff val="0"/>
                <a:alphaOff val="0"/>
                <a:satMod val="110000"/>
                <a:lumMod val="100000"/>
                <a:shade val="100000"/>
              </a:schemeClr>
            </a:gs>
            <a:gs pos="100000">
              <a:schemeClr val="accent5">
                <a:tint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CHAIR: David Lingard (LBBD) and Rehan Azam (MPS)</a:t>
          </a:r>
        </a:p>
      </dsp:txBody>
      <dsp:txXfrm>
        <a:off x="4109915" y="2195126"/>
        <a:ext cx="1048229" cy="524114"/>
      </dsp:txXfrm>
    </dsp:sp>
    <dsp:sp modelId="{6AA13C67-1C8C-421D-9907-091439FBCC2E}">
      <dsp:nvSpPr>
        <dsp:cNvPr id="0" name=""/>
        <dsp:cNvSpPr/>
      </dsp:nvSpPr>
      <dsp:spPr>
        <a:xfrm>
          <a:off x="5157998" y="1459782"/>
          <a:ext cx="1048229" cy="524114"/>
        </a:xfrm>
        <a:prstGeom prst="rect">
          <a:avLst/>
        </a:prstGeom>
        <a:gradFill rotWithShape="0">
          <a:gsLst>
            <a:gs pos="0">
              <a:schemeClr val="accent5">
                <a:tint val="99000"/>
                <a:hueOff val="0"/>
                <a:satOff val="0"/>
                <a:lumOff val="0"/>
                <a:alphaOff val="0"/>
                <a:satMod val="103000"/>
                <a:lumMod val="102000"/>
                <a:tint val="94000"/>
              </a:schemeClr>
            </a:gs>
            <a:gs pos="50000">
              <a:schemeClr val="accent5">
                <a:tint val="99000"/>
                <a:hueOff val="0"/>
                <a:satOff val="0"/>
                <a:lumOff val="0"/>
                <a:alphaOff val="0"/>
                <a:satMod val="110000"/>
                <a:lumMod val="100000"/>
                <a:shade val="100000"/>
              </a:schemeClr>
            </a:gs>
            <a:gs pos="100000">
              <a:schemeClr val="accent5">
                <a:tint val="99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Reducing Reoffending</a:t>
          </a:r>
        </a:p>
      </dsp:txBody>
      <dsp:txXfrm>
        <a:off x="5157998" y="1459782"/>
        <a:ext cx="1048229" cy="524114"/>
      </dsp:txXfrm>
    </dsp:sp>
    <dsp:sp modelId="{1D3B50DD-4A72-4C4E-9C58-CB8525C91DB5}">
      <dsp:nvSpPr>
        <dsp:cNvPr id="0" name=""/>
        <dsp:cNvSpPr/>
      </dsp:nvSpPr>
      <dsp:spPr>
        <a:xfrm>
          <a:off x="5370317" y="2160864"/>
          <a:ext cx="1048229" cy="524114"/>
        </a:xfrm>
        <a:prstGeom prst="rect">
          <a:avLst/>
        </a:prstGeom>
        <a:gradFill rotWithShape="0">
          <a:gsLst>
            <a:gs pos="0">
              <a:schemeClr val="accent5">
                <a:tint val="80000"/>
                <a:hueOff val="0"/>
                <a:satOff val="0"/>
                <a:lumOff val="0"/>
                <a:alphaOff val="0"/>
                <a:satMod val="103000"/>
                <a:lumMod val="102000"/>
                <a:tint val="94000"/>
              </a:schemeClr>
            </a:gs>
            <a:gs pos="50000">
              <a:schemeClr val="accent5">
                <a:tint val="80000"/>
                <a:hueOff val="0"/>
                <a:satOff val="0"/>
                <a:lumOff val="0"/>
                <a:alphaOff val="0"/>
                <a:satMod val="110000"/>
                <a:lumMod val="100000"/>
                <a:shade val="100000"/>
              </a:schemeClr>
            </a:gs>
            <a:gs pos="100000">
              <a:schemeClr val="accent5">
                <a:tint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CHAIR: Steve Calder (Probation Service)</a:t>
          </a:r>
        </a:p>
      </dsp:txBody>
      <dsp:txXfrm>
        <a:off x="5370317" y="2160864"/>
        <a:ext cx="1048229" cy="524114"/>
      </dsp:txXfrm>
    </dsp:sp>
    <dsp:sp modelId="{7778BE86-EC75-4079-A0EC-CC74C2C4638B}">
      <dsp:nvSpPr>
        <dsp:cNvPr id="0" name=""/>
        <dsp:cNvSpPr/>
      </dsp:nvSpPr>
      <dsp:spPr>
        <a:xfrm>
          <a:off x="6418138" y="1456119"/>
          <a:ext cx="1048229" cy="524114"/>
        </a:xfrm>
        <a:prstGeom prst="rect">
          <a:avLst/>
        </a:prstGeom>
        <a:gradFill rotWithShape="0">
          <a:gsLst>
            <a:gs pos="0">
              <a:schemeClr val="accent5">
                <a:tint val="99000"/>
                <a:hueOff val="0"/>
                <a:satOff val="0"/>
                <a:lumOff val="0"/>
                <a:alphaOff val="0"/>
                <a:satMod val="103000"/>
                <a:lumMod val="102000"/>
                <a:tint val="94000"/>
              </a:schemeClr>
            </a:gs>
            <a:gs pos="50000">
              <a:schemeClr val="accent5">
                <a:tint val="99000"/>
                <a:hueOff val="0"/>
                <a:satOff val="0"/>
                <a:lumOff val="0"/>
                <a:alphaOff val="0"/>
                <a:satMod val="110000"/>
                <a:lumMod val="100000"/>
                <a:shade val="100000"/>
              </a:schemeClr>
            </a:gs>
            <a:gs pos="100000">
              <a:schemeClr val="accent5">
                <a:tint val="99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dirty="0"/>
            <a:t>Violence against Women and Girls</a:t>
          </a:r>
        </a:p>
      </dsp:txBody>
      <dsp:txXfrm>
        <a:off x="6418138" y="1456119"/>
        <a:ext cx="1048229" cy="524114"/>
      </dsp:txXfrm>
    </dsp:sp>
    <dsp:sp modelId="{E3DD6B24-643E-4D7E-9F76-D45DE956C91F}">
      <dsp:nvSpPr>
        <dsp:cNvPr id="0" name=""/>
        <dsp:cNvSpPr/>
      </dsp:nvSpPr>
      <dsp:spPr>
        <a:xfrm>
          <a:off x="6642626" y="2143055"/>
          <a:ext cx="1048229" cy="524114"/>
        </a:xfrm>
        <a:prstGeom prst="rect">
          <a:avLst/>
        </a:prstGeom>
        <a:gradFill rotWithShape="0">
          <a:gsLst>
            <a:gs pos="0">
              <a:schemeClr val="accent5">
                <a:tint val="80000"/>
                <a:hueOff val="0"/>
                <a:satOff val="0"/>
                <a:lumOff val="0"/>
                <a:alphaOff val="0"/>
                <a:satMod val="103000"/>
                <a:lumMod val="102000"/>
                <a:tint val="94000"/>
              </a:schemeClr>
            </a:gs>
            <a:gs pos="50000">
              <a:schemeClr val="accent5">
                <a:tint val="80000"/>
                <a:hueOff val="0"/>
                <a:satOff val="0"/>
                <a:lumOff val="0"/>
                <a:alphaOff val="0"/>
                <a:satMod val="110000"/>
                <a:lumMod val="100000"/>
                <a:shade val="100000"/>
              </a:schemeClr>
            </a:gs>
            <a:gs pos="100000">
              <a:schemeClr val="accent5">
                <a:tint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dirty="0"/>
            <a:t>CHAIR: Anju Ahluwalia (Independent)</a:t>
          </a:r>
        </a:p>
      </dsp:txBody>
      <dsp:txXfrm>
        <a:off x="6642626" y="2143055"/>
        <a:ext cx="1048229" cy="524114"/>
      </dsp:txXfrm>
    </dsp:sp>
    <dsp:sp modelId="{05F04D2D-CBBA-40F1-B275-5513812BD6C9}">
      <dsp:nvSpPr>
        <dsp:cNvPr id="0" name=""/>
        <dsp:cNvSpPr/>
      </dsp:nvSpPr>
      <dsp:spPr>
        <a:xfrm>
          <a:off x="7696894" y="1452240"/>
          <a:ext cx="1048229" cy="524114"/>
        </a:xfrm>
        <a:prstGeom prst="rect">
          <a:avLst/>
        </a:prstGeom>
        <a:gradFill rotWithShape="0">
          <a:gsLst>
            <a:gs pos="0">
              <a:schemeClr val="accent5">
                <a:tint val="99000"/>
                <a:hueOff val="0"/>
                <a:satOff val="0"/>
                <a:lumOff val="0"/>
                <a:alphaOff val="0"/>
                <a:satMod val="103000"/>
                <a:lumMod val="102000"/>
                <a:tint val="94000"/>
              </a:schemeClr>
            </a:gs>
            <a:gs pos="50000">
              <a:schemeClr val="accent5">
                <a:tint val="99000"/>
                <a:hueOff val="0"/>
                <a:satOff val="0"/>
                <a:lumOff val="0"/>
                <a:alphaOff val="0"/>
                <a:satMod val="110000"/>
                <a:lumMod val="100000"/>
                <a:shade val="100000"/>
              </a:schemeClr>
            </a:gs>
            <a:gs pos="100000">
              <a:schemeClr val="accent5">
                <a:tint val="99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Safer Neighbourhood Board</a:t>
          </a:r>
        </a:p>
      </dsp:txBody>
      <dsp:txXfrm>
        <a:off x="7696894" y="1452240"/>
        <a:ext cx="1048229" cy="524114"/>
      </dsp:txXfrm>
    </dsp:sp>
    <dsp:sp modelId="{947CE14D-A816-4D18-ADE6-61132230CB04}">
      <dsp:nvSpPr>
        <dsp:cNvPr id="0" name=""/>
        <dsp:cNvSpPr/>
      </dsp:nvSpPr>
      <dsp:spPr>
        <a:xfrm>
          <a:off x="7935597" y="2134150"/>
          <a:ext cx="1048229" cy="524114"/>
        </a:xfrm>
        <a:prstGeom prst="rect">
          <a:avLst/>
        </a:prstGeom>
        <a:gradFill rotWithShape="0">
          <a:gsLst>
            <a:gs pos="0">
              <a:schemeClr val="accent5">
                <a:tint val="80000"/>
                <a:hueOff val="0"/>
                <a:satOff val="0"/>
                <a:lumOff val="0"/>
                <a:alphaOff val="0"/>
                <a:satMod val="103000"/>
                <a:lumMod val="102000"/>
                <a:tint val="94000"/>
              </a:schemeClr>
            </a:gs>
            <a:gs pos="50000">
              <a:schemeClr val="accent5">
                <a:tint val="80000"/>
                <a:hueOff val="0"/>
                <a:satOff val="0"/>
                <a:lumOff val="0"/>
                <a:alphaOff val="0"/>
                <a:satMod val="110000"/>
                <a:lumMod val="100000"/>
                <a:shade val="100000"/>
              </a:schemeClr>
            </a:gs>
            <a:gs pos="100000">
              <a:schemeClr val="accent5">
                <a:tint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CHAIR: Steve Thompson (SNB) </a:t>
          </a:r>
        </a:p>
      </dsp:txBody>
      <dsp:txXfrm>
        <a:off x="7935597" y="2134150"/>
        <a:ext cx="1048229" cy="524114"/>
      </dsp:txXfrm>
    </dsp:sp>
    <dsp:sp modelId="{AA4898EA-4DB9-4F38-9911-BEF28D5909FA}">
      <dsp:nvSpPr>
        <dsp:cNvPr id="0" name=""/>
        <dsp:cNvSpPr/>
      </dsp:nvSpPr>
      <dsp:spPr>
        <a:xfrm>
          <a:off x="356504" y="1460254"/>
          <a:ext cx="1048229" cy="524114"/>
        </a:xfrm>
        <a:prstGeom prst="rect">
          <a:avLst/>
        </a:prstGeom>
        <a:solidFill>
          <a:schemeClr val="accent2">
            <a:alpha val="54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dirty="0"/>
            <a:t>Substance Misuse Operational Group*</a:t>
          </a:r>
        </a:p>
      </dsp:txBody>
      <dsp:txXfrm>
        <a:off x="356504" y="1460254"/>
        <a:ext cx="1048229" cy="524114"/>
      </dsp:txXfrm>
    </dsp:sp>
    <dsp:sp modelId="{B3AE5B00-9783-4B5E-9C9C-8A182F77684F}">
      <dsp:nvSpPr>
        <dsp:cNvPr id="0" name=""/>
        <dsp:cNvSpPr/>
      </dsp:nvSpPr>
      <dsp:spPr>
        <a:xfrm>
          <a:off x="378297" y="665775"/>
          <a:ext cx="1606705" cy="447431"/>
        </a:xfrm>
        <a:prstGeom prst="rect">
          <a:avLst/>
        </a:prstGeom>
        <a:solidFill>
          <a:schemeClr val="accent2">
            <a:alpha val="52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Health and Wellbeing Board</a:t>
          </a:r>
        </a:p>
        <a:p>
          <a:pPr marL="0" lvl="0" indent="0" algn="ctr" defTabSz="400050">
            <a:lnSpc>
              <a:spcPct val="90000"/>
            </a:lnSpc>
            <a:spcBef>
              <a:spcPct val="0"/>
            </a:spcBef>
            <a:spcAft>
              <a:spcPct val="35000"/>
            </a:spcAft>
            <a:buNone/>
          </a:pPr>
          <a:r>
            <a:rPr lang="en-GB" sz="900" kern="1200"/>
            <a:t>Chair: Maureen Worby</a:t>
          </a:r>
        </a:p>
      </dsp:txBody>
      <dsp:txXfrm>
        <a:off x="378297" y="665775"/>
        <a:ext cx="1606705" cy="447431"/>
      </dsp:txXfrm>
    </dsp:sp>
    <dsp:sp modelId="{AD82B22A-1CBB-4ADB-966A-FDF2256FE543}">
      <dsp:nvSpPr>
        <dsp:cNvPr id="0" name=""/>
        <dsp:cNvSpPr/>
      </dsp:nvSpPr>
      <dsp:spPr>
        <a:xfrm>
          <a:off x="542502" y="2238806"/>
          <a:ext cx="1048229" cy="524114"/>
        </a:xfrm>
        <a:prstGeom prst="rect">
          <a:avLst/>
        </a:prstGeom>
        <a:solidFill>
          <a:schemeClr val="accent2">
            <a:alpha val="46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a:t>CHAIR: Amolak Tatter (LBBD)</a:t>
          </a:r>
        </a:p>
      </dsp:txBody>
      <dsp:txXfrm>
        <a:off x="542502" y="2238806"/>
        <a:ext cx="1048229" cy="5241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1EDC5C-B8B0-4034-9CC9-5430C1A40700}">
      <dsp:nvSpPr>
        <dsp:cNvPr id="0" name=""/>
        <dsp:cNvSpPr/>
      </dsp:nvSpPr>
      <dsp:spPr>
        <a:xfrm>
          <a:off x="1402044" y="1440395"/>
          <a:ext cx="989607" cy="188663"/>
        </a:xfrm>
        <a:custGeom>
          <a:avLst/>
          <a:gdLst/>
          <a:ahLst/>
          <a:cxnLst/>
          <a:rect l="0" t="0" r="0" b="0"/>
          <a:pathLst>
            <a:path>
              <a:moveTo>
                <a:pt x="0" y="0"/>
              </a:moveTo>
              <a:lnTo>
                <a:pt x="0" y="102669"/>
              </a:lnTo>
              <a:lnTo>
                <a:pt x="989607" y="102669"/>
              </a:lnTo>
              <a:lnTo>
                <a:pt x="989607" y="188663"/>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D83D6C3-3F74-4EA5-8DF6-930BE577E90D}">
      <dsp:nvSpPr>
        <dsp:cNvPr id="0" name=""/>
        <dsp:cNvSpPr/>
      </dsp:nvSpPr>
      <dsp:spPr>
        <a:xfrm>
          <a:off x="1354948" y="1440395"/>
          <a:ext cx="91440" cy="188663"/>
        </a:xfrm>
        <a:custGeom>
          <a:avLst/>
          <a:gdLst/>
          <a:ahLst/>
          <a:cxnLst/>
          <a:rect l="0" t="0" r="0" b="0"/>
          <a:pathLst>
            <a:path>
              <a:moveTo>
                <a:pt x="47095" y="0"/>
              </a:moveTo>
              <a:lnTo>
                <a:pt x="47095" y="102669"/>
              </a:lnTo>
              <a:lnTo>
                <a:pt x="45720" y="102669"/>
              </a:lnTo>
              <a:lnTo>
                <a:pt x="45720" y="188663"/>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F56C5E9-8BB9-4FAD-972E-ADF6BA98C9A9}">
      <dsp:nvSpPr>
        <dsp:cNvPr id="0" name=""/>
        <dsp:cNvSpPr/>
      </dsp:nvSpPr>
      <dsp:spPr>
        <a:xfrm>
          <a:off x="409685" y="1440395"/>
          <a:ext cx="992359" cy="188663"/>
        </a:xfrm>
        <a:custGeom>
          <a:avLst/>
          <a:gdLst/>
          <a:ahLst/>
          <a:cxnLst/>
          <a:rect l="0" t="0" r="0" b="0"/>
          <a:pathLst>
            <a:path>
              <a:moveTo>
                <a:pt x="992359" y="0"/>
              </a:moveTo>
              <a:lnTo>
                <a:pt x="992359" y="102669"/>
              </a:lnTo>
              <a:lnTo>
                <a:pt x="0" y="102669"/>
              </a:lnTo>
              <a:lnTo>
                <a:pt x="0" y="188663"/>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D7F8535-C9EA-4857-89EE-39C90BD5E61F}">
      <dsp:nvSpPr>
        <dsp:cNvPr id="0" name=""/>
        <dsp:cNvSpPr/>
      </dsp:nvSpPr>
      <dsp:spPr>
        <a:xfrm>
          <a:off x="416769" y="571819"/>
          <a:ext cx="1970549" cy="86857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Community Safety Partnership (CSP) Board</a:t>
          </a:r>
        </a:p>
      </dsp:txBody>
      <dsp:txXfrm>
        <a:off x="416769" y="571819"/>
        <a:ext cx="1970549" cy="868576"/>
      </dsp:txXfrm>
    </dsp:sp>
    <dsp:sp modelId="{B19E0478-9E09-4790-9770-87D0C79DA5E9}">
      <dsp:nvSpPr>
        <dsp:cNvPr id="0" name=""/>
        <dsp:cNvSpPr/>
      </dsp:nvSpPr>
      <dsp:spPr>
        <a:xfrm>
          <a:off x="188" y="1629059"/>
          <a:ext cx="818994" cy="40949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Priority Subgroups</a:t>
          </a:r>
        </a:p>
      </dsp:txBody>
      <dsp:txXfrm>
        <a:off x="188" y="1629059"/>
        <a:ext cx="818994" cy="409497"/>
      </dsp:txXfrm>
    </dsp:sp>
    <dsp:sp modelId="{E788A7D3-3112-4BDC-9E5D-EA18D941CFB7}">
      <dsp:nvSpPr>
        <dsp:cNvPr id="0" name=""/>
        <dsp:cNvSpPr/>
      </dsp:nvSpPr>
      <dsp:spPr>
        <a:xfrm>
          <a:off x="991171" y="1629059"/>
          <a:ext cx="818994" cy="40949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Safer Neighbourhood Board</a:t>
          </a:r>
        </a:p>
      </dsp:txBody>
      <dsp:txXfrm>
        <a:off x="991171" y="1629059"/>
        <a:ext cx="818994" cy="409497"/>
      </dsp:txXfrm>
    </dsp:sp>
    <dsp:sp modelId="{D8EE3B34-4E94-4066-AABD-25CCD047F569}">
      <dsp:nvSpPr>
        <dsp:cNvPr id="0" name=""/>
        <dsp:cNvSpPr/>
      </dsp:nvSpPr>
      <dsp:spPr>
        <a:xfrm>
          <a:off x="1982154" y="1629059"/>
          <a:ext cx="818994" cy="40949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a:t>VRU Serious Violence Action Plan Monitoring Meeting</a:t>
          </a:r>
        </a:p>
      </dsp:txBody>
      <dsp:txXfrm>
        <a:off x="1982154" y="1629059"/>
        <a:ext cx="818994" cy="4094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C9C0CB-3BF1-4C34-90AF-811BD5122B86}">
      <dsp:nvSpPr>
        <dsp:cNvPr id="0" name=""/>
        <dsp:cNvSpPr/>
      </dsp:nvSpPr>
      <dsp:spPr>
        <a:xfrm>
          <a:off x="508097" y="142489"/>
          <a:ext cx="2015653" cy="1917849"/>
        </a:xfrm>
        <a:prstGeom prst="pie">
          <a:avLst>
            <a:gd name="adj1" fmla="val 16200000"/>
            <a:gd name="adj2" fmla="val 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kern="1200"/>
            <a:t>Community Safety Partnership</a:t>
          </a:r>
        </a:p>
      </dsp:txBody>
      <dsp:txXfrm>
        <a:off x="1578074" y="539986"/>
        <a:ext cx="743872" cy="525125"/>
      </dsp:txXfrm>
    </dsp:sp>
    <dsp:sp modelId="{AD7178CF-AA8C-4F73-859C-E891D8489D91}">
      <dsp:nvSpPr>
        <dsp:cNvPr id="0" name=""/>
        <dsp:cNvSpPr/>
      </dsp:nvSpPr>
      <dsp:spPr>
        <a:xfrm>
          <a:off x="548330" y="198787"/>
          <a:ext cx="1935188" cy="1935188"/>
        </a:xfrm>
        <a:prstGeom prst="pie">
          <a:avLst>
            <a:gd name="adj1" fmla="val 0"/>
            <a:gd name="adj2" fmla="val 5400000"/>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endParaRPr lang="en-GB" sz="1000" kern="1200"/>
        </a:p>
        <a:p>
          <a:pPr marL="0" lvl="0" indent="0" algn="l" defTabSz="444500">
            <a:lnSpc>
              <a:spcPct val="90000"/>
            </a:lnSpc>
            <a:spcBef>
              <a:spcPct val="0"/>
            </a:spcBef>
            <a:spcAft>
              <a:spcPct val="35000"/>
            </a:spcAft>
            <a:buNone/>
          </a:pPr>
          <a:r>
            <a:rPr lang="en-GB" sz="1000" kern="1200"/>
            <a:t>Health and Wellbeing Board</a:t>
          </a:r>
        </a:p>
        <a:p>
          <a:pPr marL="0" lvl="0" indent="0" algn="l" defTabSz="444500">
            <a:lnSpc>
              <a:spcPct val="90000"/>
            </a:lnSpc>
            <a:spcBef>
              <a:spcPct val="0"/>
            </a:spcBef>
            <a:spcAft>
              <a:spcPct val="35000"/>
            </a:spcAft>
            <a:buNone/>
          </a:pPr>
          <a:endParaRPr lang="en-GB" sz="1000" kern="1200"/>
        </a:p>
      </dsp:txBody>
      <dsp:txXfrm>
        <a:off x="1575593" y="1203011"/>
        <a:ext cx="714176" cy="529873"/>
      </dsp:txXfrm>
    </dsp:sp>
    <dsp:sp modelId="{DCDDE711-8F6F-457E-B82C-489CC401DDB7}">
      <dsp:nvSpPr>
        <dsp:cNvPr id="0" name=""/>
        <dsp:cNvSpPr/>
      </dsp:nvSpPr>
      <dsp:spPr>
        <a:xfrm>
          <a:off x="483363" y="198787"/>
          <a:ext cx="1935188" cy="1935188"/>
        </a:xfrm>
        <a:prstGeom prst="pie">
          <a:avLst>
            <a:gd name="adj1" fmla="val 5400000"/>
            <a:gd name="adj2" fmla="val 10800000"/>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r" defTabSz="444500">
            <a:lnSpc>
              <a:spcPct val="90000"/>
            </a:lnSpc>
            <a:spcBef>
              <a:spcPct val="0"/>
            </a:spcBef>
            <a:spcAft>
              <a:spcPct val="35000"/>
            </a:spcAft>
            <a:buNone/>
          </a:pPr>
          <a:r>
            <a:rPr lang="en-GB" sz="1000" kern="1200"/>
            <a:t>Safeguarding Childrens Partnership </a:t>
          </a:r>
        </a:p>
      </dsp:txBody>
      <dsp:txXfrm>
        <a:off x="677112" y="1203011"/>
        <a:ext cx="714176" cy="529873"/>
      </dsp:txXfrm>
    </dsp:sp>
    <dsp:sp modelId="{EFDAFCC0-B568-496E-A7C4-AE8605FC86D4}">
      <dsp:nvSpPr>
        <dsp:cNvPr id="0" name=""/>
        <dsp:cNvSpPr/>
      </dsp:nvSpPr>
      <dsp:spPr>
        <a:xfrm>
          <a:off x="483363" y="133820"/>
          <a:ext cx="1935188" cy="1935188"/>
        </a:xfrm>
        <a:prstGeom prst="pie">
          <a:avLst>
            <a:gd name="adj1" fmla="val 10800000"/>
            <a:gd name="adj2" fmla="val 1620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r" defTabSz="444500">
            <a:lnSpc>
              <a:spcPct val="90000"/>
            </a:lnSpc>
            <a:spcBef>
              <a:spcPct val="0"/>
            </a:spcBef>
            <a:spcAft>
              <a:spcPct val="35000"/>
            </a:spcAft>
            <a:buNone/>
          </a:pPr>
          <a:r>
            <a:rPr lang="en-GB" sz="1000" kern="1200"/>
            <a:t>Safeguarding Adults Board </a:t>
          </a:r>
        </a:p>
      </dsp:txBody>
      <dsp:txXfrm>
        <a:off x="677112" y="534911"/>
        <a:ext cx="714176" cy="529873"/>
      </dsp:txXfrm>
    </dsp:sp>
    <dsp:sp modelId="{F4F67099-FD1E-400F-82E3-3493ED7DF2AA}">
      <dsp:nvSpPr>
        <dsp:cNvPr id="0" name=""/>
        <dsp:cNvSpPr/>
      </dsp:nvSpPr>
      <dsp:spPr>
        <a:xfrm>
          <a:off x="450784" y="-39730"/>
          <a:ext cx="2174783" cy="2174783"/>
        </a:xfrm>
        <a:prstGeom prst="circularArrow">
          <a:avLst>
            <a:gd name="adj1" fmla="val 5085"/>
            <a:gd name="adj2" fmla="val 327528"/>
            <a:gd name="adj3" fmla="val 21272472"/>
            <a:gd name="adj4" fmla="val 16200000"/>
            <a:gd name="adj5" fmla="val 5932"/>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57CAD55-A360-41FB-9731-17F5587A6DF8}">
      <dsp:nvSpPr>
        <dsp:cNvPr id="0" name=""/>
        <dsp:cNvSpPr/>
      </dsp:nvSpPr>
      <dsp:spPr>
        <a:xfrm>
          <a:off x="428533" y="78989"/>
          <a:ext cx="2174783" cy="2174783"/>
        </a:xfrm>
        <a:prstGeom prst="circularArrow">
          <a:avLst>
            <a:gd name="adj1" fmla="val 5085"/>
            <a:gd name="adj2" fmla="val 327528"/>
            <a:gd name="adj3" fmla="val 5072472"/>
            <a:gd name="adj4" fmla="val 0"/>
            <a:gd name="adj5" fmla="val 5932"/>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B42E1AC-4C55-45FE-92C8-46800C815E55}">
      <dsp:nvSpPr>
        <dsp:cNvPr id="0" name=""/>
        <dsp:cNvSpPr/>
      </dsp:nvSpPr>
      <dsp:spPr>
        <a:xfrm>
          <a:off x="363565" y="78989"/>
          <a:ext cx="2174783" cy="2174783"/>
        </a:xfrm>
        <a:prstGeom prst="circularArrow">
          <a:avLst>
            <a:gd name="adj1" fmla="val 5085"/>
            <a:gd name="adj2" fmla="val 327528"/>
            <a:gd name="adj3" fmla="val 10472472"/>
            <a:gd name="adj4" fmla="val 5400000"/>
            <a:gd name="adj5" fmla="val 5932"/>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B193EE5-7F46-4E12-A75A-A78B8E4D851F}">
      <dsp:nvSpPr>
        <dsp:cNvPr id="0" name=""/>
        <dsp:cNvSpPr/>
      </dsp:nvSpPr>
      <dsp:spPr>
        <a:xfrm>
          <a:off x="363565" y="14022"/>
          <a:ext cx="2174783" cy="2174783"/>
        </a:xfrm>
        <a:prstGeom prst="circularArrow">
          <a:avLst>
            <a:gd name="adj1" fmla="val 5085"/>
            <a:gd name="adj2" fmla="val 327528"/>
            <a:gd name="adj3" fmla="val 15872472"/>
            <a:gd name="adj4" fmla="val 10800000"/>
            <a:gd name="adj5" fmla="val 5932"/>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0BBBC2-2F80-40D8-8D4A-EB013C51C48D}" type="datetimeFigureOut">
              <a:rPr lang="en-GB" smtClean="0"/>
              <a:t>27/04/2023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996440-1CAC-4ECC-BD58-2BB22381C732}" type="slidenum">
              <a:rPr lang="en-GB" smtClean="0"/>
              <a:t>‹#›</a:t>
            </a:fld>
            <a:endParaRPr lang="en-GB"/>
          </a:p>
        </p:txBody>
      </p:sp>
    </p:spTree>
    <p:extLst>
      <p:ext uri="{BB962C8B-B14F-4D97-AF65-F5344CB8AC3E}">
        <p14:creationId xmlns:p14="http://schemas.microsoft.com/office/powerpoint/2010/main" val="3008087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1</a:t>
            </a:fld>
            <a:endParaRPr lang="en-GB"/>
          </a:p>
        </p:txBody>
      </p:sp>
    </p:spTree>
    <p:extLst>
      <p:ext uri="{BB962C8B-B14F-4D97-AF65-F5344CB8AC3E}">
        <p14:creationId xmlns:p14="http://schemas.microsoft.com/office/powerpoint/2010/main" val="2108026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18</a:t>
            </a:fld>
            <a:endParaRPr lang="en-GB"/>
          </a:p>
        </p:txBody>
      </p:sp>
    </p:spTree>
    <p:extLst>
      <p:ext uri="{BB962C8B-B14F-4D97-AF65-F5344CB8AC3E}">
        <p14:creationId xmlns:p14="http://schemas.microsoft.com/office/powerpoint/2010/main" val="762073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19</a:t>
            </a:fld>
            <a:endParaRPr lang="en-GB"/>
          </a:p>
        </p:txBody>
      </p:sp>
    </p:spTree>
    <p:extLst>
      <p:ext uri="{BB962C8B-B14F-4D97-AF65-F5344CB8AC3E}">
        <p14:creationId xmlns:p14="http://schemas.microsoft.com/office/powerpoint/2010/main" val="244914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2</a:t>
            </a:fld>
            <a:endParaRPr lang="en-GB"/>
          </a:p>
        </p:txBody>
      </p:sp>
    </p:spTree>
    <p:extLst>
      <p:ext uri="{BB962C8B-B14F-4D97-AF65-F5344CB8AC3E}">
        <p14:creationId xmlns:p14="http://schemas.microsoft.com/office/powerpoint/2010/main" val="4215876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996440-1CAC-4ECC-BD58-2BB22381C732}" type="slidenum">
              <a:rPr lang="en-GB" smtClean="0"/>
              <a:t>4</a:t>
            </a:fld>
            <a:endParaRPr lang="en-GB"/>
          </a:p>
        </p:txBody>
      </p:sp>
    </p:spTree>
    <p:extLst>
      <p:ext uri="{BB962C8B-B14F-4D97-AF65-F5344CB8AC3E}">
        <p14:creationId xmlns:p14="http://schemas.microsoft.com/office/powerpoint/2010/main" val="3441862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5</a:t>
            </a:fld>
            <a:endParaRPr lang="en-GB"/>
          </a:p>
        </p:txBody>
      </p:sp>
    </p:spTree>
    <p:extLst>
      <p:ext uri="{BB962C8B-B14F-4D97-AF65-F5344CB8AC3E}">
        <p14:creationId xmlns:p14="http://schemas.microsoft.com/office/powerpoint/2010/main" val="155133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Include information around the merge of CRC and NPS </a:t>
            </a:r>
          </a:p>
        </p:txBody>
      </p:sp>
      <p:sp>
        <p:nvSpPr>
          <p:cNvPr id="4" name="Slide Number Placeholder 3"/>
          <p:cNvSpPr>
            <a:spLocks noGrp="1"/>
          </p:cNvSpPr>
          <p:nvPr>
            <p:ph type="sldNum" sz="quarter" idx="10"/>
          </p:nvPr>
        </p:nvSpPr>
        <p:spPr/>
        <p:txBody>
          <a:bodyPr/>
          <a:lstStyle/>
          <a:p>
            <a:fld id="{F1996440-1CAC-4ECC-BD58-2BB22381C732}" type="slidenum">
              <a:rPr lang="en-GB" smtClean="0"/>
              <a:t>12</a:t>
            </a:fld>
            <a:endParaRPr lang="en-GB"/>
          </a:p>
        </p:txBody>
      </p:sp>
    </p:spTree>
    <p:extLst>
      <p:ext uri="{BB962C8B-B14F-4D97-AF65-F5344CB8AC3E}">
        <p14:creationId xmlns:p14="http://schemas.microsoft.com/office/powerpoint/2010/main" val="3293612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14</a:t>
            </a:fld>
            <a:endParaRPr lang="en-GB"/>
          </a:p>
        </p:txBody>
      </p:sp>
    </p:spTree>
    <p:extLst>
      <p:ext uri="{BB962C8B-B14F-4D97-AF65-F5344CB8AC3E}">
        <p14:creationId xmlns:p14="http://schemas.microsoft.com/office/powerpoint/2010/main" val="712470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996440-1CAC-4ECC-BD58-2BB22381C732}" type="slidenum">
              <a:rPr lang="en-GB" smtClean="0"/>
              <a:t>15</a:t>
            </a:fld>
            <a:endParaRPr lang="en-GB"/>
          </a:p>
        </p:txBody>
      </p:sp>
    </p:spTree>
    <p:extLst>
      <p:ext uri="{BB962C8B-B14F-4D97-AF65-F5344CB8AC3E}">
        <p14:creationId xmlns:p14="http://schemas.microsoft.com/office/powerpoint/2010/main" val="1778768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16</a:t>
            </a:fld>
            <a:endParaRPr lang="en-GB"/>
          </a:p>
        </p:txBody>
      </p:sp>
    </p:spTree>
    <p:extLst>
      <p:ext uri="{BB962C8B-B14F-4D97-AF65-F5344CB8AC3E}">
        <p14:creationId xmlns:p14="http://schemas.microsoft.com/office/powerpoint/2010/main" val="2387475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996440-1CAC-4ECC-BD58-2BB22381C732}" type="slidenum">
              <a:rPr lang="en-GB" smtClean="0"/>
              <a:t>17</a:t>
            </a:fld>
            <a:endParaRPr lang="en-GB"/>
          </a:p>
        </p:txBody>
      </p:sp>
    </p:spTree>
    <p:extLst>
      <p:ext uri="{BB962C8B-B14F-4D97-AF65-F5344CB8AC3E}">
        <p14:creationId xmlns:p14="http://schemas.microsoft.com/office/powerpoint/2010/main" val="238019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6A4AF7-D134-402F-958A-94E57097997C}"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308788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18BC60-3196-4903-96C4-525A9B303676}"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119209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3AA4C5-67E9-4A08-85F9-A5B7D29988FA}"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3913539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4FF8A0-6F07-4A61-9C9D-54636C645345}"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2657622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21A305-5692-441C-BAD4-15A360C540E8}"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3300237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D5FE24-26B8-4B45-8CA6-372B89DC2C5A}"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2671794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43F2E6-CF43-412A-A40E-734A98CED630}" type="datetime1">
              <a:rPr lang="en-GB" smtClean="0"/>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1372171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A41CCC-DA6D-49E8-AA16-0031549E589B}" type="datetime1">
              <a:rPr lang="en-GB" smtClean="0"/>
              <a:t>27/04/2023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995333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0707B0-0CF3-4085-9B31-8780C3199657}" type="datetime1">
              <a:rPr lang="en-GB" smtClean="0"/>
              <a:t>27/04/2023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2311851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19607-009E-41DA-AE2D-61B7F3681F33}" type="datetime1">
              <a:rPr lang="en-GB" smtClean="0"/>
              <a:t>27/04/2023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1803112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F30AF4-CD9C-4BC9-A0D8-129EAF5E203C}" type="datetime1">
              <a:rPr lang="en-GB" smtClean="0"/>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143339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7A567E-35F5-4D3C-A500-65DDF7377EE8}"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2440910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AE08F1-3404-4A24-B875-D48F0FCDC4BA}" type="datetime1">
              <a:rPr lang="en-GB" smtClean="0"/>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77722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10AC1D-A7D0-406A-9EAE-C2CFB30D7010}"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19177852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14A043-3322-49CA-9BC6-5D95ACE0670B}"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4156906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703F4B-EF05-40A9-8EC4-A5EBFDAE2F8D}" type="datetime1">
              <a:rPr lang="en-GB" smtClean="0"/>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87529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571464-1B5D-4C8C-8D62-34499C5AF566}" type="datetime1">
              <a:rPr lang="en-GB" smtClean="0"/>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1086507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69B19F1-40F1-4E7B-90E0-03B677FEC04C}" type="datetime1">
              <a:rPr lang="en-GB" smtClean="0"/>
              <a:t>27/04/2023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3498987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1B1D1AF-5A7D-4580-AEBB-28C849997E04}" type="datetime1">
              <a:rPr lang="en-GB" smtClean="0"/>
              <a:t>27/04/2023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750011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B06D3-1138-4F3A-9287-BF3338BD014D}" type="datetime1">
              <a:rPr lang="en-GB" smtClean="0"/>
              <a:t>27/04/2023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2231434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EFC80B-2E4A-4B63-885A-C483AFF560C2}" type="datetime1">
              <a:rPr lang="en-GB" smtClean="0"/>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3525332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E0F96C-2C7E-4AFC-BF73-C8221B01DCC6}" type="datetime1">
              <a:rPr lang="en-GB" smtClean="0"/>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0AC22-71CD-45ED-BB4F-154D30B674A1}" type="slidenum">
              <a:rPr lang="en-GB" smtClean="0"/>
              <a:t>‹#›</a:t>
            </a:fld>
            <a:endParaRPr lang="en-GB"/>
          </a:p>
        </p:txBody>
      </p:sp>
    </p:spTree>
    <p:extLst>
      <p:ext uri="{BB962C8B-B14F-4D97-AF65-F5344CB8AC3E}">
        <p14:creationId xmlns:p14="http://schemas.microsoft.com/office/powerpoint/2010/main" val="98932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F6F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144A91-CC95-4C89-BAB5-EB201E57F7C9}" type="datetime1">
              <a:rPr lang="en-GB" smtClean="0"/>
              <a:t>27/04/2023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0AC22-71CD-45ED-BB4F-154D30B674A1}" type="slidenum">
              <a:rPr lang="en-GB" smtClean="0"/>
              <a:t>‹#›</a:t>
            </a:fld>
            <a:endParaRPr lang="en-GB"/>
          </a:p>
        </p:txBody>
      </p:sp>
    </p:spTree>
    <p:extLst>
      <p:ext uri="{BB962C8B-B14F-4D97-AF65-F5344CB8AC3E}">
        <p14:creationId xmlns:p14="http://schemas.microsoft.com/office/powerpoint/2010/main" val="248578882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144A91-CC95-4C89-BAB5-EB201E57F7C9}" type="datetime1">
              <a:rPr lang="en-GB" smtClean="0"/>
              <a:t>27/04/2023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0AC22-71CD-45ED-BB4F-154D30B674A1}" type="slidenum">
              <a:rPr lang="en-GB" smtClean="0"/>
              <a:t>‹#›</a:t>
            </a:fld>
            <a:endParaRPr lang="en-GB"/>
          </a:p>
        </p:txBody>
      </p:sp>
    </p:spTree>
    <p:extLst>
      <p:ext uri="{BB962C8B-B14F-4D97-AF65-F5344CB8AC3E}">
        <p14:creationId xmlns:p14="http://schemas.microsoft.com/office/powerpoint/2010/main" val="951877613"/>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8" Type="http://schemas.openxmlformats.org/officeDocument/2006/relationships/hyperlink" Target="https://www.lbbd.gov.uk/drugs-and-alcohol-help" TargetMode="External"/><Relationship Id="rId3" Type="http://schemas.openxmlformats.org/officeDocument/2006/relationships/hyperlink" Target="https://www.lbbd.gov.uk/residents/community-safety-and-crime/dv/getting-help/" TargetMode="External"/><Relationship Id="rId7" Type="http://schemas.openxmlformats.org/officeDocument/2006/relationships/hyperlink" Target="https://www.lbbd.gov.uk/report-crime"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hyperlink" Target="https://www.lbbd.gov.uk/hate-crimes-and-incidents" TargetMode="External"/><Relationship Id="rId11" Type="http://schemas.openxmlformats.org/officeDocument/2006/relationships/hyperlink" Target="https://www.victimsupport.org.uk/" TargetMode="External"/><Relationship Id="rId5" Type="http://schemas.openxmlformats.org/officeDocument/2006/relationships/hyperlink" Target="http://careandsupport.lbbd.gov.uk/kb5/barkingdagenham/asch/adult.page?adultchannel=5" TargetMode="External"/><Relationship Id="rId10" Type="http://schemas.openxmlformats.org/officeDocument/2006/relationships/hyperlink" Target="https://www.lbbd.gov.uk/public-spaces-protection-orders-pspos" TargetMode="External"/><Relationship Id="rId4" Type="http://schemas.openxmlformats.org/officeDocument/2006/relationships/hyperlink" Target="https://newme.london/" TargetMode="External"/><Relationship Id="rId9" Type="http://schemas.openxmlformats.org/officeDocument/2006/relationships/hyperlink" Target="mailto:prevent@lbbd.gov.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notesSlide" Target="../notesSlides/notesSlide4.xml"/><Relationship Id="rId16" Type="http://schemas.openxmlformats.org/officeDocument/2006/relationships/image" Target="../media/image17.svg"/><Relationship Id="rId1" Type="http://schemas.openxmlformats.org/officeDocument/2006/relationships/slideLayout" Target="../slideLayouts/slideLayout13.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6.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18" Type="http://schemas.openxmlformats.org/officeDocument/2006/relationships/image" Target="../media/image36.png"/><Relationship Id="rId3" Type="http://schemas.openxmlformats.org/officeDocument/2006/relationships/image" Target="../media/image21.png"/><Relationship Id="rId21" Type="http://schemas.openxmlformats.org/officeDocument/2006/relationships/image" Target="../media/image39.svg"/><Relationship Id="rId7" Type="http://schemas.openxmlformats.org/officeDocument/2006/relationships/image" Target="../media/image25.png"/><Relationship Id="rId12" Type="http://schemas.openxmlformats.org/officeDocument/2006/relationships/image" Target="../media/image30.png"/><Relationship Id="rId17" Type="http://schemas.openxmlformats.org/officeDocument/2006/relationships/image" Target="../media/image35.svg"/><Relationship Id="rId25" Type="http://schemas.openxmlformats.org/officeDocument/2006/relationships/image" Target="../media/image43.png"/><Relationship Id="rId2" Type="http://schemas.openxmlformats.org/officeDocument/2006/relationships/image" Target="../media/image20.png"/><Relationship Id="rId16" Type="http://schemas.openxmlformats.org/officeDocument/2006/relationships/image" Target="../media/image34.png"/><Relationship Id="rId20" Type="http://schemas.openxmlformats.org/officeDocument/2006/relationships/image" Target="../media/image38.png"/><Relationship Id="rId1" Type="http://schemas.openxmlformats.org/officeDocument/2006/relationships/slideLayout" Target="../slideLayouts/slideLayout13.xml"/><Relationship Id="rId6" Type="http://schemas.openxmlformats.org/officeDocument/2006/relationships/image" Target="../media/image24.png"/><Relationship Id="rId11" Type="http://schemas.openxmlformats.org/officeDocument/2006/relationships/image" Target="../media/image29.png"/><Relationship Id="rId24" Type="http://schemas.openxmlformats.org/officeDocument/2006/relationships/image" Target="../media/image42.png"/><Relationship Id="rId5" Type="http://schemas.openxmlformats.org/officeDocument/2006/relationships/image" Target="../media/image23.png"/><Relationship Id="rId15" Type="http://schemas.openxmlformats.org/officeDocument/2006/relationships/image" Target="../media/image33.png"/><Relationship Id="rId23" Type="http://schemas.openxmlformats.org/officeDocument/2006/relationships/image" Target="../media/image41.svg"/><Relationship Id="rId10" Type="http://schemas.openxmlformats.org/officeDocument/2006/relationships/image" Target="../media/image28.png"/><Relationship Id="rId19" Type="http://schemas.openxmlformats.org/officeDocument/2006/relationships/image" Target="../media/image37.sv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image" Target="../media/image32.png"/><Relationship Id="rId22" Type="http://schemas.openxmlformats.org/officeDocument/2006/relationships/image" Target="../media/image40.png"/></Relationships>
</file>

<file path=ppt/slides/_rels/slide7.xml.rels><?xml version="1.0" encoding="UTF-8" standalone="yes"?>
<Relationships xmlns="http://schemas.openxmlformats.org/package/2006/relationships"><Relationship Id="rId8" Type="http://schemas.openxmlformats.org/officeDocument/2006/relationships/image" Target="../media/image50.png"/><Relationship Id="rId13" Type="http://schemas.openxmlformats.org/officeDocument/2006/relationships/image" Target="../media/image55.svg"/><Relationship Id="rId3" Type="http://schemas.openxmlformats.org/officeDocument/2006/relationships/image" Target="../media/image45.png"/><Relationship Id="rId7" Type="http://schemas.openxmlformats.org/officeDocument/2006/relationships/image" Target="../media/image49.png"/><Relationship Id="rId12" Type="http://schemas.openxmlformats.org/officeDocument/2006/relationships/image" Target="../media/image54.png"/><Relationship Id="rId17" Type="http://schemas.openxmlformats.org/officeDocument/2006/relationships/image" Target="../media/image59.svg"/><Relationship Id="rId2" Type="http://schemas.openxmlformats.org/officeDocument/2006/relationships/image" Target="../media/image44.png"/><Relationship Id="rId16" Type="http://schemas.openxmlformats.org/officeDocument/2006/relationships/image" Target="../media/image58.png"/><Relationship Id="rId1" Type="http://schemas.openxmlformats.org/officeDocument/2006/relationships/slideLayout" Target="../slideLayouts/slideLayout13.xml"/><Relationship Id="rId6" Type="http://schemas.openxmlformats.org/officeDocument/2006/relationships/image" Target="../media/image48.png"/><Relationship Id="rId11" Type="http://schemas.openxmlformats.org/officeDocument/2006/relationships/image" Target="../media/image53.svg"/><Relationship Id="rId5" Type="http://schemas.openxmlformats.org/officeDocument/2006/relationships/image" Target="../media/image47.png"/><Relationship Id="rId15" Type="http://schemas.openxmlformats.org/officeDocument/2006/relationships/image" Target="../media/image57.svg"/><Relationship Id="rId10" Type="http://schemas.openxmlformats.org/officeDocument/2006/relationships/image" Target="../media/image52.png"/><Relationship Id="rId4" Type="http://schemas.openxmlformats.org/officeDocument/2006/relationships/image" Target="../media/image46.png"/><Relationship Id="rId9" Type="http://schemas.openxmlformats.org/officeDocument/2006/relationships/image" Target="../media/image51.png"/><Relationship Id="rId14" Type="http://schemas.openxmlformats.org/officeDocument/2006/relationships/image" Target="../media/image56.png"/></Relationships>
</file>

<file path=ppt/slides/_rels/slide8.xml.rels><?xml version="1.0" encoding="UTF-8" standalone="yes"?>
<Relationships xmlns="http://schemas.openxmlformats.org/package/2006/relationships"><Relationship Id="rId8" Type="http://schemas.openxmlformats.org/officeDocument/2006/relationships/image" Target="../media/image66.png"/><Relationship Id="rId13" Type="http://schemas.openxmlformats.org/officeDocument/2006/relationships/image" Target="../media/image71.png"/><Relationship Id="rId3" Type="http://schemas.openxmlformats.org/officeDocument/2006/relationships/image" Target="../media/image61.png"/><Relationship Id="rId7" Type="http://schemas.openxmlformats.org/officeDocument/2006/relationships/image" Target="../media/image65.png"/><Relationship Id="rId12" Type="http://schemas.openxmlformats.org/officeDocument/2006/relationships/image" Target="../media/image70.png"/><Relationship Id="rId2" Type="http://schemas.openxmlformats.org/officeDocument/2006/relationships/image" Target="../media/image60.png"/><Relationship Id="rId1" Type="http://schemas.openxmlformats.org/officeDocument/2006/relationships/slideLayout" Target="../slideLayouts/slideLayout13.xml"/><Relationship Id="rId6" Type="http://schemas.openxmlformats.org/officeDocument/2006/relationships/image" Target="../media/image64.png"/><Relationship Id="rId11" Type="http://schemas.openxmlformats.org/officeDocument/2006/relationships/image" Target="../media/image69.png"/><Relationship Id="rId5" Type="http://schemas.openxmlformats.org/officeDocument/2006/relationships/image" Target="../media/image63.png"/><Relationship Id="rId10" Type="http://schemas.openxmlformats.org/officeDocument/2006/relationships/image" Target="../media/image68.png"/><Relationship Id="rId4" Type="http://schemas.openxmlformats.org/officeDocument/2006/relationships/image" Target="../media/image62.png"/><Relationship Id="rId9" Type="http://schemas.openxmlformats.org/officeDocument/2006/relationships/image" Target="../media/image67.png"/><Relationship Id="rId14" Type="http://schemas.openxmlformats.org/officeDocument/2006/relationships/image" Target="../media/image72.svg"/></Relationships>
</file>

<file path=ppt/slides/_rels/slide9.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73.png"/><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bwMode="black">
      <p:bgPr>
        <a:solidFill>
          <a:schemeClr val="bg2">
            <a:alpha val="0"/>
          </a:schemeClr>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4" name="Slide Number Placeholder 3">
            <a:extLst>
              <a:ext uri="{FF2B5EF4-FFF2-40B4-BE49-F238E27FC236}">
                <a16:creationId xmlns:a16="http://schemas.microsoft.com/office/drawing/2014/main" id="{2D552438-DBAD-4F64-9C99-6D76F6CBF83D}"/>
              </a:ext>
            </a:extLst>
          </p:cNvPr>
          <p:cNvSpPr>
            <a:spLocks noGrp="1"/>
          </p:cNvSpPr>
          <p:nvPr>
            <p:ph type="sldNum" sz="quarter" idx="12"/>
          </p:nvPr>
        </p:nvSpPr>
        <p:spPr>
          <a:xfrm>
            <a:off x="11571193" y="6435672"/>
            <a:ext cx="570728" cy="314067"/>
          </a:xfrm>
          <a:prstGeom prst="ellipse">
            <a:avLst/>
          </a:prstGeom>
        </p:spPr>
        <p:txBody>
          <a:bodyPr vert="horz" lIns="91440" tIns="45720" rIns="91440" bIns="45720" rtlCol="0" anchor="ctr">
            <a:normAutofit/>
          </a:bodyPr>
          <a:lstStyle/>
          <a:p>
            <a:pPr>
              <a:lnSpc>
                <a:spcPct val="90000"/>
              </a:lnSpc>
              <a:spcAft>
                <a:spcPts val="600"/>
              </a:spcAft>
              <a:defRPr/>
            </a:pPr>
            <a:fld id="{07C0AC22-71CD-45ED-BB4F-154D30B674A1}" type="slidenum">
              <a:rPr lang="en-US" sz="900">
                <a:solidFill>
                  <a:srgbClr val="898989"/>
                </a:solidFill>
              </a:rPr>
              <a:pPr>
                <a:lnSpc>
                  <a:spcPct val="90000"/>
                </a:lnSpc>
                <a:spcAft>
                  <a:spcPts val="600"/>
                </a:spcAft>
                <a:defRPr/>
              </a:pPr>
              <a:t>1</a:t>
            </a:fld>
            <a:endParaRPr lang="en-US" sz="900">
              <a:solidFill>
                <a:srgbClr val="898989"/>
              </a:solidFill>
            </a:endParaRPr>
          </a:p>
        </p:txBody>
      </p:sp>
      <p:pic>
        <p:nvPicPr>
          <p:cNvPr id="38" name="Picture 37">
            <a:extLst>
              <a:ext uri="{FF2B5EF4-FFF2-40B4-BE49-F238E27FC236}">
                <a16:creationId xmlns:a16="http://schemas.microsoft.com/office/drawing/2014/main" id="{72C0861B-E912-4299-9AFF-51EAB26EEEF6}"/>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8262" b="89744" l="9408" r="93728">
                        <a14:foregroundMark x1="66202" y1="8547" x2="66202" y2="8547"/>
                        <a14:foregroundMark x1="93728" y1="45299" x2="93728" y2="45299"/>
                        <a14:foregroundMark x1="93380" y1="37322" x2="93380" y2="37322"/>
                      </a14:backgroundRemoval>
                    </a14:imgEffect>
                  </a14:imgLayer>
                </a14:imgProps>
              </a:ext>
            </a:extLst>
          </a:blip>
          <a:srcRect t="3224" b="9286"/>
          <a:stretch/>
        </p:blipFill>
        <p:spPr>
          <a:xfrm>
            <a:off x="8210665" y="1055578"/>
            <a:ext cx="3775802" cy="3344434"/>
          </a:xfrm>
          <a:prstGeom prst="rect">
            <a:avLst/>
          </a:prstGeom>
          <a:noFill/>
        </p:spPr>
      </p:pic>
      <p:sp>
        <p:nvSpPr>
          <p:cNvPr id="7" name="Title 1">
            <a:extLst>
              <a:ext uri="{FF2B5EF4-FFF2-40B4-BE49-F238E27FC236}">
                <a16:creationId xmlns:a16="http://schemas.microsoft.com/office/drawing/2014/main" id="{D6E363E6-FC69-4E70-ACB2-A6B09348E2B5}"/>
              </a:ext>
            </a:extLst>
          </p:cNvPr>
          <p:cNvSpPr>
            <a:spLocks noGrp="1"/>
          </p:cNvSpPr>
          <p:nvPr>
            <p:ph type="title"/>
          </p:nvPr>
        </p:nvSpPr>
        <p:spPr>
          <a:xfrm>
            <a:off x="364877" y="697031"/>
            <a:ext cx="9515156" cy="2523247"/>
          </a:xfrm>
        </p:spPr>
        <p:txBody>
          <a:bodyPr vert="horz" lIns="91440" tIns="45720" rIns="91440" bIns="45720" rtlCol="0" anchor="ctr">
            <a:normAutofit fontScale="90000"/>
          </a:bodyPr>
          <a:lstStyle/>
          <a:p>
            <a:pPr algn="ctr"/>
            <a:r>
              <a:rPr lang="en-US" sz="5400" b="1" kern="1200">
                <a:solidFill>
                  <a:schemeClr val="accent1">
                    <a:lumMod val="25000"/>
                  </a:schemeClr>
                </a:solidFill>
              </a:rPr>
              <a:t>London Borough of </a:t>
            </a:r>
            <a:br>
              <a:rPr lang="en-US" sz="5400" b="1" kern="1200">
                <a:solidFill>
                  <a:schemeClr val="accent1">
                    <a:lumMod val="25000"/>
                  </a:schemeClr>
                </a:solidFill>
              </a:rPr>
            </a:br>
            <a:r>
              <a:rPr lang="en-US" sz="5400" b="1" kern="1200">
                <a:solidFill>
                  <a:schemeClr val="accent1">
                    <a:lumMod val="25000"/>
                  </a:schemeClr>
                </a:solidFill>
              </a:rPr>
              <a:t>Barking and Dagenham</a:t>
            </a:r>
            <a:br>
              <a:rPr lang="en-US" sz="5400" b="1" kern="1200">
                <a:solidFill>
                  <a:schemeClr val="accent1">
                    <a:lumMod val="25000"/>
                  </a:schemeClr>
                </a:solidFill>
              </a:rPr>
            </a:br>
            <a:r>
              <a:rPr lang="en-US" sz="5400" b="1" kern="1200">
                <a:solidFill>
                  <a:schemeClr val="accent1">
                    <a:lumMod val="25000"/>
                  </a:schemeClr>
                </a:solidFill>
              </a:rPr>
              <a:t>Community Safety Partnership Plan</a:t>
            </a:r>
            <a:br>
              <a:rPr lang="en-US" sz="5400" b="1" kern="1200">
                <a:solidFill>
                  <a:schemeClr val="accent1">
                    <a:lumMod val="25000"/>
                  </a:schemeClr>
                </a:solidFill>
                <a:latin typeface="+mj-lt"/>
                <a:ea typeface="+mj-ea"/>
                <a:cs typeface="+mj-cs"/>
              </a:rPr>
            </a:br>
            <a:r>
              <a:rPr lang="en-US" sz="5400" kern="1200">
                <a:solidFill>
                  <a:schemeClr val="accent1">
                    <a:lumMod val="25000"/>
                  </a:schemeClr>
                </a:solidFill>
                <a:latin typeface="+mj-lt"/>
                <a:ea typeface="+mj-ea"/>
                <a:cs typeface="+mj-cs"/>
              </a:rPr>
              <a:t>2023-2026</a:t>
            </a:r>
            <a:br>
              <a:rPr lang="en-US" sz="5400" kern="1200">
                <a:solidFill>
                  <a:schemeClr val="accent1">
                    <a:lumMod val="25000"/>
                  </a:schemeClr>
                </a:solidFill>
                <a:latin typeface="+mj-lt"/>
                <a:ea typeface="+mj-ea"/>
                <a:cs typeface="+mj-cs"/>
              </a:rPr>
            </a:br>
            <a:endParaRPr lang="en-US" sz="5400" kern="1200">
              <a:solidFill>
                <a:schemeClr val="accent1">
                  <a:lumMod val="25000"/>
                </a:schemeClr>
              </a:solidFill>
              <a:latin typeface="+mj-lt"/>
              <a:ea typeface="+mj-ea"/>
              <a:cs typeface="+mj-cs"/>
            </a:endParaRPr>
          </a:p>
        </p:txBody>
      </p:sp>
      <p:pic>
        <p:nvPicPr>
          <p:cNvPr id="5" name="Picture 4">
            <a:extLst>
              <a:ext uri="{FF2B5EF4-FFF2-40B4-BE49-F238E27FC236}">
                <a16:creationId xmlns:a16="http://schemas.microsoft.com/office/drawing/2014/main" id="{A134AB64-F06F-4966-9938-6D899DE06D9A}"/>
              </a:ext>
            </a:extLst>
          </p:cNvPr>
          <p:cNvPicPr>
            <a:picLocks noChangeAspect="1"/>
          </p:cNvPicPr>
          <p:nvPr/>
        </p:nvPicPr>
        <p:blipFill>
          <a:blip r:embed="rId6"/>
          <a:stretch>
            <a:fillRect/>
          </a:stretch>
        </p:blipFill>
        <p:spPr>
          <a:xfrm>
            <a:off x="364877" y="5090567"/>
            <a:ext cx="11382375" cy="1676400"/>
          </a:xfrm>
          <a:prstGeom prst="rect">
            <a:avLst/>
          </a:prstGeom>
        </p:spPr>
      </p:pic>
    </p:spTree>
    <p:extLst>
      <p:ext uri="{BB962C8B-B14F-4D97-AF65-F5344CB8AC3E}">
        <p14:creationId xmlns:p14="http://schemas.microsoft.com/office/powerpoint/2010/main" val="184568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F0D02-A835-4A43-9943-9944C9364CD6}"/>
              </a:ext>
            </a:extLst>
          </p:cNvPr>
          <p:cNvSpPr/>
          <p:nvPr/>
        </p:nvSpPr>
        <p:spPr>
          <a:xfrm>
            <a:off x="3383" y="0"/>
            <a:ext cx="2743200"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E8CA4079-053C-4190-8DAE-5C905FF9977D}"/>
              </a:ext>
            </a:extLst>
          </p:cNvPr>
          <p:cNvSpPr>
            <a:spLocks noGrp="1"/>
          </p:cNvSpPr>
          <p:nvPr>
            <p:ph type="sldNum" sz="quarter" idx="12"/>
          </p:nvPr>
        </p:nvSpPr>
        <p:spPr>
          <a:xfrm>
            <a:off x="9448800" y="6470376"/>
            <a:ext cx="2743200" cy="365125"/>
          </a:xfrm>
        </p:spPr>
        <p:txBody>
          <a:bodyPr/>
          <a:lstStyle/>
          <a:p>
            <a:r>
              <a:rPr lang="en-GB"/>
              <a:t>9</a:t>
            </a:r>
          </a:p>
        </p:txBody>
      </p:sp>
      <p:sp>
        <p:nvSpPr>
          <p:cNvPr id="7" name="Title 1">
            <a:extLst>
              <a:ext uri="{FF2B5EF4-FFF2-40B4-BE49-F238E27FC236}">
                <a16:creationId xmlns:a16="http://schemas.microsoft.com/office/drawing/2014/main" id="{AC5CBC1D-30F9-4B03-AD1F-99C2B8782DBE}"/>
              </a:ext>
            </a:extLst>
          </p:cNvPr>
          <p:cNvSpPr txBox="1">
            <a:spLocks/>
          </p:cNvSpPr>
          <p:nvPr/>
        </p:nvSpPr>
        <p:spPr>
          <a:xfrm>
            <a:off x="176210" y="2035319"/>
            <a:ext cx="2239819" cy="2201121"/>
          </a:xfrm>
          <a:prstGeom prst="ellipse">
            <a:avLst/>
          </a:prstGeom>
          <a:solidFill>
            <a:schemeClr val="accent5">
              <a:lumMod val="40000"/>
              <a:lumOff val="60000"/>
            </a:schemeClr>
          </a:solidFill>
          <a:ln w="174625" cmpd="thinThick">
            <a:solidFill>
              <a:schemeClr val="tx1"/>
            </a:solidFill>
          </a:ln>
        </p:spPr>
        <p:txBody>
          <a:bodyPr vert="horz" lIns="91440" tIns="45720" rIns="91440" bIns="45720" rtlCol="0" anchor="ctr">
            <a:normAutofit fontScale="85000" lnSpcReduction="20000"/>
          </a:bodyPr>
          <a:lstStyle>
            <a:defPPr>
              <a:defRPr lang="en-US"/>
            </a:defPPr>
            <a:lvl1pPr algn="ctr">
              <a:lnSpc>
                <a:spcPct val="90000"/>
              </a:lnSpc>
              <a:spcBef>
                <a:spcPct val="0"/>
              </a:spcBef>
              <a:buNone/>
              <a:defRPr sz="2400" b="1">
                <a:solidFill>
                  <a:schemeClr val="bg1"/>
                </a:solidFill>
                <a:latin typeface="+mj-lt"/>
                <a:ea typeface="+mj-ea"/>
                <a:cs typeface="+mj-cs"/>
              </a:defRPr>
            </a:lvl1pPr>
          </a:lstStyle>
          <a:p>
            <a:r>
              <a:rPr lang="en-US" sz="2800" dirty="0">
                <a:solidFill>
                  <a:schemeClr val="tx1"/>
                </a:solidFill>
              </a:rPr>
              <a:t>Priority 1</a:t>
            </a:r>
          </a:p>
          <a:p>
            <a:endParaRPr lang="en-US" sz="2600" dirty="0">
              <a:solidFill>
                <a:schemeClr val="tx1"/>
              </a:solidFill>
            </a:endParaRPr>
          </a:p>
          <a:p>
            <a:r>
              <a:rPr lang="en-US" sz="2600" dirty="0">
                <a:solidFill>
                  <a:schemeClr val="tx1"/>
                </a:solidFill>
              </a:rPr>
              <a:t> </a:t>
            </a:r>
            <a:r>
              <a:rPr lang="en-US" b="0" dirty="0">
                <a:solidFill>
                  <a:schemeClr val="tx1"/>
                </a:solidFill>
              </a:rPr>
              <a:t>Keeping children and young people safe</a:t>
            </a:r>
          </a:p>
        </p:txBody>
      </p:sp>
      <p:sp>
        <p:nvSpPr>
          <p:cNvPr id="8" name="Rectangle: Rounded Corners 7">
            <a:extLst>
              <a:ext uri="{FF2B5EF4-FFF2-40B4-BE49-F238E27FC236}">
                <a16:creationId xmlns:a16="http://schemas.microsoft.com/office/drawing/2014/main" id="{389E0A31-4F15-454C-8F1F-17DEF860B57E}"/>
              </a:ext>
            </a:extLst>
          </p:cNvPr>
          <p:cNvSpPr/>
          <p:nvPr/>
        </p:nvSpPr>
        <p:spPr>
          <a:xfrm>
            <a:off x="2919410" y="70720"/>
            <a:ext cx="9096379" cy="4396504"/>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r>
              <a:rPr lang="en-GB" sz="1600" b="1" dirty="0">
                <a:solidFill>
                  <a:schemeClr val="tx1"/>
                </a:solidFill>
              </a:rPr>
              <a:t>     </a:t>
            </a: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400" b="1" dirty="0">
              <a:solidFill>
                <a:schemeClr val="tx1"/>
              </a:solidFill>
            </a:endParaRPr>
          </a:p>
          <a:p>
            <a:pPr algn="ctr"/>
            <a:r>
              <a:rPr lang="en-GB" sz="1600" b="1" dirty="0">
                <a:solidFill>
                  <a:schemeClr val="tx1"/>
                </a:solidFill>
              </a:rPr>
              <a:t>Focus</a:t>
            </a:r>
          </a:p>
          <a:p>
            <a:pPr algn="ctr"/>
            <a:r>
              <a:rPr lang="en-GB" sz="1400" b="1" dirty="0">
                <a:solidFill>
                  <a:schemeClr val="tx1"/>
                </a:solidFill>
              </a:rPr>
              <a:t>Responsibility sits with the Contextual Safeguarding and Exploitation subgroup and YOS Board</a:t>
            </a:r>
          </a:p>
          <a:p>
            <a:pPr marL="285750" indent="-285750">
              <a:buFont typeface="Arial" panose="020B0604020202020204" pitchFamily="34" charset="0"/>
              <a:buChar char="•"/>
            </a:pPr>
            <a:r>
              <a:rPr lang="en-GB" sz="1200" dirty="0">
                <a:solidFill>
                  <a:schemeClr val="tx1"/>
                </a:solidFill>
              </a:rPr>
              <a:t>Review the teaching of online safety in schools and focus on improvements around how young people can protect themselves from unsafe content and promote safe online spaces. </a:t>
            </a:r>
          </a:p>
          <a:p>
            <a:pPr marL="285750" lvl="0" indent="-285750">
              <a:buFont typeface="Arial" panose="020B0604020202020204" pitchFamily="34" charset="0"/>
              <a:buChar char="•"/>
            </a:pPr>
            <a:r>
              <a:rPr lang="en-GB" sz="1200" dirty="0">
                <a:solidFill>
                  <a:schemeClr val="tx1"/>
                </a:solidFill>
              </a:rPr>
              <a:t>Lead on the implementation of a contextual safeguarding approach across the Council and it’s partners</a:t>
            </a:r>
          </a:p>
          <a:p>
            <a:pPr marL="285750" indent="-285750">
              <a:buFont typeface="Arial" panose="020B0604020202020204" pitchFamily="34" charset="0"/>
              <a:buChar char="•"/>
            </a:pPr>
            <a:r>
              <a:rPr lang="en-GB" sz="1200" dirty="0">
                <a:solidFill>
                  <a:schemeClr val="tx1"/>
                </a:solidFill>
              </a:rPr>
              <a:t>Coordinate and support a multi-agency contextual safeguarding response to reduce children’s  experiences of significant harm that happen outside the family context.</a:t>
            </a:r>
          </a:p>
          <a:p>
            <a:pPr marL="285750" indent="-285750">
              <a:buFont typeface="Arial" panose="020B0604020202020204" pitchFamily="34" charset="0"/>
              <a:buChar char="•"/>
            </a:pPr>
            <a:r>
              <a:rPr lang="en-GB" sz="1200" dirty="0">
                <a:solidFill>
                  <a:schemeClr val="tx1"/>
                </a:solidFill>
              </a:rPr>
              <a:t>Coordinate the development of the multi-agency exploitation strategy and oversee the implementation. </a:t>
            </a:r>
          </a:p>
          <a:p>
            <a:pPr marL="285750" lvl="0" indent="-285750">
              <a:buFont typeface="Arial" panose="020B0604020202020204" pitchFamily="34" charset="0"/>
              <a:buChar char="•"/>
            </a:pPr>
            <a:r>
              <a:rPr lang="en-GB" sz="1200" dirty="0">
                <a:solidFill>
                  <a:schemeClr val="tx1"/>
                </a:solidFill>
              </a:rPr>
              <a:t>Oversee the contextual safeguarding working group which aims to  collaboratively develop, test and embed contextual safeguarding systems, processes and tools.</a:t>
            </a:r>
          </a:p>
          <a:p>
            <a:pPr marL="285750" indent="-285750">
              <a:buFont typeface="Arial" panose="020B0604020202020204" pitchFamily="34" charset="0"/>
              <a:buChar char="•"/>
            </a:pPr>
            <a:r>
              <a:rPr lang="en-GB" sz="1200" dirty="0">
                <a:solidFill>
                  <a:schemeClr val="tx1"/>
                </a:solidFill>
              </a:rPr>
              <a:t>Work with local businesses and community groups ensuring they play a role in providing safe places and locations for our children </a:t>
            </a:r>
          </a:p>
          <a:p>
            <a:pPr marL="285750" lvl="0" indent="-285750">
              <a:buFont typeface="Arial" panose="020B0604020202020204" pitchFamily="34" charset="0"/>
              <a:buChar char="•"/>
            </a:pPr>
            <a:r>
              <a:rPr lang="en-GB" sz="1200" dirty="0">
                <a:solidFill>
                  <a:schemeClr val="tx1"/>
                </a:solidFill>
              </a:rPr>
              <a:t>Identify and remove blockages or obstacles which increase risks of exploitation and  serious youth violence for our children. </a:t>
            </a:r>
          </a:p>
          <a:p>
            <a:pPr marL="285750" lvl="0" indent="-285750">
              <a:buFont typeface="Arial" panose="020B0604020202020204" pitchFamily="34" charset="0"/>
              <a:buChar char="•"/>
            </a:pPr>
            <a:r>
              <a:rPr lang="en-GB" sz="1200" dirty="0">
                <a:solidFill>
                  <a:schemeClr val="tx1"/>
                </a:solidFill>
              </a:rPr>
              <a:t>Ensure young peoples voices are heard and that they influence service development and partnership responses.</a:t>
            </a:r>
          </a:p>
          <a:p>
            <a:pPr marL="285750" lvl="0" indent="-285750">
              <a:buFont typeface="Arial" panose="020B0604020202020204" pitchFamily="34" charset="0"/>
              <a:buChar char="•"/>
            </a:pPr>
            <a:r>
              <a:rPr lang="en-GB" sz="1200" dirty="0">
                <a:solidFill>
                  <a:schemeClr val="tx1"/>
                </a:solidFill>
              </a:rPr>
              <a:t>Ensure early intervention and prevention , reduce levels of youth offending and re-offending rates and support positive resettlement of those leaving custody.</a:t>
            </a:r>
          </a:p>
          <a:p>
            <a:pPr marL="285750" lvl="0" indent="-285750">
              <a:buFont typeface="Arial" panose="020B0604020202020204" pitchFamily="34" charset="0"/>
              <a:buChar char="•"/>
            </a:pPr>
            <a:r>
              <a:rPr lang="en-GB" sz="1200" dirty="0">
                <a:solidFill>
                  <a:schemeClr val="tx1"/>
                </a:solidFill>
              </a:rPr>
              <a:t>Oversee work of the ending gang and youth violence meeting that works with medium to high risk individuals to apply meaningful interventions and support with education, employment, training, housing, mentoring and reducing offending.</a:t>
            </a:r>
          </a:p>
          <a:p>
            <a:pPr marL="285750" lvl="0" indent="-285750">
              <a:buFont typeface="Arial" panose="020B0604020202020204" pitchFamily="34" charset="0"/>
              <a:buChar char="•"/>
            </a:pPr>
            <a:r>
              <a:rPr lang="en-GB" sz="1200" dirty="0">
                <a:solidFill>
                  <a:schemeClr val="tx1"/>
                </a:solidFill>
              </a:rPr>
              <a:t>Oversee the delivery of the NRM pilot for duration of 18 months from June 2021.</a:t>
            </a:r>
          </a:p>
          <a:p>
            <a:pPr marL="285750" lvl="0" indent="-285750">
              <a:buFont typeface="Arial" panose="020B0604020202020204" pitchFamily="34" charset="0"/>
              <a:buChar char="•"/>
            </a:pPr>
            <a:r>
              <a:rPr lang="en-GB" sz="1200" dirty="0">
                <a:solidFill>
                  <a:schemeClr val="tx1"/>
                </a:solidFill>
              </a:rPr>
              <a:t>Implement and oversee the Harmful Sexualised Behaviour (HSB) pilot in conjunction with Safer London and Youth at Risk Matrix (YARM) workers.</a:t>
            </a:r>
          </a:p>
          <a:p>
            <a:pPr marL="285750" lvl="0" indent="-285750">
              <a:buFont typeface="Arial" panose="020B0604020202020204" pitchFamily="34" charset="0"/>
              <a:buChar char="•"/>
            </a:pPr>
            <a:r>
              <a:rPr lang="en-GB" sz="1200" dirty="0">
                <a:solidFill>
                  <a:schemeClr val="tx1"/>
                </a:solidFill>
              </a:rPr>
              <a:t>Implement the Your Choice programme within the Adolescent service.</a:t>
            </a:r>
          </a:p>
          <a:p>
            <a:pPr marL="285750" lvl="0" indent="-285750">
              <a:buFont typeface="Arial" panose="020B0604020202020204" pitchFamily="34" charset="0"/>
              <a:buChar char="•"/>
            </a:pPr>
            <a:r>
              <a:rPr lang="en-GB" sz="1200" dirty="0">
                <a:solidFill>
                  <a:schemeClr val="tx1"/>
                </a:solidFill>
              </a:rPr>
              <a:t>Oversee the delivery of the Step Up Stay Safe (SUSS) initiative including commissioned programmes that works to reduce offending and exclusions with schools. </a:t>
            </a:r>
          </a:p>
          <a:p>
            <a:pPr marL="285750" lvl="0" indent="-285750">
              <a:buFont typeface="Arial" panose="020B0604020202020204" pitchFamily="34" charset="0"/>
              <a:buChar char="•"/>
            </a:pPr>
            <a:r>
              <a:rPr lang="en-GB" sz="1200" dirty="0">
                <a:solidFill>
                  <a:schemeClr val="tx1"/>
                </a:solidFill>
              </a:rPr>
              <a:t>Support a new community and voluntary sector forum that can share intelligence  to reduce offending and risk of exploitation.</a:t>
            </a:r>
          </a:p>
          <a:p>
            <a:pPr marL="285750" lvl="0" indent="-285750">
              <a:buFont typeface="Arial" panose="020B0604020202020204" pitchFamily="34" charset="0"/>
              <a:buChar char="•"/>
            </a:pPr>
            <a:endParaRPr lang="en-GB" sz="1200" dirty="0">
              <a:solidFill>
                <a:schemeClr val="tx1"/>
              </a:solidFill>
            </a:endParaRPr>
          </a:p>
          <a:p>
            <a:pPr lvl="0"/>
            <a:endParaRPr lang="en-GB" sz="1200"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9" name="Rectangle: Rounded Corners 8">
            <a:extLst>
              <a:ext uri="{FF2B5EF4-FFF2-40B4-BE49-F238E27FC236}">
                <a16:creationId xmlns:a16="http://schemas.microsoft.com/office/drawing/2014/main" id="{87B6D24C-E63E-4DDA-9AF7-EB25ACE56284}"/>
              </a:ext>
            </a:extLst>
          </p:cNvPr>
          <p:cNvSpPr/>
          <p:nvPr/>
        </p:nvSpPr>
        <p:spPr>
          <a:xfrm>
            <a:off x="2919410" y="4467224"/>
            <a:ext cx="9096379" cy="2185713"/>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latin typeface="Calibri" panose="020F0502020204030204" pitchFamily="34" charset="0"/>
              </a:rPr>
              <a:t>Monitoring our focus</a:t>
            </a:r>
          </a:p>
          <a:p>
            <a:pPr marL="285750" indent="-285750">
              <a:buFont typeface="Arial" panose="020B0604020202020204" pitchFamily="34" charset="0"/>
              <a:buChar char="•"/>
            </a:pPr>
            <a:r>
              <a:rPr lang="en-GB" sz="1200" dirty="0">
                <a:solidFill>
                  <a:schemeClr val="tx1"/>
                </a:solidFill>
              </a:rPr>
              <a:t>Listen to the views of young people and their families and  include young people in co-production of plans and interventions</a:t>
            </a:r>
          </a:p>
          <a:p>
            <a:pPr marL="285750" indent="-285750">
              <a:buFont typeface="Arial" panose="020B0604020202020204" pitchFamily="34" charset="0"/>
              <a:buChar char="•"/>
            </a:pPr>
            <a:r>
              <a:rPr lang="en-GB" sz="1200" dirty="0">
                <a:solidFill>
                  <a:schemeClr val="tx1"/>
                </a:solidFill>
              </a:rPr>
              <a:t>Good quality services to victims of young offenders in line with victims code of practice</a:t>
            </a:r>
          </a:p>
          <a:p>
            <a:pPr marL="285750" indent="-285750">
              <a:buFont typeface="Arial" panose="020B0604020202020204" pitchFamily="34" charset="0"/>
              <a:buChar char="•"/>
            </a:pPr>
            <a:r>
              <a:rPr lang="en-GB" sz="1200" dirty="0">
                <a:solidFill>
                  <a:schemeClr val="tx1"/>
                </a:solidFill>
              </a:rPr>
              <a:t>Assurance of  ‘good’ quality services to reduce risk of youth offending and exploitation through a robust quality assurance and outcomes focussed  framework </a:t>
            </a:r>
          </a:p>
          <a:p>
            <a:pPr marL="285750" indent="-285750">
              <a:buFont typeface="Arial" panose="020B0604020202020204" pitchFamily="34" charset="0"/>
              <a:buChar char="•"/>
            </a:pPr>
            <a:r>
              <a:rPr lang="en-GB" sz="1200" dirty="0">
                <a:solidFill>
                  <a:schemeClr val="tx1"/>
                </a:solidFill>
              </a:rPr>
              <a:t>Work with health colleagues to understand  and meet our young peoples physical and mental health needs</a:t>
            </a:r>
          </a:p>
          <a:p>
            <a:pPr marL="285750" indent="-285750">
              <a:buFont typeface="Arial" panose="020B0604020202020204" pitchFamily="34" charset="0"/>
              <a:buChar char="•"/>
            </a:pPr>
            <a:r>
              <a:rPr lang="en-GB" sz="1200" dirty="0">
                <a:solidFill>
                  <a:schemeClr val="tx1"/>
                </a:solidFill>
              </a:rPr>
              <a:t>Early recognition of special education needs and disabilities ensuring appropriate services and support  are available</a:t>
            </a:r>
          </a:p>
          <a:p>
            <a:pPr marL="285750" indent="-285750">
              <a:buFont typeface="Arial" panose="020B0604020202020204" pitchFamily="34" charset="0"/>
              <a:buChar char="•"/>
            </a:pPr>
            <a:r>
              <a:rPr lang="en-GB" sz="1200" dirty="0">
                <a:solidFill>
                  <a:schemeClr val="tx1"/>
                </a:solidFill>
              </a:rPr>
              <a:t>Review local service offer to identify gaps in services to inform local bids</a:t>
            </a:r>
          </a:p>
          <a:p>
            <a:pPr marL="285750" indent="-285750">
              <a:buFont typeface="Arial" panose="020B0604020202020204" pitchFamily="34" charset="0"/>
              <a:buChar char="•"/>
            </a:pPr>
            <a:r>
              <a:rPr lang="en-GB" sz="1200" dirty="0">
                <a:solidFill>
                  <a:schemeClr val="tx1"/>
                </a:solidFill>
              </a:rPr>
              <a:t>Monitor relevant actions through the local serious violence and knife crime plan</a:t>
            </a:r>
          </a:p>
          <a:p>
            <a:pPr marL="285750" indent="-285750">
              <a:buFont typeface="Arial" panose="020B0604020202020204" pitchFamily="34" charset="0"/>
              <a:buChar char="•"/>
            </a:pPr>
            <a:r>
              <a:rPr lang="en-GB" sz="1200" dirty="0">
                <a:solidFill>
                  <a:schemeClr val="tx1"/>
                </a:solidFill>
              </a:rPr>
              <a:t>Link in with the Youth Offending Service board which reports on key performance indicators as defined by the Youth Justice board </a:t>
            </a:r>
          </a:p>
          <a:p>
            <a:pPr marL="285750" indent="-285750">
              <a:buFont typeface="Arial" panose="020B0604020202020204" pitchFamily="34" charset="0"/>
              <a:buChar char="•"/>
            </a:pPr>
            <a:r>
              <a:rPr lang="en-GB" sz="1200" dirty="0">
                <a:solidFill>
                  <a:schemeClr val="tx1"/>
                </a:solidFill>
              </a:rPr>
              <a:t>Monitor local data from SUSS, commissioned providers and EGYV to agree where resources and support needs to be focused</a:t>
            </a:r>
          </a:p>
        </p:txBody>
      </p:sp>
    </p:spTree>
    <p:extLst>
      <p:ext uri="{BB962C8B-B14F-4D97-AF65-F5344CB8AC3E}">
        <p14:creationId xmlns:p14="http://schemas.microsoft.com/office/powerpoint/2010/main" val="74143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5D473E-C1B7-49EE-95B1-9870357578B5}"/>
              </a:ext>
            </a:extLst>
          </p:cNvPr>
          <p:cNvSpPr/>
          <p:nvPr/>
        </p:nvSpPr>
        <p:spPr>
          <a:xfrm>
            <a:off x="3383" y="0"/>
            <a:ext cx="2743200"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E8CA4079-053C-4190-8DAE-5C905FF9977D}"/>
              </a:ext>
            </a:extLst>
          </p:cNvPr>
          <p:cNvSpPr>
            <a:spLocks noGrp="1"/>
          </p:cNvSpPr>
          <p:nvPr>
            <p:ph type="sldNum" sz="quarter" idx="12"/>
          </p:nvPr>
        </p:nvSpPr>
        <p:spPr>
          <a:xfrm>
            <a:off x="9448800" y="6470376"/>
            <a:ext cx="2743200" cy="365125"/>
          </a:xfrm>
        </p:spPr>
        <p:txBody>
          <a:bodyPr/>
          <a:lstStyle/>
          <a:p>
            <a:r>
              <a:rPr lang="en-GB"/>
              <a:t>9</a:t>
            </a:r>
          </a:p>
        </p:txBody>
      </p:sp>
      <p:sp>
        <p:nvSpPr>
          <p:cNvPr id="6" name="Rectangle: Rounded Corners 5">
            <a:extLst>
              <a:ext uri="{FF2B5EF4-FFF2-40B4-BE49-F238E27FC236}">
                <a16:creationId xmlns:a16="http://schemas.microsoft.com/office/drawing/2014/main" id="{0905886D-C4D5-47BB-A673-48336916ED68}"/>
              </a:ext>
            </a:extLst>
          </p:cNvPr>
          <p:cNvSpPr/>
          <p:nvPr/>
        </p:nvSpPr>
        <p:spPr>
          <a:xfrm>
            <a:off x="2986578" y="388387"/>
            <a:ext cx="9029211" cy="3694663"/>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r>
              <a:rPr lang="en-GB" sz="1600" b="1" dirty="0">
                <a:solidFill>
                  <a:schemeClr val="tx1"/>
                </a:solidFill>
              </a:rPr>
              <a:t>Focus</a:t>
            </a:r>
          </a:p>
          <a:p>
            <a:pPr algn="ctr"/>
            <a:r>
              <a:rPr lang="en-GB" sz="1200" b="1" dirty="0">
                <a:solidFill>
                  <a:schemeClr val="tx1"/>
                </a:solidFill>
              </a:rPr>
              <a:t>Responsibility sits with the ASB Tasking Meeting</a:t>
            </a:r>
          </a:p>
          <a:p>
            <a:pPr marL="285750" indent="-285750" algn="just">
              <a:buFont typeface="Arial" panose="020B0604020202020204" pitchFamily="34" charset="0"/>
              <a:buChar char="•"/>
            </a:pPr>
            <a:r>
              <a:rPr lang="en-GB" sz="1200" dirty="0">
                <a:solidFill>
                  <a:schemeClr val="tx1"/>
                </a:solidFill>
              </a:rPr>
              <a:t>Work in partnership to create safer public spaces for all residents including a focus on the safety of women and girls</a:t>
            </a:r>
          </a:p>
          <a:p>
            <a:pPr marL="285750" indent="-285750" algn="just">
              <a:buFont typeface="Arial" panose="020B0604020202020204" pitchFamily="34" charset="0"/>
              <a:buChar char="•"/>
            </a:pPr>
            <a:r>
              <a:rPr lang="en-GB" sz="1200" dirty="0">
                <a:solidFill>
                  <a:schemeClr val="tx1"/>
                </a:solidFill>
              </a:rPr>
              <a:t>Focus on improving visibility of police, council and partners in the local community </a:t>
            </a:r>
          </a:p>
          <a:p>
            <a:pPr marL="285750" indent="-285750" algn="just">
              <a:buFont typeface="Arial" panose="020B0604020202020204" pitchFamily="34" charset="0"/>
              <a:buChar char="•"/>
            </a:pPr>
            <a:r>
              <a:rPr lang="en-GB" sz="1200" dirty="0">
                <a:solidFill>
                  <a:schemeClr val="tx1"/>
                </a:solidFill>
              </a:rPr>
              <a:t>Review the impact of cost-of-living crisis on crime and disorder and link in with wider partnership work to support residents most at risk </a:t>
            </a:r>
          </a:p>
          <a:p>
            <a:pPr marL="285750" indent="-285750" algn="just">
              <a:buFont typeface="Arial" panose="020B0604020202020204" pitchFamily="34" charset="0"/>
              <a:buChar char="•"/>
            </a:pPr>
            <a:r>
              <a:rPr lang="en-GB" sz="1200" dirty="0">
                <a:solidFill>
                  <a:schemeClr val="tx1"/>
                </a:solidFill>
              </a:rPr>
              <a:t>Sub-group has responsibility for the multi-agency response to begging, including cross boarder organised gangs</a:t>
            </a:r>
          </a:p>
          <a:p>
            <a:pPr marL="285750" indent="-285750" algn="just">
              <a:buFont typeface="Arial" panose="020B0604020202020204" pitchFamily="34" charset="0"/>
              <a:buChar char="•"/>
            </a:pPr>
            <a:r>
              <a:rPr lang="en-GB" sz="1200" dirty="0">
                <a:solidFill>
                  <a:schemeClr val="tx1"/>
                </a:solidFill>
              </a:rPr>
              <a:t>Relevant actions within the local serious violence and knife crime action plan to ensure partners are using resources effectively to deliver on commitments outlines in the plan</a:t>
            </a:r>
          </a:p>
          <a:p>
            <a:pPr marL="285750" indent="-285750" algn="just">
              <a:buFont typeface="Arial" panose="020B0604020202020204" pitchFamily="34" charset="0"/>
              <a:buChar char="•"/>
            </a:pPr>
            <a:r>
              <a:rPr lang="en-GB" sz="1200" dirty="0">
                <a:solidFill>
                  <a:schemeClr val="tx1"/>
                </a:solidFill>
              </a:rPr>
              <a:t>Determine any trends, hotspot areas, offending and victim cohorts </a:t>
            </a:r>
          </a:p>
          <a:p>
            <a:pPr marL="285750" indent="-285750" algn="just">
              <a:buFont typeface="Arial" panose="020B0604020202020204" pitchFamily="34" charset="0"/>
              <a:buChar char="•"/>
            </a:pPr>
            <a:r>
              <a:rPr lang="en-GB" sz="1200" dirty="0">
                <a:solidFill>
                  <a:schemeClr val="tx1"/>
                </a:solidFill>
              </a:rPr>
              <a:t>Deliver and coordinate a partnership response to MOPAC priorities and improve perceptions of safety	</a:t>
            </a:r>
          </a:p>
          <a:p>
            <a:pPr marL="285750" indent="-285750" algn="just">
              <a:buFont typeface="Arial" panose="020B0604020202020204" pitchFamily="34" charset="0"/>
              <a:buChar char="•"/>
            </a:pPr>
            <a:r>
              <a:rPr lang="en-GB" sz="1200" dirty="0">
                <a:solidFill>
                  <a:schemeClr val="tx1"/>
                </a:solidFill>
              </a:rPr>
              <a:t>Improving fire safety and fire prevention </a:t>
            </a:r>
          </a:p>
          <a:p>
            <a:pPr marL="285750" indent="-285750" algn="just">
              <a:buFont typeface="Arial" panose="020B0604020202020204" pitchFamily="34" charset="0"/>
              <a:buChar char="•"/>
            </a:pPr>
            <a:r>
              <a:rPr lang="en-GB" sz="1200" dirty="0">
                <a:solidFill>
                  <a:schemeClr val="tx1"/>
                </a:solidFill>
              </a:rPr>
              <a:t>Reduce levels of Anti-Social Behaviour (ASB) including ASB around local licenced premises and identified hotspots</a:t>
            </a:r>
          </a:p>
          <a:p>
            <a:pPr marL="285750" indent="-285750" algn="just">
              <a:buFont typeface="Arial" panose="020B0604020202020204" pitchFamily="34" charset="0"/>
              <a:buChar char="•"/>
            </a:pPr>
            <a:r>
              <a:rPr lang="en-GB" sz="1200" dirty="0">
                <a:solidFill>
                  <a:schemeClr val="tx1"/>
                </a:solidFill>
              </a:rPr>
              <a:t>Review licenced premises to ensure any violence/crime is managed and reduced</a:t>
            </a:r>
          </a:p>
          <a:p>
            <a:pPr marL="285750" indent="-285750" algn="just">
              <a:buFont typeface="Arial" panose="020B0604020202020204" pitchFamily="34" charset="0"/>
              <a:buChar char="•"/>
            </a:pPr>
            <a:r>
              <a:rPr lang="en-GB" sz="1200" dirty="0">
                <a:solidFill>
                  <a:schemeClr val="tx1"/>
                </a:solidFill>
              </a:rPr>
              <a:t>Conduct an in depth review of local data and dashboards to monitor high harm crimes to inform allocation of council and  partnership resources. </a:t>
            </a:r>
          </a:p>
          <a:p>
            <a:pPr marL="285750" indent="-285750" algn="just">
              <a:buFont typeface="Arial" panose="020B0604020202020204" pitchFamily="34" charset="0"/>
              <a:buChar char="•"/>
            </a:pPr>
            <a:r>
              <a:rPr lang="en-GB" sz="1200" dirty="0">
                <a:solidFill>
                  <a:schemeClr val="tx1"/>
                </a:solidFill>
              </a:rPr>
              <a:t>Reduce levels of complex ASB and hate crime through a local standing case conference to resolve high risk/complex cases and provide support to victims, including reducing levels of repeat victimisation</a:t>
            </a:r>
          </a:p>
          <a:p>
            <a:pPr marL="285750" indent="-285750" algn="just">
              <a:buFont typeface="Arial" panose="020B0604020202020204" pitchFamily="34" charset="0"/>
              <a:buChar char="•"/>
            </a:pPr>
            <a:r>
              <a:rPr lang="en-GB" sz="1200" dirty="0">
                <a:solidFill>
                  <a:schemeClr val="tx1"/>
                </a:solidFill>
              </a:rPr>
              <a:t>Provide support to commissioned services and projects that improve community safety is designated areas to improve the environment (Community Payback, Safe Haven, Street Space and PSPOs)</a:t>
            </a:r>
          </a:p>
          <a:p>
            <a:pPr marL="285750" indent="-285750" algn="just">
              <a:buFont typeface="Arial" panose="020B0604020202020204" pitchFamily="34" charset="0"/>
              <a:buChar char="•"/>
            </a:pPr>
            <a:endParaRPr lang="en-GB" sz="1200"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10" name="Rectangle: Rounded Corners 9">
            <a:extLst>
              <a:ext uri="{FF2B5EF4-FFF2-40B4-BE49-F238E27FC236}">
                <a16:creationId xmlns:a16="http://schemas.microsoft.com/office/drawing/2014/main" id="{54D677E7-6E22-4D52-B2DA-35175473AC26}"/>
              </a:ext>
            </a:extLst>
          </p:cNvPr>
          <p:cNvSpPr/>
          <p:nvPr/>
        </p:nvSpPr>
        <p:spPr>
          <a:xfrm rot="10800000" flipV="1">
            <a:off x="3061977" y="4236439"/>
            <a:ext cx="8953807" cy="2599061"/>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Monitoring our focus</a:t>
            </a:r>
          </a:p>
          <a:p>
            <a:pPr marL="171450" indent="-171450" algn="just">
              <a:buFont typeface="Arial" panose="020B0604020202020204" pitchFamily="34" charset="0"/>
              <a:buChar char="•"/>
            </a:pPr>
            <a:r>
              <a:rPr lang="en-GB" sz="1200" dirty="0">
                <a:solidFill>
                  <a:schemeClr val="tx1"/>
                </a:solidFill>
              </a:rPr>
              <a:t>Ensure the community is engaged in the work we do and that their feedback and input is used to develop our services </a:t>
            </a:r>
          </a:p>
          <a:p>
            <a:pPr marL="285750" indent="-285750" algn="just">
              <a:buFont typeface="Arial" panose="020B0604020202020204" pitchFamily="34" charset="0"/>
              <a:buChar char="•"/>
            </a:pPr>
            <a:r>
              <a:rPr lang="en-GB" sz="1200" dirty="0">
                <a:solidFill>
                  <a:schemeClr val="tx1"/>
                </a:solidFill>
              </a:rPr>
              <a:t>Proactively communicating success stories and good work which improves residents perception of safety and the reputation of partners. </a:t>
            </a:r>
          </a:p>
          <a:p>
            <a:pPr marL="285750" indent="-285750" algn="just">
              <a:buFont typeface="Arial" panose="020B0604020202020204" pitchFamily="34" charset="0"/>
              <a:buChar char="•"/>
            </a:pPr>
            <a:r>
              <a:rPr lang="en-GB" sz="1200" dirty="0">
                <a:solidFill>
                  <a:schemeClr val="tx1"/>
                </a:solidFill>
              </a:rPr>
              <a:t>Monitor data through the MOPAC and MPS Crime dashboards and looking at monthly updates on high harm crime across boroughs allows us to monitor trends and whether crimes are decreasing or increasing</a:t>
            </a:r>
          </a:p>
          <a:p>
            <a:pPr marL="285750" indent="-285750" algn="just">
              <a:buFont typeface="Arial" panose="020B0604020202020204" pitchFamily="34" charset="0"/>
              <a:buChar char="•"/>
            </a:pPr>
            <a:r>
              <a:rPr lang="en-GB" sz="1200" dirty="0">
                <a:solidFill>
                  <a:schemeClr val="tx1"/>
                </a:solidFill>
              </a:rPr>
              <a:t>Review local data to monitor changes to perceptions of safety </a:t>
            </a:r>
          </a:p>
          <a:p>
            <a:pPr marL="285750" indent="-285750" algn="just">
              <a:buFont typeface="Arial" panose="020B0604020202020204" pitchFamily="34" charset="0"/>
              <a:buChar char="•"/>
            </a:pPr>
            <a:r>
              <a:rPr lang="en-GB" sz="1200" dirty="0">
                <a:solidFill>
                  <a:schemeClr val="tx1"/>
                </a:solidFill>
              </a:rPr>
              <a:t>MOPAC weapon enabled crime allowing the CSP to identify levels of weapon enabled crimes to monitor success.</a:t>
            </a:r>
          </a:p>
          <a:p>
            <a:pPr marL="285750" indent="-285750" algn="just">
              <a:buFont typeface="Arial" panose="020B0604020202020204" pitchFamily="34" charset="0"/>
              <a:buChar char="•"/>
            </a:pPr>
            <a:r>
              <a:rPr lang="en-GB" sz="1200" dirty="0">
                <a:solidFill>
                  <a:schemeClr val="tx1"/>
                </a:solidFill>
              </a:rPr>
              <a:t>Review MPS data on repeat callers to ensure the reduction of repeat callers into MPS.</a:t>
            </a:r>
          </a:p>
          <a:p>
            <a:pPr marL="285750" indent="-285750" algn="just">
              <a:buFont typeface="Arial" panose="020B0604020202020204" pitchFamily="34" charset="0"/>
              <a:buChar char="•"/>
            </a:pPr>
            <a:r>
              <a:rPr lang="en-GB" sz="1200" dirty="0">
                <a:solidFill>
                  <a:schemeClr val="tx1"/>
                </a:solidFill>
              </a:rPr>
              <a:t>Use local data to look at causes of crime and ASB using the Victim, Offender, Location and Time model</a:t>
            </a:r>
          </a:p>
          <a:p>
            <a:pPr marL="285750" indent="-285750" algn="just">
              <a:buFont typeface="Arial" panose="020B0604020202020204" pitchFamily="34" charset="0"/>
              <a:buChar char="•"/>
            </a:pPr>
            <a:r>
              <a:rPr lang="en-GB" sz="1200" dirty="0">
                <a:solidFill>
                  <a:schemeClr val="tx1"/>
                </a:solidFill>
              </a:rPr>
              <a:t>Review local data/intel to access where resources from the Council and MET are best deployed to have most impact. </a:t>
            </a:r>
          </a:p>
          <a:p>
            <a:pPr marL="285750" indent="-285750" algn="just">
              <a:buFont typeface="Arial" panose="020B0604020202020204" pitchFamily="34" charset="0"/>
              <a:buChar char="•"/>
            </a:pPr>
            <a:r>
              <a:rPr lang="en-GB" sz="1200" dirty="0">
                <a:solidFill>
                  <a:schemeClr val="tx1"/>
                </a:solidFill>
              </a:rPr>
              <a:t>Monitor repeat callers into the MPS to ensure support services are available.</a:t>
            </a:r>
          </a:p>
          <a:p>
            <a:pPr marL="285750" indent="-285750" algn="just">
              <a:buFont typeface="Arial" panose="020B0604020202020204" pitchFamily="34" charset="0"/>
              <a:buChar char="•"/>
            </a:pPr>
            <a:r>
              <a:rPr lang="en-GB" sz="1200" dirty="0">
                <a:solidFill>
                  <a:schemeClr val="tx1"/>
                </a:solidFill>
              </a:rPr>
              <a:t>Use LFB data on fire trends and tasking to monitor levels of offences</a:t>
            </a:r>
          </a:p>
          <a:p>
            <a:pPr marL="285750" indent="-285750" algn="just">
              <a:buFont typeface="Arial" panose="020B0604020202020204" pitchFamily="34" charset="0"/>
              <a:buChar char="•"/>
            </a:pPr>
            <a:r>
              <a:rPr lang="en-GB" sz="1200" dirty="0">
                <a:solidFill>
                  <a:schemeClr val="tx1"/>
                </a:solidFill>
              </a:rPr>
              <a:t>Monitor commissioned providers performance and delivery</a:t>
            </a:r>
          </a:p>
        </p:txBody>
      </p:sp>
      <p:sp>
        <p:nvSpPr>
          <p:cNvPr id="12" name="Title 1">
            <a:extLst>
              <a:ext uri="{FF2B5EF4-FFF2-40B4-BE49-F238E27FC236}">
                <a16:creationId xmlns:a16="http://schemas.microsoft.com/office/drawing/2014/main" id="{619E10AC-B2ED-4470-8245-70A42B5DCBA5}"/>
              </a:ext>
            </a:extLst>
          </p:cNvPr>
          <p:cNvSpPr txBox="1">
            <a:spLocks/>
          </p:cNvSpPr>
          <p:nvPr/>
        </p:nvSpPr>
        <p:spPr>
          <a:xfrm>
            <a:off x="176210" y="2035319"/>
            <a:ext cx="2239819" cy="2201121"/>
          </a:xfrm>
          <a:prstGeom prst="ellipse">
            <a:avLst/>
          </a:prstGeom>
          <a:solidFill>
            <a:schemeClr val="accent5">
              <a:lumMod val="40000"/>
              <a:lumOff val="60000"/>
            </a:schemeClr>
          </a:solidFill>
          <a:ln w="174625" cmpd="thinThick">
            <a:solidFill>
              <a:schemeClr val="tx1"/>
            </a:solidFill>
          </a:ln>
        </p:spPr>
        <p:txBody>
          <a:bodyPr vert="horz" lIns="91440" tIns="45720" rIns="91440" bIns="45720" rtlCol="0" anchor="ctr">
            <a:normAutofit lnSpcReduction="10000"/>
          </a:bodyPr>
          <a:lstStyle>
            <a:defPPr>
              <a:defRPr lang="en-US"/>
            </a:defPPr>
            <a:lvl1pPr algn="ctr">
              <a:lnSpc>
                <a:spcPct val="90000"/>
              </a:lnSpc>
              <a:spcBef>
                <a:spcPct val="0"/>
              </a:spcBef>
              <a:buNone/>
              <a:defRPr sz="2400" b="1">
                <a:solidFill>
                  <a:schemeClr val="bg1"/>
                </a:solidFill>
                <a:latin typeface="+mj-lt"/>
                <a:ea typeface="+mj-ea"/>
                <a:cs typeface="+mj-cs"/>
              </a:defRPr>
            </a:lvl1pPr>
          </a:lstStyle>
          <a:p>
            <a:r>
              <a:rPr lang="en-US" sz="2800" dirty="0">
                <a:solidFill>
                  <a:schemeClr val="tx1"/>
                </a:solidFill>
              </a:rPr>
              <a:t>Priority 2</a:t>
            </a:r>
          </a:p>
          <a:p>
            <a:endParaRPr lang="en-US" sz="2800" dirty="0">
              <a:solidFill>
                <a:schemeClr val="tx1"/>
              </a:solidFill>
            </a:endParaRPr>
          </a:p>
          <a:p>
            <a:r>
              <a:rPr lang="en-US" sz="1500" b="0" dirty="0">
                <a:solidFill>
                  <a:schemeClr val="tx1"/>
                </a:solidFill>
              </a:rPr>
              <a:t>Tackling safety in the neighbourhood &amp; community </a:t>
            </a:r>
          </a:p>
        </p:txBody>
      </p:sp>
    </p:spTree>
    <p:extLst>
      <p:ext uri="{BB962C8B-B14F-4D97-AF65-F5344CB8AC3E}">
        <p14:creationId xmlns:p14="http://schemas.microsoft.com/office/powerpoint/2010/main" val="4029502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A6E90BF-98BF-4E73-A252-FF8DCC72E31C}"/>
              </a:ext>
            </a:extLst>
          </p:cNvPr>
          <p:cNvSpPr/>
          <p:nvPr/>
        </p:nvSpPr>
        <p:spPr>
          <a:xfrm>
            <a:off x="3383" y="0"/>
            <a:ext cx="2743200"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B9E39613-275F-460D-85AF-76FE19C004E5}"/>
              </a:ext>
            </a:extLst>
          </p:cNvPr>
          <p:cNvSpPr>
            <a:spLocks noGrp="1"/>
          </p:cNvSpPr>
          <p:nvPr>
            <p:ph type="sldNum" sz="quarter" idx="12"/>
          </p:nvPr>
        </p:nvSpPr>
        <p:spPr>
          <a:xfrm>
            <a:off x="9448800" y="6492875"/>
            <a:ext cx="2743200" cy="365125"/>
          </a:xfrm>
        </p:spPr>
        <p:txBody>
          <a:bodyPr/>
          <a:lstStyle/>
          <a:p>
            <a:r>
              <a:rPr lang="en-GB"/>
              <a:t>14</a:t>
            </a:r>
          </a:p>
        </p:txBody>
      </p:sp>
      <p:sp>
        <p:nvSpPr>
          <p:cNvPr id="6" name="Rectangle: Rounded Corners 5">
            <a:extLst>
              <a:ext uri="{FF2B5EF4-FFF2-40B4-BE49-F238E27FC236}">
                <a16:creationId xmlns:a16="http://schemas.microsoft.com/office/drawing/2014/main" id="{C6D21C1A-4D3E-44BA-AA4D-A00DF1C78850}"/>
              </a:ext>
            </a:extLst>
          </p:cNvPr>
          <p:cNvSpPr/>
          <p:nvPr/>
        </p:nvSpPr>
        <p:spPr>
          <a:xfrm>
            <a:off x="3137483" y="4518342"/>
            <a:ext cx="8539992" cy="2157095"/>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tx1"/>
                </a:solidFill>
                <a:latin typeface="Calibri" panose="020F0502020204030204" pitchFamily="34" charset="0"/>
              </a:rPr>
              <a:t>Monitoring our focus</a:t>
            </a:r>
          </a:p>
          <a:p>
            <a:pPr algn="ctr"/>
            <a:endParaRPr lang="en-GB" sz="1600" b="1">
              <a:solidFill>
                <a:schemeClr val="tx1"/>
              </a:solidFill>
              <a:latin typeface="Calibri" panose="020F0502020204030204" pitchFamily="34" charset="0"/>
            </a:endParaRPr>
          </a:p>
          <a:p>
            <a:pPr marL="171450" indent="-171450">
              <a:buFont typeface="Arial" panose="020B0604020202020204" pitchFamily="34" charset="0"/>
              <a:buChar char="•"/>
            </a:pPr>
            <a:r>
              <a:rPr lang="en-GB" sz="1200">
                <a:solidFill>
                  <a:schemeClr val="tx1"/>
                </a:solidFill>
              </a:rPr>
              <a:t>Monitor the LBBD CSP serious violence and knife crime action plan</a:t>
            </a:r>
          </a:p>
          <a:p>
            <a:pPr marL="171450" indent="-171450">
              <a:buFont typeface="Arial" panose="020B0604020202020204" pitchFamily="34" charset="0"/>
              <a:buChar char="•"/>
            </a:pPr>
            <a:r>
              <a:rPr lang="en-GB" sz="1200">
                <a:solidFill>
                  <a:schemeClr val="tx1"/>
                </a:solidFill>
              </a:rPr>
              <a:t>Monitor partner data sets across key performance areas in relation to reduce reoffending</a:t>
            </a:r>
          </a:p>
          <a:p>
            <a:pPr marL="171450" indent="-171450">
              <a:buFont typeface="Arial" panose="020B0604020202020204" pitchFamily="34" charset="0"/>
              <a:buChar char="•"/>
            </a:pPr>
            <a:r>
              <a:rPr lang="en-GB" sz="1200">
                <a:solidFill>
                  <a:schemeClr val="tx1"/>
                </a:solidFill>
              </a:rPr>
              <a:t>Monitor adult cases referred to the ending gang and youth violence case management meeting and IOM to understand the picture of offending and outcomes of interventions applied</a:t>
            </a:r>
          </a:p>
          <a:p>
            <a:pPr marL="171450" indent="-171450">
              <a:buFont typeface="Arial" panose="020B0604020202020204" pitchFamily="34" charset="0"/>
              <a:buChar char="•"/>
            </a:pPr>
            <a:r>
              <a:rPr lang="en-GB" sz="1200">
                <a:solidFill>
                  <a:schemeClr val="tx1"/>
                </a:solidFill>
              </a:rPr>
              <a:t>To track and review criminal justice cases referred to drug and alcohol treatment providers of successful completions</a:t>
            </a:r>
          </a:p>
          <a:p>
            <a:pPr marL="171450" indent="-171450">
              <a:buFont typeface="Arial" panose="020B0604020202020204" pitchFamily="34" charset="0"/>
              <a:buChar char="•"/>
            </a:pPr>
            <a:r>
              <a:rPr lang="en-GB" sz="1200">
                <a:solidFill>
                  <a:schemeClr val="tx1"/>
                </a:solidFill>
              </a:rPr>
              <a:t>Monitor the number of people engaged in full time employment, education and training and keeping up stable accommodation at the point of disengagement with statutory services</a:t>
            </a:r>
          </a:p>
        </p:txBody>
      </p:sp>
      <p:sp>
        <p:nvSpPr>
          <p:cNvPr id="9" name="Rectangle: Rounded Corners 8">
            <a:extLst>
              <a:ext uri="{FF2B5EF4-FFF2-40B4-BE49-F238E27FC236}">
                <a16:creationId xmlns:a16="http://schemas.microsoft.com/office/drawing/2014/main" id="{B972429F-B78D-4EE2-B704-7A5D2562A33F}"/>
              </a:ext>
            </a:extLst>
          </p:cNvPr>
          <p:cNvSpPr/>
          <p:nvPr/>
        </p:nvSpPr>
        <p:spPr>
          <a:xfrm>
            <a:off x="3137483" y="240599"/>
            <a:ext cx="8539992" cy="4004230"/>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Focus</a:t>
            </a:r>
          </a:p>
          <a:p>
            <a:pPr algn="ctr"/>
            <a:r>
              <a:rPr lang="en-GB" sz="1400" b="1" dirty="0">
                <a:solidFill>
                  <a:schemeClr val="tx1"/>
                </a:solidFill>
              </a:rPr>
              <a:t>Responsibility sits with the Reducing Reoffending subgroup</a:t>
            </a:r>
          </a:p>
          <a:p>
            <a:pPr algn="ctr"/>
            <a:endParaRPr lang="en-GB" sz="1600" b="1" dirty="0">
              <a:solidFill>
                <a:schemeClr val="tx1"/>
              </a:solidFill>
            </a:endParaRPr>
          </a:p>
          <a:p>
            <a:pPr marL="171450" indent="-171450" algn="just">
              <a:buFont typeface="Arial" panose="020B0604020202020204" pitchFamily="34" charset="0"/>
              <a:buChar char="•"/>
            </a:pPr>
            <a:r>
              <a:rPr lang="en-GB" sz="1200" dirty="0">
                <a:solidFill>
                  <a:schemeClr val="tx1"/>
                </a:solidFill>
              </a:rPr>
              <a:t>To work in partnership implement the statutory </a:t>
            </a:r>
            <a:r>
              <a:rPr lang="en-GB" sz="1200" b="1" dirty="0">
                <a:solidFill>
                  <a:schemeClr val="tx1"/>
                </a:solidFill>
              </a:rPr>
              <a:t>Serious Violence Duty </a:t>
            </a:r>
            <a:r>
              <a:rPr lang="en-GB" sz="1200" dirty="0">
                <a:solidFill>
                  <a:schemeClr val="tx1"/>
                </a:solidFill>
              </a:rPr>
              <a:t>and to develop a Serious Violence Local Needs Assessment and Plan on an annual basis. </a:t>
            </a:r>
          </a:p>
          <a:p>
            <a:pPr marL="171450" indent="-171450" algn="just">
              <a:buFont typeface="Arial" panose="020B0604020202020204" pitchFamily="34" charset="0"/>
              <a:buChar char="•"/>
            </a:pPr>
            <a:r>
              <a:rPr lang="en-GB" sz="1200" dirty="0">
                <a:solidFill>
                  <a:schemeClr val="tx1"/>
                </a:solidFill>
              </a:rPr>
              <a:t>Implement the </a:t>
            </a:r>
            <a:r>
              <a:rPr lang="en-GB" sz="1200" b="1" dirty="0">
                <a:solidFill>
                  <a:schemeClr val="tx1"/>
                </a:solidFill>
              </a:rPr>
              <a:t>Combatting Drugs Partnership </a:t>
            </a:r>
            <a:r>
              <a:rPr lang="en-GB" sz="1200" dirty="0">
                <a:solidFill>
                  <a:schemeClr val="tx1"/>
                </a:solidFill>
              </a:rPr>
              <a:t>structure in line with the release of the </a:t>
            </a:r>
            <a:r>
              <a:rPr lang="en-GB" sz="1200" b="1" dirty="0">
                <a:solidFill>
                  <a:schemeClr val="tx1"/>
                </a:solidFill>
              </a:rPr>
              <a:t>Home Office 10-year drugs strategy</a:t>
            </a:r>
            <a:r>
              <a:rPr lang="en-GB" sz="1200" dirty="0">
                <a:solidFill>
                  <a:schemeClr val="tx1"/>
                </a:solidFill>
              </a:rPr>
              <a:t>.</a:t>
            </a:r>
          </a:p>
          <a:p>
            <a:pPr marL="171450" indent="-171450" algn="just">
              <a:buFont typeface="Arial" panose="020B0604020202020204" pitchFamily="34" charset="0"/>
              <a:buChar char="•"/>
            </a:pPr>
            <a:r>
              <a:rPr lang="en-GB" sz="1200" dirty="0">
                <a:solidFill>
                  <a:schemeClr val="tx1"/>
                </a:solidFill>
              </a:rPr>
              <a:t>To work in partnership to support the Pan-London Met Police priority to reduce burglary offences and the impact of these offences on the local community. </a:t>
            </a:r>
          </a:p>
          <a:p>
            <a:pPr marL="171450" lvl="0" indent="-171450" algn="just">
              <a:buFont typeface="Arial" panose="020B0604020202020204" pitchFamily="34" charset="0"/>
              <a:buChar char="•"/>
            </a:pPr>
            <a:r>
              <a:rPr lang="en-GB" sz="1200" dirty="0">
                <a:solidFill>
                  <a:schemeClr val="tx1"/>
                </a:solidFill>
              </a:rPr>
              <a:t>Increase support to offenders with access to accommodation, education, training, employment, finance, debt and drug and alcohol services.</a:t>
            </a:r>
          </a:p>
          <a:p>
            <a:pPr marL="171450" lvl="0" indent="-171450" algn="just">
              <a:buFont typeface="Arial" panose="020B0604020202020204" pitchFamily="34" charset="0"/>
              <a:buChar char="•"/>
            </a:pPr>
            <a:r>
              <a:rPr lang="en-GB" sz="1200" dirty="0">
                <a:solidFill>
                  <a:schemeClr val="tx1"/>
                </a:solidFill>
              </a:rPr>
              <a:t>To work in partnership to support the reduction of offending and reoffending, particularly within priority indicators and areas of focus (Non-Domestic Abuse Violence With Injury, Theft of Motor Vehicle, Robbery of Personal Property).</a:t>
            </a:r>
          </a:p>
          <a:p>
            <a:pPr marL="171450" lvl="0" indent="-171450" algn="just">
              <a:buFont typeface="Arial" panose="020B0604020202020204" pitchFamily="34" charset="0"/>
              <a:buChar char="•"/>
            </a:pPr>
            <a:r>
              <a:rPr lang="en-GB" sz="1200" dirty="0">
                <a:solidFill>
                  <a:schemeClr val="tx1"/>
                </a:solidFill>
              </a:rPr>
              <a:t>To improve statistics in the reduction of recidivism.</a:t>
            </a:r>
          </a:p>
          <a:p>
            <a:pPr marL="171450" lvl="0" indent="-171450" algn="just">
              <a:buFont typeface="Arial" panose="020B0604020202020204" pitchFamily="34" charset="0"/>
              <a:buChar char="•"/>
            </a:pPr>
            <a:r>
              <a:rPr lang="en-GB" sz="1200" dirty="0">
                <a:solidFill>
                  <a:schemeClr val="tx1"/>
                </a:solidFill>
              </a:rPr>
              <a:t>Improve rates of individuals involved in alcohol and drug treatments through the criminal justice system.</a:t>
            </a:r>
          </a:p>
          <a:p>
            <a:pPr marL="171450" indent="-171450" algn="just">
              <a:buFont typeface="Arial" panose="020B0604020202020204" pitchFamily="34" charset="0"/>
              <a:buChar char="•"/>
            </a:pPr>
            <a:r>
              <a:rPr lang="en-GB" sz="1200" dirty="0">
                <a:solidFill>
                  <a:schemeClr val="tx1"/>
                </a:solidFill>
              </a:rPr>
              <a:t>Continue to explore co-location opportunities to improve a multi-agency approach to managing offenders. </a:t>
            </a:r>
          </a:p>
          <a:p>
            <a:pPr marL="171450" indent="-171450" algn="just">
              <a:buFont typeface="Arial" panose="020B0604020202020204" pitchFamily="34" charset="0"/>
              <a:buChar char="•"/>
            </a:pPr>
            <a:r>
              <a:rPr lang="en-GB" sz="1200" dirty="0">
                <a:solidFill>
                  <a:schemeClr val="tx1"/>
                </a:solidFill>
              </a:rPr>
              <a:t>Implement the IOM structure in line with the MOPAC review (roll out ECINS Information Sharing for IOM).</a:t>
            </a:r>
          </a:p>
          <a:p>
            <a:pPr marL="171450" indent="-171450" algn="just">
              <a:buFont typeface="Arial" panose="020B0604020202020204" pitchFamily="34" charset="0"/>
              <a:buChar char="•"/>
            </a:pPr>
            <a:r>
              <a:rPr lang="en-GB" sz="1200" dirty="0">
                <a:solidFill>
                  <a:schemeClr val="tx1"/>
                </a:solidFill>
              </a:rPr>
              <a:t>Subgroup to have oversight of the multi-agency response to knife crime and serious organised offending across the borough. </a:t>
            </a:r>
          </a:p>
          <a:p>
            <a:pPr marL="171450" indent="-171450" algn="just">
              <a:buFont typeface="Arial" panose="020B0604020202020204" pitchFamily="34" charset="0"/>
              <a:buChar char="•"/>
            </a:pPr>
            <a:r>
              <a:rPr lang="en-GB" sz="1200" dirty="0">
                <a:solidFill>
                  <a:schemeClr val="tx1"/>
                </a:solidFill>
              </a:rPr>
              <a:t>Promotion of focused task and finish groups to ensure proactive response to emerging strategic challenges/borough dynamics.</a:t>
            </a:r>
          </a:p>
          <a:p>
            <a:pPr marL="171450" indent="-171450" algn="just">
              <a:buFont typeface="Arial" panose="020B0604020202020204" pitchFamily="34" charset="0"/>
              <a:buChar char="•"/>
            </a:pPr>
            <a:r>
              <a:rPr lang="en-GB" sz="1200" dirty="0">
                <a:solidFill>
                  <a:schemeClr val="tx1"/>
                </a:solidFill>
              </a:rPr>
              <a:t>Subgroup to undertake a review of current data sets and develop a set ok KPIs</a:t>
            </a:r>
          </a:p>
        </p:txBody>
      </p:sp>
      <p:sp>
        <p:nvSpPr>
          <p:cNvPr id="8" name="Title 1">
            <a:extLst>
              <a:ext uri="{FF2B5EF4-FFF2-40B4-BE49-F238E27FC236}">
                <a16:creationId xmlns:a16="http://schemas.microsoft.com/office/drawing/2014/main" id="{91C7A413-8A4E-4408-850A-0DF3EF12CDC6}"/>
              </a:ext>
            </a:extLst>
          </p:cNvPr>
          <p:cNvSpPr txBox="1">
            <a:spLocks/>
          </p:cNvSpPr>
          <p:nvPr/>
        </p:nvSpPr>
        <p:spPr>
          <a:xfrm>
            <a:off x="176210" y="2035319"/>
            <a:ext cx="2248208" cy="2209510"/>
          </a:xfrm>
          <a:prstGeom prst="ellipse">
            <a:avLst/>
          </a:prstGeom>
          <a:solidFill>
            <a:schemeClr val="accent5">
              <a:lumMod val="40000"/>
              <a:lumOff val="60000"/>
            </a:schemeClr>
          </a:solidFill>
          <a:ln w="174625" cmpd="thinThick">
            <a:solidFill>
              <a:schemeClr val="tx1"/>
            </a:solidFill>
          </a:ln>
        </p:spPr>
        <p:txBody>
          <a:bodyPr vert="horz" lIns="91440" tIns="45720" rIns="91440" bIns="45720" rtlCol="0" anchor="ctr">
            <a:normAutofit/>
          </a:bodyPr>
          <a:lstStyle>
            <a:defPPr>
              <a:defRPr lang="en-US"/>
            </a:defPPr>
            <a:lvl1pPr algn="ctr">
              <a:lnSpc>
                <a:spcPct val="90000"/>
              </a:lnSpc>
              <a:spcBef>
                <a:spcPct val="0"/>
              </a:spcBef>
              <a:buNone/>
              <a:defRPr sz="2400" b="1">
                <a:solidFill>
                  <a:schemeClr val="bg1"/>
                </a:solidFill>
                <a:latin typeface="+mj-lt"/>
                <a:ea typeface="+mj-ea"/>
                <a:cs typeface="+mj-cs"/>
              </a:defRPr>
            </a:lvl1pPr>
          </a:lstStyle>
          <a:p>
            <a:r>
              <a:rPr lang="en-US" sz="2800" dirty="0">
                <a:solidFill>
                  <a:schemeClr val="tx1"/>
                </a:solidFill>
              </a:rPr>
              <a:t>Priority 3</a:t>
            </a:r>
          </a:p>
          <a:p>
            <a:r>
              <a:rPr lang="en-US" sz="2000" b="0" dirty="0">
                <a:solidFill>
                  <a:schemeClr val="tx1"/>
                </a:solidFill>
              </a:rPr>
              <a:t>Reducing Offending</a:t>
            </a:r>
          </a:p>
        </p:txBody>
      </p:sp>
    </p:spTree>
    <p:extLst>
      <p:ext uri="{BB962C8B-B14F-4D97-AF65-F5344CB8AC3E}">
        <p14:creationId xmlns:p14="http://schemas.microsoft.com/office/powerpoint/2010/main" val="2169179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6CBEDD0-B093-4A92-B9D6-DE65CB70C631}"/>
              </a:ext>
            </a:extLst>
          </p:cNvPr>
          <p:cNvSpPr/>
          <p:nvPr/>
        </p:nvSpPr>
        <p:spPr>
          <a:xfrm>
            <a:off x="3383" y="0"/>
            <a:ext cx="2743200"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4956724F-3008-4A7E-AB59-0F1503F0724D}"/>
              </a:ext>
            </a:extLst>
          </p:cNvPr>
          <p:cNvSpPr/>
          <p:nvPr/>
        </p:nvSpPr>
        <p:spPr>
          <a:xfrm>
            <a:off x="3063672" y="311663"/>
            <a:ext cx="8929853" cy="3374511"/>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r>
              <a:rPr lang="en-GB" sz="1600" b="1" dirty="0">
                <a:solidFill>
                  <a:schemeClr val="tx1"/>
                </a:solidFill>
              </a:rPr>
              <a:t>     </a:t>
            </a: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400" b="1" dirty="0">
              <a:solidFill>
                <a:schemeClr val="tx1"/>
              </a:solidFill>
            </a:endParaRPr>
          </a:p>
          <a:p>
            <a:pPr algn="ctr"/>
            <a:r>
              <a:rPr lang="en-GB" sz="1600" b="1" dirty="0">
                <a:solidFill>
                  <a:schemeClr val="tx1"/>
                </a:solidFill>
              </a:rPr>
              <a:t>Focus</a:t>
            </a:r>
          </a:p>
          <a:p>
            <a:pPr algn="ctr"/>
            <a:r>
              <a:rPr lang="en-GB" sz="1400" b="1" dirty="0">
                <a:solidFill>
                  <a:schemeClr val="tx1"/>
                </a:solidFill>
              </a:rPr>
              <a:t>Responsibility sits with the Hate Crime, Intolerance and Extremism and Tension Monitoring subgroup</a:t>
            </a:r>
          </a:p>
          <a:p>
            <a:pPr algn="ctr"/>
            <a:endParaRPr lang="en-GB" sz="1600" b="1" dirty="0">
              <a:solidFill>
                <a:schemeClr val="tx1"/>
              </a:solidFill>
            </a:endParaRPr>
          </a:p>
          <a:p>
            <a:pPr marL="171450" indent="-171450" algn="just">
              <a:buFont typeface="Arial" panose="020B0604020202020204" pitchFamily="34" charset="0"/>
              <a:buChar char="•"/>
            </a:pPr>
            <a:r>
              <a:rPr lang="en-GB" sz="1200" dirty="0">
                <a:solidFill>
                  <a:schemeClr val="tx1"/>
                </a:solidFill>
              </a:rPr>
              <a:t>Increase staff and residents understanding hate crime and hate incidents for both online and in-person</a:t>
            </a:r>
          </a:p>
          <a:p>
            <a:pPr marL="171450" indent="-171450" algn="just">
              <a:buFont typeface="Arial" panose="020B0604020202020204" pitchFamily="34" charset="0"/>
              <a:buChar char="•"/>
            </a:pPr>
            <a:r>
              <a:rPr lang="en-GB" sz="1200" dirty="0">
                <a:solidFill>
                  <a:schemeClr val="tx1"/>
                </a:solidFill>
              </a:rPr>
              <a:t>Inform staff across the borough to understand how to report hate crime and hate incidents outside of the Police</a:t>
            </a:r>
          </a:p>
          <a:p>
            <a:pPr marL="171450" indent="-171450" algn="just">
              <a:buFont typeface="Arial" panose="020B0604020202020204" pitchFamily="34" charset="0"/>
              <a:buChar char="•"/>
            </a:pPr>
            <a:r>
              <a:rPr lang="en-GB" sz="1200" dirty="0">
                <a:solidFill>
                  <a:schemeClr val="tx1"/>
                </a:solidFill>
              </a:rPr>
              <a:t>Encourage more victims of hate crime and hate incidences to report </a:t>
            </a:r>
          </a:p>
          <a:p>
            <a:pPr marL="171450" indent="-171450" algn="just">
              <a:buFont typeface="Arial" panose="020B0604020202020204" pitchFamily="34" charset="0"/>
              <a:buChar char="•"/>
            </a:pPr>
            <a:r>
              <a:rPr lang="en-GB" sz="1200" dirty="0">
                <a:solidFill>
                  <a:schemeClr val="tx1"/>
                </a:solidFill>
              </a:rPr>
              <a:t>Encourage more residents to be supportive bystanders and witnesses to hate crime and hate incidents</a:t>
            </a:r>
          </a:p>
          <a:p>
            <a:pPr marL="171450" indent="-171450" algn="just">
              <a:buFont typeface="Arial" panose="020B0604020202020204" pitchFamily="34" charset="0"/>
              <a:buChar char="•"/>
            </a:pPr>
            <a:r>
              <a:rPr lang="en-GB" sz="1200" dirty="0">
                <a:solidFill>
                  <a:schemeClr val="tx1"/>
                </a:solidFill>
              </a:rPr>
              <a:t>Provide a co-ordinated approach to supporting victims and preventing hate crime and incidents </a:t>
            </a:r>
          </a:p>
          <a:p>
            <a:pPr marL="171450" indent="-171450" algn="just">
              <a:buFont typeface="Arial" panose="020B0604020202020204" pitchFamily="34" charset="0"/>
              <a:buChar char="•"/>
            </a:pPr>
            <a:r>
              <a:rPr lang="en-GB" sz="1200" dirty="0">
                <a:solidFill>
                  <a:schemeClr val="tx1"/>
                </a:solidFill>
              </a:rPr>
              <a:t>Reduce the levels of repeat victimisation of hate crime and hate incidents </a:t>
            </a:r>
          </a:p>
          <a:p>
            <a:pPr marL="171450" indent="-171450" algn="just">
              <a:buFont typeface="Arial" panose="020B0604020202020204" pitchFamily="34" charset="0"/>
              <a:buChar char="•"/>
            </a:pPr>
            <a:r>
              <a:rPr lang="en-GB" sz="1200" dirty="0">
                <a:solidFill>
                  <a:schemeClr val="tx1"/>
                </a:solidFill>
              </a:rPr>
              <a:t>Identify and work with  those most vulnerable to hate crime and incidents </a:t>
            </a:r>
          </a:p>
          <a:p>
            <a:pPr marL="171450" indent="-171450" algn="just">
              <a:buFont typeface="Arial" panose="020B0604020202020204" pitchFamily="34" charset="0"/>
              <a:buChar char="•"/>
            </a:pPr>
            <a:r>
              <a:rPr lang="en-GB" sz="1200" dirty="0">
                <a:solidFill>
                  <a:schemeClr val="tx1"/>
                </a:solidFill>
              </a:rPr>
              <a:t>Link in with Prevent to safeguard individuals from risk of extremism as outlined in the Home Office PREVENT agenda and contained within the priorities and action plan of the Barking &amp; Dagenham PREVENT strategy;</a:t>
            </a:r>
          </a:p>
          <a:p>
            <a:pPr marL="171450" indent="-171450" algn="just">
              <a:buFont typeface="Arial" panose="020B0604020202020204" pitchFamily="34" charset="0"/>
              <a:buChar char="•"/>
            </a:pPr>
            <a:r>
              <a:rPr lang="en-GB" sz="1200" dirty="0">
                <a:solidFill>
                  <a:schemeClr val="tx1"/>
                </a:solidFill>
              </a:rPr>
              <a:t>Develop a partnership approach to understanding the risk of radicalisation.</a:t>
            </a:r>
          </a:p>
          <a:p>
            <a:pPr marL="171450" indent="-171450">
              <a:buFont typeface="Arial" panose="020B0604020202020204" pitchFamily="34" charset="0"/>
              <a:buChar char="•"/>
            </a:pPr>
            <a:r>
              <a:rPr lang="en-GB" sz="1200" dirty="0">
                <a:solidFill>
                  <a:schemeClr val="tx1"/>
                </a:solidFill>
              </a:rPr>
              <a:t>Identify vulnerability to all forms of extremism or radicalisation, develop tools to prevent people being drawn into terrorism </a:t>
            </a:r>
          </a:p>
          <a:p>
            <a:pPr marL="171450" indent="-171450">
              <a:buFont typeface="Arial" panose="020B0604020202020204" pitchFamily="34" charset="0"/>
              <a:buChar char="•"/>
            </a:pPr>
            <a:r>
              <a:rPr lang="en-GB" sz="1200" dirty="0">
                <a:solidFill>
                  <a:schemeClr val="tx1"/>
                </a:solidFill>
                <a:latin typeface="Calibri (Body)"/>
              </a:rPr>
              <a:t>Develop a stronger focus on community cohesion activities that prevent extremism and hate crime</a:t>
            </a:r>
          </a:p>
          <a:p>
            <a:pPr marL="171450" indent="-171450">
              <a:buFont typeface="Arial" panose="020B0604020202020204" pitchFamily="34" charset="0"/>
              <a:buChar char="•"/>
            </a:pPr>
            <a:r>
              <a:rPr lang="en-GB" sz="1200" dirty="0">
                <a:solidFill>
                  <a:schemeClr val="tx1"/>
                </a:solidFill>
                <a:latin typeface="Calibri (Body)"/>
              </a:rPr>
              <a:t>Identifying extremism in school settings to support schools in reducing racist and hate incidents </a:t>
            </a:r>
          </a:p>
          <a:p>
            <a:pPr marL="171450" indent="-171450">
              <a:buFont typeface="Arial" panose="020B0604020202020204" pitchFamily="34" charset="0"/>
              <a:buChar char="•"/>
            </a:pPr>
            <a:r>
              <a:rPr lang="en-GB" sz="1200" dirty="0">
                <a:solidFill>
                  <a:schemeClr val="tx1"/>
                </a:solidFill>
                <a:latin typeface="Calibri (Body)"/>
              </a:rPr>
              <a:t>Log and map racist and hate graffiti to identify hotspot locations and develop a partnership response</a:t>
            </a:r>
          </a:p>
          <a:p>
            <a:pPr marL="171450" indent="-171450">
              <a:buFont typeface="Arial" panose="020B0604020202020204" pitchFamily="34" charset="0"/>
              <a:buChar char="•"/>
            </a:pPr>
            <a:r>
              <a:rPr lang="en-GB" sz="1200" dirty="0">
                <a:solidFill>
                  <a:schemeClr val="tx1"/>
                </a:solidFill>
                <a:latin typeface="Calibri (Body)"/>
              </a:rPr>
              <a:t>Creating a partnership approach to tackling a rise in tensions involving racism or hate crime incidents </a:t>
            </a:r>
          </a:p>
          <a:p>
            <a:pPr marL="171450" indent="-171450">
              <a:buFont typeface="Arial" panose="020B0604020202020204" pitchFamily="34" charset="0"/>
              <a:buChar char="•"/>
            </a:pPr>
            <a:endParaRPr lang="en-GB" sz="1200" dirty="0">
              <a:solidFill>
                <a:schemeClr val="tx1"/>
              </a:solidFill>
              <a:latin typeface="Calibri (Body)"/>
            </a:endParaRPr>
          </a:p>
          <a:p>
            <a:pPr marL="171450" indent="-171450">
              <a:buFont typeface="Arial" panose="020B0604020202020204" pitchFamily="34" charset="0"/>
              <a:buChar char="•"/>
            </a:pPr>
            <a:endParaRPr lang="en-GB" sz="1400" dirty="0">
              <a:solidFill>
                <a:schemeClr val="tx1"/>
              </a:solidFill>
            </a:endParaRPr>
          </a:p>
          <a:p>
            <a:endParaRPr lang="en-GB" sz="1400"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3" name="Slide Number Placeholder 2">
            <a:extLst>
              <a:ext uri="{FF2B5EF4-FFF2-40B4-BE49-F238E27FC236}">
                <a16:creationId xmlns:a16="http://schemas.microsoft.com/office/drawing/2014/main" id="{C3ED5930-E399-4DC8-96EC-1234E1F1F461}"/>
              </a:ext>
            </a:extLst>
          </p:cNvPr>
          <p:cNvSpPr>
            <a:spLocks noGrp="1"/>
          </p:cNvSpPr>
          <p:nvPr>
            <p:ph type="sldNum" sz="quarter" idx="12"/>
          </p:nvPr>
        </p:nvSpPr>
        <p:spPr>
          <a:xfrm>
            <a:off x="9448800" y="6495915"/>
            <a:ext cx="2743200" cy="365125"/>
          </a:xfrm>
        </p:spPr>
        <p:txBody>
          <a:bodyPr/>
          <a:lstStyle/>
          <a:p>
            <a:r>
              <a:rPr lang="en-GB"/>
              <a:t>13</a:t>
            </a:r>
          </a:p>
        </p:txBody>
      </p:sp>
      <p:sp>
        <p:nvSpPr>
          <p:cNvPr id="10" name="Title 1">
            <a:extLst>
              <a:ext uri="{FF2B5EF4-FFF2-40B4-BE49-F238E27FC236}">
                <a16:creationId xmlns:a16="http://schemas.microsoft.com/office/drawing/2014/main" id="{FB09B0AE-4531-43D7-AD6C-94E07F76D87B}"/>
              </a:ext>
            </a:extLst>
          </p:cNvPr>
          <p:cNvSpPr txBox="1">
            <a:spLocks/>
          </p:cNvSpPr>
          <p:nvPr/>
        </p:nvSpPr>
        <p:spPr>
          <a:xfrm>
            <a:off x="320472" y="1900783"/>
            <a:ext cx="2187835" cy="2042043"/>
          </a:xfrm>
          <a:prstGeom prst="ellipse">
            <a:avLst/>
          </a:prstGeom>
          <a:solidFill>
            <a:schemeClr val="accent5">
              <a:lumMod val="40000"/>
              <a:lumOff val="60000"/>
            </a:schemeClr>
          </a:solidFill>
          <a:ln w="174625" cmpd="thinThick">
            <a:solidFill>
              <a:schemeClr val="tx1"/>
            </a:solidFill>
          </a:ln>
        </p:spPr>
        <p:txBody>
          <a:bodyPr vert="horz" lIns="91440" tIns="45720" rIns="91440" bIns="45720" rtlCol="0" anchor="ctr">
            <a:normAutofit fontScale="70000" lnSpcReduction="20000"/>
          </a:bodyPr>
          <a:lstStyle>
            <a:defPPr>
              <a:defRPr lang="en-US"/>
            </a:defPPr>
            <a:lvl1pPr algn="ctr">
              <a:lnSpc>
                <a:spcPct val="90000"/>
              </a:lnSpc>
              <a:spcBef>
                <a:spcPct val="0"/>
              </a:spcBef>
              <a:buNone/>
              <a:defRPr sz="2400" b="1">
                <a:solidFill>
                  <a:schemeClr val="bg1"/>
                </a:solidFill>
                <a:latin typeface="+mj-lt"/>
                <a:ea typeface="+mj-ea"/>
                <a:cs typeface="+mj-cs"/>
              </a:defRPr>
            </a:lvl1pPr>
          </a:lstStyle>
          <a:p>
            <a:r>
              <a:rPr lang="en-US" sz="2800" dirty="0">
                <a:solidFill>
                  <a:schemeClr val="tx1"/>
                </a:solidFill>
              </a:rPr>
              <a:t>Priority 4</a:t>
            </a:r>
          </a:p>
          <a:p>
            <a:endParaRPr lang="en-US" sz="2600" dirty="0">
              <a:solidFill>
                <a:schemeClr val="tx1"/>
              </a:solidFill>
            </a:endParaRPr>
          </a:p>
          <a:p>
            <a:r>
              <a:rPr lang="en-US" sz="2600" dirty="0">
                <a:solidFill>
                  <a:schemeClr val="tx1"/>
                </a:solidFill>
              </a:rPr>
              <a:t> </a:t>
            </a:r>
            <a:r>
              <a:rPr lang="en-US" b="0" dirty="0">
                <a:solidFill>
                  <a:schemeClr val="tx1"/>
                </a:solidFill>
              </a:rPr>
              <a:t>Standing up to Hate, Intolerance and Extremism</a:t>
            </a:r>
          </a:p>
        </p:txBody>
      </p:sp>
      <p:sp>
        <p:nvSpPr>
          <p:cNvPr id="6" name="Rectangle: Rounded Corners 5">
            <a:extLst>
              <a:ext uri="{FF2B5EF4-FFF2-40B4-BE49-F238E27FC236}">
                <a16:creationId xmlns:a16="http://schemas.microsoft.com/office/drawing/2014/main" id="{1B503C51-EC47-4E25-ACB0-3A8A9DBDEC2D}"/>
              </a:ext>
            </a:extLst>
          </p:cNvPr>
          <p:cNvSpPr/>
          <p:nvPr/>
        </p:nvSpPr>
        <p:spPr>
          <a:xfrm>
            <a:off x="3063671" y="3840154"/>
            <a:ext cx="8929854" cy="2795537"/>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tx1"/>
                </a:solidFill>
                <a:latin typeface="Calibri" panose="020F0502020204030204" pitchFamily="34" charset="0"/>
              </a:rPr>
              <a:t>Monitoring our focus</a:t>
            </a:r>
          </a:p>
          <a:p>
            <a:pPr algn="ctr"/>
            <a:endParaRPr lang="en-GB" sz="1600" b="1">
              <a:solidFill>
                <a:schemeClr val="tx1"/>
              </a:solidFill>
              <a:latin typeface="Calibri" panose="020F0502020204030204" pitchFamily="34" charset="0"/>
            </a:endParaRPr>
          </a:p>
          <a:p>
            <a:pPr marL="171450" indent="-171450">
              <a:buFont typeface="Arial" panose="020B0604020202020204" pitchFamily="34" charset="0"/>
              <a:buChar char="•"/>
            </a:pPr>
            <a:r>
              <a:rPr lang="en-GB" sz="1200">
                <a:solidFill>
                  <a:schemeClr val="tx1"/>
                </a:solidFill>
                <a:latin typeface="Calibri" panose="020F0502020204030204" pitchFamily="34" charset="0"/>
              </a:rPr>
              <a:t>Data to monitor increased reporting of victims of Hate crime is monitored through the Metropolitan Police Hate Crime and Special Crime Dashboard to monitor areas including racist and religious, faith, disability, sexual orientation and transgender hate crimes.</a:t>
            </a:r>
          </a:p>
          <a:p>
            <a:pPr marL="171450" indent="-171450">
              <a:buFont typeface="Arial" panose="020B0604020202020204" pitchFamily="34" charset="0"/>
              <a:buChar char="•"/>
            </a:pPr>
            <a:r>
              <a:rPr lang="en-GB" sz="1200">
                <a:solidFill>
                  <a:schemeClr val="tx1"/>
                </a:solidFill>
              </a:rPr>
              <a:t>Monitor data through the MOPAC Hate Crime Dashboard for figures at a borough level and further information on victims and offenders. </a:t>
            </a:r>
          </a:p>
          <a:p>
            <a:pPr marL="171450" indent="-171450">
              <a:buFont typeface="Arial" panose="020B0604020202020204" pitchFamily="34" charset="0"/>
              <a:buChar char="•"/>
            </a:pPr>
            <a:r>
              <a:rPr lang="en-GB" sz="1200">
                <a:solidFill>
                  <a:schemeClr val="tx1"/>
                </a:solidFill>
                <a:latin typeface="Calibri" panose="020F0502020204030204" pitchFamily="34" charset="0"/>
              </a:rPr>
              <a:t>Monitor the number of residents who have been referred and accessed services and support</a:t>
            </a:r>
          </a:p>
          <a:p>
            <a:pPr marL="171450" indent="-171450">
              <a:buFont typeface="Arial" panose="020B0604020202020204" pitchFamily="34" charset="0"/>
              <a:buChar char="•"/>
            </a:pPr>
            <a:r>
              <a:rPr lang="en-GB" sz="1200">
                <a:solidFill>
                  <a:schemeClr val="tx1"/>
                </a:solidFill>
                <a:latin typeface="Calibri" panose="020F0502020204030204" pitchFamily="34" charset="0"/>
              </a:rPr>
              <a:t>Monitor levels through schools of early identification of hate crime and extremism through  reporting</a:t>
            </a:r>
          </a:p>
          <a:p>
            <a:pPr marL="171450" indent="-171450">
              <a:buFont typeface="Arial" panose="020B0604020202020204" pitchFamily="34" charset="0"/>
              <a:buChar char="•"/>
            </a:pPr>
            <a:r>
              <a:rPr lang="en-GB" sz="1200">
                <a:solidFill>
                  <a:schemeClr val="tx1"/>
                </a:solidFill>
                <a:latin typeface="Calibri" panose="020F0502020204030204" pitchFamily="34" charset="0"/>
              </a:rPr>
              <a:t>Review referrals into local Standing Case Conference on complex hate crime cases to understand content of cases and processes that have been undertaken to support residents.</a:t>
            </a:r>
          </a:p>
          <a:p>
            <a:pPr marL="171450" indent="-171450">
              <a:buFont typeface="Arial" panose="020B0604020202020204" pitchFamily="34" charset="0"/>
              <a:buChar char="•"/>
            </a:pPr>
            <a:r>
              <a:rPr lang="en-GB" sz="1200">
                <a:solidFill>
                  <a:schemeClr val="tx1"/>
                </a:solidFill>
                <a:latin typeface="Calibri" panose="020F0502020204030204" pitchFamily="34" charset="0"/>
              </a:rPr>
              <a:t>Monitoring the racism and hate graffiti map to identify hotspots and emerging trends including tensions </a:t>
            </a:r>
          </a:p>
          <a:p>
            <a:pPr marL="171450" indent="-171450">
              <a:buFont typeface="Arial" panose="020B0604020202020204" pitchFamily="34" charset="0"/>
              <a:buChar char="•"/>
            </a:pPr>
            <a:r>
              <a:rPr lang="en-GB" sz="1200">
                <a:solidFill>
                  <a:schemeClr val="tx1"/>
                </a:solidFill>
                <a:latin typeface="Calibri" panose="020F0502020204030204" pitchFamily="34" charset="0"/>
              </a:rPr>
              <a:t>Monitoring tensions through faith, community and voluntary sector organisations</a:t>
            </a:r>
          </a:p>
          <a:p>
            <a:pPr marL="171450" indent="-171450">
              <a:buFont typeface="Arial" panose="020B0604020202020204" pitchFamily="34" charset="0"/>
              <a:buChar char="•"/>
            </a:pPr>
            <a:r>
              <a:rPr lang="en-GB" sz="1200">
                <a:solidFill>
                  <a:schemeClr val="tx1"/>
                </a:solidFill>
                <a:latin typeface="Calibri" panose="020F0502020204030204" pitchFamily="34" charset="0"/>
              </a:rPr>
              <a:t>Monitoring tensions reported through the council reporting mechanisms </a:t>
            </a:r>
          </a:p>
          <a:p>
            <a:pPr marL="171450" indent="-171450">
              <a:buFont typeface="Arial" panose="020B0604020202020204" pitchFamily="34" charset="0"/>
              <a:buChar char="•"/>
            </a:pPr>
            <a:endParaRPr lang="en-GB" sz="1200">
              <a:solidFill>
                <a:schemeClr val="tx1"/>
              </a:solidFill>
              <a:latin typeface="Calibri" panose="020F0502020204030204" pitchFamily="34" charset="0"/>
            </a:endParaRPr>
          </a:p>
        </p:txBody>
      </p:sp>
    </p:spTree>
    <p:extLst>
      <p:ext uri="{BB962C8B-B14F-4D97-AF65-F5344CB8AC3E}">
        <p14:creationId xmlns:p14="http://schemas.microsoft.com/office/powerpoint/2010/main" val="68378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0ADA896-EB2E-4F97-83B3-E9FF2E3C6847}"/>
              </a:ext>
            </a:extLst>
          </p:cNvPr>
          <p:cNvSpPr>
            <a:spLocks noGrp="1"/>
          </p:cNvSpPr>
          <p:nvPr>
            <p:ph type="sldNum" sz="quarter" idx="12"/>
          </p:nvPr>
        </p:nvSpPr>
        <p:spPr>
          <a:xfrm>
            <a:off x="9448800" y="6492875"/>
            <a:ext cx="2743200" cy="365125"/>
          </a:xfrm>
        </p:spPr>
        <p:txBody>
          <a:bodyPr/>
          <a:lstStyle/>
          <a:p>
            <a:r>
              <a:rPr lang="en-GB"/>
              <a:t>10</a:t>
            </a:r>
          </a:p>
        </p:txBody>
      </p:sp>
      <p:sp>
        <p:nvSpPr>
          <p:cNvPr id="7" name="Rectangle: Rounded Corners 6">
            <a:extLst>
              <a:ext uri="{FF2B5EF4-FFF2-40B4-BE49-F238E27FC236}">
                <a16:creationId xmlns:a16="http://schemas.microsoft.com/office/drawing/2014/main" id="{D3CFBA7D-A23A-4CB2-AF62-F74B151C661A}"/>
              </a:ext>
            </a:extLst>
          </p:cNvPr>
          <p:cNvSpPr/>
          <p:nvPr/>
        </p:nvSpPr>
        <p:spPr>
          <a:xfrm>
            <a:off x="3063672" y="251140"/>
            <a:ext cx="8940485" cy="2899209"/>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400" b="1">
              <a:solidFill>
                <a:schemeClr val="tx1"/>
              </a:solidFill>
            </a:endParaRPr>
          </a:p>
          <a:p>
            <a:pPr algn="ctr"/>
            <a:endParaRPr lang="en-GB" sz="14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r>
              <a:rPr lang="en-GB" sz="1600" b="1">
                <a:solidFill>
                  <a:schemeClr val="tx1"/>
                </a:solidFill>
              </a:rPr>
              <a:t>Focus</a:t>
            </a:r>
          </a:p>
          <a:p>
            <a:pPr algn="ctr"/>
            <a:r>
              <a:rPr lang="en-GB" sz="1400" b="1">
                <a:solidFill>
                  <a:schemeClr val="tx1"/>
                </a:solidFill>
              </a:rPr>
              <a:t>Responsibility sits with the Violence against women and girls (VAWG)subgroup</a:t>
            </a:r>
          </a:p>
          <a:p>
            <a:endParaRPr lang="en-GB" sz="1200" b="1">
              <a:solidFill>
                <a:schemeClr val="tx1"/>
              </a:solidFill>
            </a:endParaRPr>
          </a:p>
          <a:p>
            <a:r>
              <a:rPr lang="en-GB" sz="1200" b="1">
                <a:solidFill>
                  <a:schemeClr val="tx1"/>
                </a:solidFill>
              </a:rPr>
              <a:t>Priority 1: Support Survivors</a:t>
            </a:r>
            <a:endParaRPr lang="en-GB" sz="1200">
              <a:solidFill>
                <a:schemeClr val="tx1"/>
              </a:solidFill>
            </a:endParaRPr>
          </a:p>
          <a:p>
            <a:r>
              <a:rPr lang="en-GB" sz="1200">
                <a:solidFill>
                  <a:schemeClr val="tx1"/>
                </a:solidFill>
              </a:rPr>
              <a:t>• Improved effectiveness and efficiency through services</a:t>
            </a:r>
          </a:p>
          <a:p>
            <a:r>
              <a:rPr lang="en-GB" sz="1200">
                <a:solidFill>
                  <a:schemeClr val="tx1"/>
                </a:solidFill>
              </a:rPr>
              <a:t>• Reduction in repeat victimisation and levels of high risk </a:t>
            </a:r>
          </a:p>
          <a:p>
            <a:r>
              <a:rPr lang="en-GB" sz="1200">
                <a:solidFill>
                  <a:schemeClr val="tx1"/>
                </a:solidFill>
              </a:rPr>
              <a:t>    cases</a:t>
            </a:r>
          </a:p>
          <a:p>
            <a:r>
              <a:rPr lang="en-GB" sz="1200">
                <a:solidFill>
                  <a:schemeClr val="tx1"/>
                </a:solidFill>
              </a:rPr>
              <a:t>• Increased confidence in services</a:t>
            </a:r>
          </a:p>
          <a:p>
            <a:r>
              <a:rPr lang="en-GB" sz="1200">
                <a:solidFill>
                  <a:schemeClr val="tx1"/>
                </a:solidFill>
              </a:rPr>
              <a:t>• Improved joined up response to survivors</a:t>
            </a:r>
          </a:p>
          <a:p>
            <a:r>
              <a:rPr lang="en-GB" sz="1200">
                <a:solidFill>
                  <a:schemeClr val="tx1"/>
                </a:solidFill>
              </a:rPr>
              <a:t> </a:t>
            </a:r>
          </a:p>
          <a:p>
            <a:r>
              <a:rPr lang="en-GB" sz="1200" b="1">
                <a:solidFill>
                  <a:schemeClr val="tx1"/>
                </a:solidFill>
              </a:rPr>
              <a:t>Priority 2: Educate and Communicate</a:t>
            </a:r>
            <a:endParaRPr lang="en-GB" sz="1200">
              <a:solidFill>
                <a:schemeClr val="tx1"/>
              </a:solidFill>
            </a:endParaRPr>
          </a:p>
          <a:p>
            <a:r>
              <a:rPr lang="en-GB" sz="1200">
                <a:solidFill>
                  <a:schemeClr val="tx1"/>
                </a:solidFill>
              </a:rPr>
              <a:t>• Reduction in victimisation and repeat victimisation</a:t>
            </a:r>
          </a:p>
          <a:p>
            <a:r>
              <a:rPr lang="en-GB" sz="1200">
                <a:solidFill>
                  <a:schemeClr val="tx1"/>
                </a:solidFill>
              </a:rPr>
              <a:t>Improved resilience in individuals, families, and communities.</a:t>
            </a:r>
          </a:p>
          <a:p>
            <a:r>
              <a:rPr lang="en-GB" sz="1200">
                <a:solidFill>
                  <a:schemeClr val="tx1"/>
                </a:solidFill>
              </a:rPr>
              <a:t>• Reduced socioeconomic costs related to VAWG</a:t>
            </a:r>
          </a:p>
          <a:p>
            <a:r>
              <a:rPr lang="en-GB" sz="1200">
                <a:solidFill>
                  <a:schemeClr val="tx1"/>
                </a:solidFill>
              </a:rPr>
              <a:t>• Disruption of the normalisation of violence.</a:t>
            </a:r>
          </a:p>
          <a:p>
            <a:endParaRPr lang="en-GB" sz="1000">
              <a:solidFill>
                <a:schemeClr val="tx1"/>
              </a:solidFill>
            </a:endParaRPr>
          </a:p>
          <a:p>
            <a:endParaRPr lang="en-GB" sz="1000" b="1">
              <a:solidFill>
                <a:schemeClr val="tx1"/>
              </a:solidFill>
            </a:endParaRPr>
          </a:p>
          <a:p>
            <a:endParaRPr lang="en-GB" sz="1000" b="1">
              <a:solidFill>
                <a:schemeClr val="tx1"/>
              </a:solidFill>
            </a:endParaRPr>
          </a:p>
          <a:p>
            <a:endParaRPr lang="en-GB" sz="1000" b="1">
              <a:solidFill>
                <a:schemeClr val="tx1"/>
              </a:solidFill>
            </a:endParaRPr>
          </a:p>
          <a:p>
            <a:endParaRPr lang="en-GB" sz="10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just"/>
            <a:endParaRPr lang="en-GB" sz="12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a:p>
            <a:pPr algn="ctr"/>
            <a:endParaRPr lang="en-GB" sz="1600" b="1">
              <a:solidFill>
                <a:schemeClr val="tx1"/>
              </a:solidFill>
            </a:endParaRPr>
          </a:p>
        </p:txBody>
      </p:sp>
      <p:sp>
        <p:nvSpPr>
          <p:cNvPr id="2" name="TextBox 1">
            <a:extLst>
              <a:ext uri="{FF2B5EF4-FFF2-40B4-BE49-F238E27FC236}">
                <a16:creationId xmlns:a16="http://schemas.microsoft.com/office/drawing/2014/main" id="{669D3331-8FD2-4B04-B892-A878C1BFBDA9}"/>
              </a:ext>
            </a:extLst>
          </p:cNvPr>
          <p:cNvSpPr txBox="1"/>
          <p:nvPr/>
        </p:nvSpPr>
        <p:spPr>
          <a:xfrm>
            <a:off x="7637117" y="695505"/>
            <a:ext cx="4090988" cy="2492990"/>
          </a:xfrm>
          <a:prstGeom prst="rect">
            <a:avLst/>
          </a:prstGeom>
          <a:noFill/>
        </p:spPr>
        <p:txBody>
          <a:bodyPr wrap="square" rtlCol="0">
            <a:spAutoFit/>
          </a:bodyPr>
          <a:lstStyle/>
          <a:p>
            <a:endParaRPr lang="en-GB" sz="1200" b="1"/>
          </a:p>
          <a:p>
            <a:r>
              <a:rPr lang="en-GB" sz="1200" b="1"/>
              <a:t>Priority 3: Challenge Abusive Behaviours</a:t>
            </a:r>
          </a:p>
          <a:p>
            <a:r>
              <a:rPr lang="en-GB" sz="1200"/>
              <a:t>• Reduction in repeat offending</a:t>
            </a:r>
          </a:p>
          <a:p>
            <a:r>
              <a:rPr lang="en-GB" sz="1200"/>
              <a:t>• Reduction in victimisation and repeat victimisation</a:t>
            </a:r>
          </a:p>
          <a:p>
            <a:r>
              <a:rPr lang="en-GB" sz="1200"/>
              <a:t>• Reduction in risk to children and survivors where families choose to remain together</a:t>
            </a:r>
          </a:p>
          <a:p>
            <a:endParaRPr lang="en-GB" sz="1200" b="1"/>
          </a:p>
          <a:p>
            <a:r>
              <a:rPr lang="en-GB" sz="1200" b="1"/>
              <a:t>Priority 4: Include Lived Experience</a:t>
            </a:r>
          </a:p>
          <a:p>
            <a:r>
              <a:rPr lang="en-GB" sz="1200"/>
              <a:t>• Earlier positive engagement with survivors</a:t>
            </a:r>
          </a:p>
          <a:p>
            <a:r>
              <a:rPr lang="en-GB" sz="1200"/>
              <a:t>• Services are designed to work towards positive outcomes as set by survivors</a:t>
            </a:r>
          </a:p>
          <a:p>
            <a:r>
              <a:rPr lang="en-GB" sz="1200"/>
              <a:t>• Services are cost effective as a result of being more visible, accessible and responsive to the needs of survivors.</a:t>
            </a:r>
          </a:p>
        </p:txBody>
      </p:sp>
      <p:sp>
        <p:nvSpPr>
          <p:cNvPr id="9" name="Rectangle: Rounded Corners 8">
            <a:extLst>
              <a:ext uri="{FF2B5EF4-FFF2-40B4-BE49-F238E27FC236}">
                <a16:creationId xmlns:a16="http://schemas.microsoft.com/office/drawing/2014/main" id="{C4BF957A-7762-40CC-A3B0-E6D76B3978B5}"/>
              </a:ext>
            </a:extLst>
          </p:cNvPr>
          <p:cNvSpPr/>
          <p:nvPr/>
        </p:nvSpPr>
        <p:spPr>
          <a:xfrm>
            <a:off x="3063671" y="3429001"/>
            <a:ext cx="8940485" cy="3177860"/>
          </a:xfrm>
          <a:prstGeom prst="roundRect">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solidFill>
                <a:schemeClr val="tx1"/>
              </a:solidFill>
            </a:endParaRPr>
          </a:p>
          <a:p>
            <a:pPr algn="ctr"/>
            <a:r>
              <a:rPr lang="en-GB" sz="1600" b="1">
                <a:solidFill>
                  <a:schemeClr val="tx1"/>
                </a:solidFill>
              </a:rPr>
              <a:t>Monitoring our focus</a:t>
            </a:r>
          </a:p>
          <a:p>
            <a:pPr marL="285750" indent="-285750" algn="just">
              <a:buFont typeface="Arial" panose="020B0604020202020204" pitchFamily="34" charset="0"/>
              <a:buChar char="•"/>
            </a:pPr>
            <a:r>
              <a:rPr lang="en-GB" sz="1200">
                <a:solidFill>
                  <a:schemeClr val="tx1"/>
                </a:solidFill>
              </a:rPr>
              <a:t>Reduction in repeat victimisation through police reporting</a:t>
            </a:r>
          </a:p>
          <a:p>
            <a:pPr marL="285750" indent="-285750" algn="just">
              <a:buFont typeface="Arial" panose="020B0604020202020204" pitchFamily="34" charset="0"/>
              <a:buChar char="•"/>
            </a:pPr>
            <a:r>
              <a:rPr lang="en-GB" sz="1200">
                <a:solidFill>
                  <a:schemeClr val="tx1"/>
                </a:solidFill>
              </a:rPr>
              <a:t>Decreased percentage of young people reporting an acceptance of abusive behaviours through the biennial school health survey</a:t>
            </a:r>
          </a:p>
          <a:p>
            <a:pPr marL="285750" indent="-285750" algn="just">
              <a:buFont typeface="Arial" panose="020B0604020202020204" pitchFamily="34" charset="0"/>
              <a:buChar char="•"/>
            </a:pPr>
            <a:r>
              <a:rPr lang="en-GB" sz="1200">
                <a:solidFill>
                  <a:schemeClr val="tx1"/>
                </a:solidFill>
              </a:rPr>
              <a:t>An increased conviction rate through the criminal justice system.</a:t>
            </a:r>
          </a:p>
          <a:p>
            <a:pPr marL="285750" indent="-285750" algn="just">
              <a:buFont typeface="Arial" panose="020B0604020202020204" pitchFamily="34" charset="0"/>
              <a:buChar char="•"/>
            </a:pPr>
            <a:r>
              <a:rPr lang="en-GB" sz="1200">
                <a:solidFill>
                  <a:schemeClr val="tx1"/>
                </a:solidFill>
              </a:rPr>
              <a:t>Improved engagement rate through specialist advocacy services</a:t>
            </a:r>
          </a:p>
          <a:p>
            <a:pPr marL="285750" indent="-285750" algn="just">
              <a:buFont typeface="Arial" panose="020B0604020202020204" pitchFamily="34" charset="0"/>
              <a:buChar char="•"/>
            </a:pPr>
            <a:r>
              <a:rPr lang="en-GB" sz="1200">
                <a:solidFill>
                  <a:schemeClr val="tx1"/>
                </a:solidFill>
              </a:rPr>
              <a:t>Police Data – prevalence rates and volume data for domestic and sexual incidents and offences at borough level across London. </a:t>
            </a:r>
          </a:p>
          <a:p>
            <a:pPr marL="285750" indent="-285750" algn="just">
              <a:buFont typeface="Arial" panose="020B0604020202020204" pitchFamily="34" charset="0"/>
              <a:buChar char="•"/>
            </a:pPr>
            <a:r>
              <a:rPr lang="en-GB" sz="1200">
                <a:solidFill>
                  <a:schemeClr val="tx1"/>
                </a:solidFill>
              </a:rPr>
              <a:t>Average number of offences in previous 12 months per survivor (this is reducing at a faster rate than East London)</a:t>
            </a:r>
          </a:p>
          <a:p>
            <a:pPr marL="285750" indent="-285750" algn="just">
              <a:buFont typeface="Arial" panose="020B0604020202020204" pitchFamily="34" charset="0"/>
              <a:buChar char="•"/>
            </a:pPr>
            <a:r>
              <a:rPr lang="en-GB" sz="1200">
                <a:solidFill>
                  <a:schemeClr val="tx1"/>
                </a:solidFill>
              </a:rPr>
              <a:t>MARAC repeat referral rates. Recommendations from sector leads SafeLives state 28-40% repeat MARAC referral rate is appropriate. </a:t>
            </a:r>
          </a:p>
          <a:p>
            <a:pPr marL="285750" indent="-285750" algn="just">
              <a:buFont typeface="Arial" panose="020B0604020202020204" pitchFamily="34" charset="0"/>
              <a:buChar char="•"/>
            </a:pPr>
            <a:r>
              <a:rPr lang="en-GB" sz="1200">
                <a:solidFill>
                  <a:schemeClr val="tx1"/>
                </a:solidFill>
              </a:rPr>
              <a:t>Children’s Care and Support data</a:t>
            </a:r>
          </a:p>
          <a:p>
            <a:pPr marL="285750" indent="-285750" algn="just">
              <a:buFont typeface="Arial" panose="020B0604020202020204" pitchFamily="34" charset="0"/>
              <a:buChar char="•"/>
            </a:pPr>
            <a:r>
              <a:rPr lang="en-GB" sz="1200">
                <a:solidFill>
                  <a:schemeClr val="tx1"/>
                </a:solidFill>
              </a:rPr>
              <a:t>Specialist Service Data</a:t>
            </a:r>
          </a:p>
          <a:p>
            <a:pPr algn="just"/>
            <a:endParaRPr lang="en-GB" sz="1200">
              <a:solidFill>
                <a:schemeClr val="tx1"/>
              </a:solidFill>
            </a:endParaRPr>
          </a:p>
          <a:p>
            <a:pPr algn="just"/>
            <a:r>
              <a:rPr lang="en-GB" sz="1200">
                <a:solidFill>
                  <a:schemeClr val="tx1"/>
                </a:solidFill>
              </a:rPr>
              <a:t>The Domestic Abuse Commission has a clear focus on data gathering in order to build a wider picture of domestic abuse locally. The first three months of Refuge delivering our specialist services have offered much insight into the wider VAWG data available and a performance framework will be developed to provide regular updates to the relevant boards. </a:t>
            </a:r>
            <a:endParaRPr lang="en-GB" sz="1600">
              <a:solidFill>
                <a:schemeClr val="tx1"/>
              </a:solidFill>
            </a:endParaRPr>
          </a:p>
          <a:p>
            <a:pPr algn="ctr"/>
            <a:endParaRPr lang="en-GB" sz="1600" b="1">
              <a:solidFill>
                <a:schemeClr val="tx1"/>
              </a:solidFill>
            </a:endParaRPr>
          </a:p>
        </p:txBody>
      </p:sp>
      <p:sp>
        <p:nvSpPr>
          <p:cNvPr id="10" name="Rectangle 9">
            <a:extLst>
              <a:ext uri="{FF2B5EF4-FFF2-40B4-BE49-F238E27FC236}">
                <a16:creationId xmlns:a16="http://schemas.microsoft.com/office/drawing/2014/main" id="{D5ECC9C7-DDAF-481A-9B46-B699000634C1}"/>
              </a:ext>
            </a:extLst>
          </p:cNvPr>
          <p:cNvSpPr/>
          <p:nvPr/>
        </p:nvSpPr>
        <p:spPr>
          <a:xfrm>
            <a:off x="3383" y="0"/>
            <a:ext cx="2743200"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tle 1">
            <a:extLst>
              <a:ext uri="{FF2B5EF4-FFF2-40B4-BE49-F238E27FC236}">
                <a16:creationId xmlns:a16="http://schemas.microsoft.com/office/drawing/2014/main" id="{FBBFE1E8-CB05-47DB-A7C1-35491A9E7BFB}"/>
              </a:ext>
            </a:extLst>
          </p:cNvPr>
          <p:cNvSpPr txBox="1">
            <a:spLocks/>
          </p:cNvSpPr>
          <p:nvPr/>
        </p:nvSpPr>
        <p:spPr>
          <a:xfrm>
            <a:off x="320472" y="1900783"/>
            <a:ext cx="2187835" cy="2042043"/>
          </a:xfrm>
          <a:prstGeom prst="ellipse">
            <a:avLst/>
          </a:prstGeom>
          <a:solidFill>
            <a:schemeClr val="accent5">
              <a:lumMod val="40000"/>
              <a:lumOff val="60000"/>
            </a:schemeClr>
          </a:solidFill>
          <a:ln w="174625" cmpd="thinThick">
            <a:solidFill>
              <a:schemeClr val="tx1"/>
            </a:solidFill>
          </a:ln>
        </p:spPr>
        <p:txBody>
          <a:bodyPr vert="horz" lIns="91440" tIns="45720" rIns="91440" bIns="45720" rtlCol="0" anchor="ctr">
            <a:normAutofit fontScale="70000" lnSpcReduction="20000"/>
          </a:bodyPr>
          <a:lstStyle>
            <a:defPPr>
              <a:defRPr lang="en-US"/>
            </a:defPPr>
            <a:lvl1pPr algn="ctr">
              <a:lnSpc>
                <a:spcPct val="90000"/>
              </a:lnSpc>
              <a:spcBef>
                <a:spcPct val="0"/>
              </a:spcBef>
              <a:buNone/>
              <a:defRPr sz="2400" b="1">
                <a:solidFill>
                  <a:schemeClr val="bg1"/>
                </a:solidFill>
                <a:latin typeface="+mj-lt"/>
                <a:ea typeface="+mj-ea"/>
                <a:cs typeface="+mj-cs"/>
              </a:defRPr>
            </a:lvl1pPr>
          </a:lstStyle>
          <a:p>
            <a:r>
              <a:rPr lang="en-US" sz="2800" dirty="0">
                <a:solidFill>
                  <a:schemeClr val="tx1"/>
                </a:solidFill>
              </a:rPr>
              <a:t>Priority 5</a:t>
            </a:r>
          </a:p>
          <a:p>
            <a:endParaRPr lang="en-US" sz="2600" dirty="0">
              <a:solidFill>
                <a:schemeClr val="tx1"/>
              </a:solidFill>
            </a:endParaRPr>
          </a:p>
          <a:p>
            <a:r>
              <a:rPr lang="en-US" sz="2600" dirty="0">
                <a:solidFill>
                  <a:schemeClr val="tx1"/>
                </a:solidFill>
              </a:rPr>
              <a:t> </a:t>
            </a:r>
            <a:r>
              <a:rPr lang="en-US" b="0" dirty="0">
                <a:solidFill>
                  <a:schemeClr val="tx1"/>
                </a:solidFill>
              </a:rPr>
              <a:t>Tackling violence against women and girls</a:t>
            </a:r>
          </a:p>
        </p:txBody>
      </p:sp>
    </p:spTree>
    <p:extLst>
      <p:ext uri="{BB962C8B-B14F-4D97-AF65-F5344CB8AC3E}">
        <p14:creationId xmlns:p14="http://schemas.microsoft.com/office/powerpoint/2010/main" val="2689217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D21B24-AED0-4BD2-AC03-60661F04C4AA}"/>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BE3F7B15-6A73-4269-A86F-A3AAC44A9DE2}"/>
              </a:ext>
            </a:extLst>
          </p:cNvPr>
          <p:cNvSpPr/>
          <p:nvPr/>
        </p:nvSpPr>
        <p:spPr>
          <a:xfrm>
            <a:off x="3277827" y="286783"/>
            <a:ext cx="8683801" cy="3191841"/>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b="1">
                <a:solidFill>
                  <a:schemeClr val="tx1"/>
                </a:solidFill>
              </a:rPr>
              <a:t>Delivering on our priorities</a:t>
            </a:r>
          </a:p>
          <a:p>
            <a:pPr algn="ctr"/>
            <a:endParaRPr lang="en-GB" sz="1600" b="1">
              <a:solidFill>
                <a:schemeClr val="tx1"/>
              </a:solidFill>
            </a:endParaRPr>
          </a:p>
          <a:p>
            <a:pPr algn="just"/>
            <a:r>
              <a:rPr lang="en-GB" sz="1300">
                <a:solidFill>
                  <a:schemeClr val="tx1"/>
                </a:solidFill>
              </a:rPr>
              <a:t>The CSP board holds overall responsibility on monitoring and delivering on the priorities outlined in the Community Safety Partnership Plan and other local strategies and plans such as the Serious Violence and Knife Crime Action Plan and VAWG strategy. This requires partner organisations to work together to share the skills, powers and resources that are available to them in order to effectively deliver. The LBBD CSP has established a structure consisting of five priority subgroups, Youth Offending Service Board and Safer Neighbourhood Board (SNB), that brings together partners at a strategic, performance and operational level. This includes senior representatives of criminal justice agencies, the council, Health, LFB, MPS, SNB, and voluntary and community organisations to support the delivery and drive to improving levels of crime and disorder across the borough. </a:t>
            </a:r>
          </a:p>
          <a:p>
            <a:pPr algn="just"/>
            <a:endParaRPr lang="en-GB" sz="1300">
              <a:solidFill>
                <a:schemeClr val="tx1"/>
              </a:solidFill>
            </a:endParaRPr>
          </a:p>
          <a:p>
            <a:pPr algn="just"/>
            <a:r>
              <a:rPr lang="en-GB" sz="1300">
                <a:solidFill>
                  <a:schemeClr val="tx1"/>
                </a:solidFill>
              </a:rPr>
              <a:t>The borough has an active SNB, providing a platform for residents to meet with the Police and Council to discuss local priorities and hold the Council and partners to account to deliver. It also provides a vital link between Independent Advisory Groups (IAG) Neighbourhood Watch, Stop and Search, Ward Panels and Community Groups to support the community safety agenda. </a:t>
            </a:r>
          </a:p>
        </p:txBody>
      </p:sp>
      <p:sp>
        <p:nvSpPr>
          <p:cNvPr id="5" name="Title 1">
            <a:extLst>
              <a:ext uri="{FF2B5EF4-FFF2-40B4-BE49-F238E27FC236}">
                <a16:creationId xmlns:a16="http://schemas.microsoft.com/office/drawing/2014/main" id="{21CD4399-E9F0-4B19-AD8D-422D85D09BFC}"/>
              </a:ext>
            </a:extLst>
          </p:cNvPr>
          <p:cNvSpPr>
            <a:spLocks noGrp="1"/>
          </p:cNvSpPr>
          <p:nvPr>
            <p:ph type="title"/>
          </p:nvPr>
        </p:nvSpPr>
        <p:spPr>
          <a:xfrm>
            <a:off x="153365" y="2999452"/>
            <a:ext cx="2911175" cy="1092332"/>
          </a:xfrm>
          <a:solidFill>
            <a:srgbClr val="FFFFFF"/>
          </a:solidFill>
          <a:ln w="25400" cap="sq">
            <a:solidFill>
              <a:schemeClr val="bg1">
                <a:lumMod val="50000"/>
              </a:schemeClr>
            </a:solidFill>
            <a:miter lim="800000"/>
          </a:ln>
        </p:spPr>
        <p:txBody>
          <a:bodyPr>
            <a:normAutofit/>
          </a:bodyPr>
          <a:lstStyle/>
          <a:p>
            <a:pPr algn="ctr"/>
            <a:r>
              <a:rPr lang="en-GB" sz="2800" b="1">
                <a:solidFill>
                  <a:srgbClr val="262626"/>
                </a:solidFill>
              </a:rPr>
              <a:t>7. How do we work in partnership?</a:t>
            </a:r>
          </a:p>
        </p:txBody>
      </p:sp>
      <p:sp>
        <p:nvSpPr>
          <p:cNvPr id="4" name="Slide Number Placeholder 3">
            <a:extLst>
              <a:ext uri="{FF2B5EF4-FFF2-40B4-BE49-F238E27FC236}">
                <a16:creationId xmlns:a16="http://schemas.microsoft.com/office/drawing/2014/main" id="{9666019D-ADBA-444F-B94E-A0F3D4D02C18}"/>
              </a:ext>
            </a:extLst>
          </p:cNvPr>
          <p:cNvSpPr>
            <a:spLocks noGrp="1"/>
          </p:cNvSpPr>
          <p:nvPr>
            <p:ph type="sldNum" sz="quarter" idx="12"/>
          </p:nvPr>
        </p:nvSpPr>
        <p:spPr/>
        <p:txBody>
          <a:bodyPr/>
          <a:lstStyle/>
          <a:p>
            <a:fld id="{07C0AC22-71CD-45ED-BB4F-154D30B674A1}" type="slidenum">
              <a:rPr lang="en-GB" smtClean="0"/>
              <a:t>15</a:t>
            </a:fld>
            <a:endParaRPr lang="en-GB"/>
          </a:p>
        </p:txBody>
      </p:sp>
      <p:graphicFrame>
        <p:nvGraphicFramePr>
          <p:cNvPr id="7" name="Content Placeholder 7" descr="Organization Chart" title="SmartArt">
            <a:extLst>
              <a:ext uri="{FF2B5EF4-FFF2-40B4-BE49-F238E27FC236}">
                <a16:creationId xmlns:a16="http://schemas.microsoft.com/office/drawing/2014/main" id="{0C9842A7-A69B-434A-B7F9-6693DFC28B1D}"/>
              </a:ext>
            </a:extLst>
          </p:cNvPr>
          <p:cNvGraphicFramePr>
            <a:graphicFrameLocks/>
          </p:cNvGraphicFramePr>
          <p:nvPr/>
        </p:nvGraphicFramePr>
        <p:xfrm>
          <a:off x="153365" y="130825"/>
          <a:ext cx="2801337" cy="2627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a:extLst>
              <a:ext uri="{FF2B5EF4-FFF2-40B4-BE49-F238E27FC236}">
                <a16:creationId xmlns:a16="http://schemas.microsoft.com/office/drawing/2014/main" id="{85156EB3-DF5B-4115-B623-A00B97398D96}"/>
              </a:ext>
            </a:extLst>
          </p:cNvPr>
          <p:cNvGraphicFramePr/>
          <p:nvPr>
            <p:extLst>
              <p:ext uri="{D42A27DB-BD31-4B8C-83A1-F6EECF244321}">
                <p14:modId xmlns:p14="http://schemas.microsoft.com/office/powerpoint/2010/main" val="3040159547"/>
              </p:ext>
            </p:extLst>
          </p:nvPr>
        </p:nvGraphicFramePr>
        <p:xfrm>
          <a:off x="57425" y="4458516"/>
          <a:ext cx="3007115" cy="23037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Rectangle: Rounded Corners 9">
            <a:extLst>
              <a:ext uri="{FF2B5EF4-FFF2-40B4-BE49-F238E27FC236}">
                <a16:creationId xmlns:a16="http://schemas.microsoft.com/office/drawing/2014/main" id="{4C816607-7DF4-4CA1-912B-A8FB84B48DEC}"/>
              </a:ext>
            </a:extLst>
          </p:cNvPr>
          <p:cNvSpPr/>
          <p:nvPr/>
        </p:nvSpPr>
        <p:spPr>
          <a:xfrm>
            <a:off x="3277827" y="3734015"/>
            <a:ext cx="8683801" cy="2714410"/>
          </a:xfrm>
          <a:prstGeom prst="roundRect">
            <a:avLst>
              <a:gd name="adj" fmla="val 20318"/>
            </a:avLst>
          </a:prstGeom>
          <a:solidFill>
            <a:schemeClr val="bg1"/>
          </a:solidFill>
          <a:ln w="381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solidFill>
                <a:schemeClr val="tx1"/>
              </a:solidFill>
            </a:endParaRPr>
          </a:p>
          <a:p>
            <a:pPr algn="ctr"/>
            <a:r>
              <a:rPr lang="en-GB" sz="1600" b="1">
                <a:solidFill>
                  <a:schemeClr val="tx1"/>
                </a:solidFill>
              </a:rPr>
              <a:t>Working with other Partnership Boards on shared priorities </a:t>
            </a:r>
          </a:p>
          <a:p>
            <a:pPr algn="just"/>
            <a:endParaRPr lang="en-GB" sz="1400">
              <a:solidFill>
                <a:schemeClr val="tx1"/>
              </a:solidFill>
            </a:endParaRPr>
          </a:p>
          <a:p>
            <a:pPr algn="just"/>
            <a:r>
              <a:rPr lang="en-GB" sz="1300">
                <a:solidFill>
                  <a:schemeClr val="tx1"/>
                </a:solidFill>
              </a:rPr>
              <a:t>The CSP board works closely with the four other key strategic partnership boards, the Safeguarding Adults Board (SAB),  Safeguarding Childrens Partnership (SCP) and Health and Wellbeing Board, to focus on cross cutting areas such as violence against women and girls, child sexual and criminal exploitation, tackling serious violence and keeping children and young people safe to ensure that all areas are supported by an effective partnership approach. The partnership understands that some priorities require a safeguarding focus and long term health intervention to ensure that the underlying causes are addressed. </a:t>
            </a:r>
          </a:p>
          <a:p>
            <a:pPr algn="just"/>
            <a:endParaRPr lang="en-GB" sz="1300">
              <a:solidFill>
                <a:schemeClr val="tx1"/>
              </a:solidFill>
            </a:endParaRPr>
          </a:p>
          <a:p>
            <a:pPr algn="just"/>
            <a:r>
              <a:rPr lang="en-GB" sz="1300">
                <a:solidFill>
                  <a:schemeClr val="tx1"/>
                </a:solidFill>
              </a:rPr>
              <a:t>A number of the priorities, cross cutting themes and emerging trends outlined in the plan are shared across the strategic partnerships. To ensure a collaborative approach between the partnerships the board managers of the CSP, SAB and SCP meet on a regular basis to review each boards work plans, look at the cross cutting areas of work and ensure these are presented to each board  and review and discuss share priorities and each boards response. </a:t>
            </a:r>
          </a:p>
          <a:p>
            <a:pPr algn="just"/>
            <a:endParaRPr lang="en-GB" sz="1600" b="1">
              <a:solidFill>
                <a:schemeClr val="tx1"/>
              </a:solidFill>
            </a:endParaRPr>
          </a:p>
        </p:txBody>
      </p:sp>
    </p:spTree>
    <p:extLst>
      <p:ext uri="{BB962C8B-B14F-4D97-AF65-F5344CB8AC3E}">
        <p14:creationId xmlns:p14="http://schemas.microsoft.com/office/powerpoint/2010/main" val="3431922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9F3BCA-CDDF-4891-9C03-F5F198D9524D}"/>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84FC8F48-A538-4962-8E64-83C857B61D1F}"/>
              </a:ext>
            </a:extLst>
          </p:cNvPr>
          <p:cNvSpPr/>
          <p:nvPr/>
        </p:nvSpPr>
        <p:spPr>
          <a:xfrm>
            <a:off x="3379235" y="217456"/>
            <a:ext cx="8536442" cy="6423088"/>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p:txBody>
      </p:sp>
      <p:sp>
        <p:nvSpPr>
          <p:cNvPr id="5" name="Title 1">
            <a:extLst>
              <a:ext uri="{FF2B5EF4-FFF2-40B4-BE49-F238E27FC236}">
                <a16:creationId xmlns:a16="http://schemas.microsoft.com/office/drawing/2014/main" id="{21CD4399-E9F0-4B19-AD8D-422D85D09BFC}"/>
              </a:ext>
            </a:extLst>
          </p:cNvPr>
          <p:cNvSpPr>
            <a:spLocks noGrp="1"/>
          </p:cNvSpPr>
          <p:nvPr>
            <p:ph type="title"/>
          </p:nvPr>
        </p:nvSpPr>
        <p:spPr>
          <a:xfrm>
            <a:off x="152907" y="2723940"/>
            <a:ext cx="2816152" cy="1835334"/>
          </a:xfrm>
          <a:solidFill>
            <a:srgbClr val="FFFFFF"/>
          </a:solidFill>
          <a:ln w="25400" cap="sq">
            <a:solidFill>
              <a:schemeClr val="bg1">
                <a:lumMod val="50000"/>
              </a:schemeClr>
            </a:solidFill>
            <a:miter lim="800000"/>
          </a:ln>
        </p:spPr>
        <p:txBody>
          <a:bodyPr>
            <a:normAutofit fontScale="90000"/>
          </a:bodyPr>
          <a:lstStyle/>
          <a:p>
            <a:pPr algn="ctr"/>
            <a:r>
              <a:rPr lang="en-GB" sz="2800" b="1" dirty="0">
                <a:solidFill>
                  <a:srgbClr val="262626"/>
                </a:solidFill>
              </a:rPr>
              <a:t>8. Formal Consultation – Community Safety Partnership Board members</a:t>
            </a:r>
          </a:p>
        </p:txBody>
      </p:sp>
      <p:sp>
        <p:nvSpPr>
          <p:cNvPr id="55" name="Content Placeholder 2">
            <a:extLst>
              <a:ext uri="{FF2B5EF4-FFF2-40B4-BE49-F238E27FC236}">
                <a16:creationId xmlns:a16="http://schemas.microsoft.com/office/drawing/2014/main" id="{E3018319-B4C2-4EB8-80C9-BBCD6742893C}"/>
              </a:ext>
            </a:extLst>
          </p:cNvPr>
          <p:cNvSpPr>
            <a:spLocks noGrp="1"/>
          </p:cNvSpPr>
          <p:nvPr>
            <p:ph idx="1"/>
          </p:nvPr>
        </p:nvSpPr>
        <p:spPr>
          <a:xfrm>
            <a:off x="3661575" y="642670"/>
            <a:ext cx="7955281" cy="5997874"/>
          </a:xfrm>
        </p:spPr>
        <p:txBody>
          <a:bodyPr>
            <a:noAutofit/>
          </a:bodyPr>
          <a:lstStyle/>
          <a:p>
            <a:pPr marL="0" indent="0">
              <a:buNone/>
            </a:pPr>
            <a:r>
              <a:rPr lang="en-GB" sz="1400" b="1" dirty="0"/>
              <a:t>Community Safety Partnership Board Consultation Workshop December 2022 – High level findings</a:t>
            </a:r>
          </a:p>
          <a:p>
            <a:pPr marL="0" indent="0">
              <a:buNone/>
            </a:pPr>
            <a:endParaRPr lang="en-GB" sz="1400" b="1" dirty="0"/>
          </a:p>
          <a:p>
            <a:r>
              <a:rPr lang="en-GB" sz="1400" dirty="0"/>
              <a:t>Women’s safety and serious violence are emerging priorities which need to feature more prominently in the next Community Safety plan. </a:t>
            </a:r>
          </a:p>
          <a:p>
            <a:r>
              <a:rPr lang="en-GB" sz="1400" dirty="0"/>
              <a:t>There is a need to increase visibility of the Police, council, and partners working within our community. </a:t>
            </a:r>
          </a:p>
          <a:p>
            <a:r>
              <a:rPr lang="en-GB" sz="1400" dirty="0"/>
              <a:t>Cost of living: concerns about the impact on local crime, in particular low level offending and the exploitation of young people. </a:t>
            </a:r>
          </a:p>
          <a:p>
            <a:r>
              <a:rPr lang="en-GB" sz="1400" dirty="0"/>
              <a:t>Tackling organised crime: Street begging is an issue within the borough and there is an organised crime element which sits behind it such as deploying people to certain areas and also filters down to lower-level crime.</a:t>
            </a:r>
          </a:p>
          <a:p>
            <a:r>
              <a:rPr lang="en-GB" sz="1400" dirty="0"/>
              <a:t>The local authority and partners should increase their support of grassroots organisations to carry out work that tackles crime and exploitation.</a:t>
            </a:r>
          </a:p>
          <a:p>
            <a:r>
              <a:rPr lang="en-GB" sz="1400" dirty="0"/>
              <a:t>Amendments should be made to the CSP subgroups to ensure they remain fit for purpose and sharing of good practice from the Barking Town Centre Meeting, Ending Gang and Youth Violence Panel. </a:t>
            </a:r>
          </a:p>
          <a:p>
            <a:r>
              <a:rPr lang="en-GB" sz="1400" dirty="0"/>
              <a:t>Priority 2 of the CSP plan - ‘Tackling Crimes that affect people the most' is vague and should to be re-named into ‘tackling safety in the neighbourhoods/community’ picking up issues such as anti-social behaviour.</a:t>
            </a:r>
          </a:p>
          <a:p>
            <a:pPr marL="0" indent="0">
              <a:buNone/>
            </a:pPr>
            <a:endParaRPr lang="en-GB" sz="1600" b="1" dirty="0"/>
          </a:p>
        </p:txBody>
      </p:sp>
      <p:sp>
        <p:nvSpPr>
          <p:cNvPr id="8" name="Slide Number Placeholder 2">
            <a:extLst>
              <a:ext uri="{FF2B5EF4-FFF2-40B4-BE49-F238E27FC236}">
                <a16:creationId xmlns:a16="http://schemas.microsoft.com/office/drawing/2014/main" id="{91F49C37-9447-484A-AC1D-0C7C2F5FF50C}"/>
              </a:ext>
            </a:extLst>
          </p:cNvPr>
          <p:cNvSpPr>
            <a:spLocks noGrp="1"/>
          </p:cNvSpPr>
          <p:nvPr>
            <p:ph type="sldNum" sz="quarter" idx="12"/>
          </p:nvPr>
        </p:nvSpPr>
        <p:spPr>
          <a:xfrm>
            <a:off x="9448800" y="6492875"/>
            <a:ext cx="2743200" cy="365125"/>
          </a:xfrm>
        </p:spPr>
        <p:txBody>
          <a:bodyPr/>
          <a:lstStyle/>
          <a:p>
            <a:r>
              <a:rPr lang="en-GB"/>
              <a:t>16</a:t>
            </a:r>
          </a:p>
        </p:txBody>
      </p:sp>
    </p:spTree>
    <p:extLst>
      <p:ext uri="{BB962C8B-B14F-4D97-AF65-F5344CB8AC3E}">
        <p14:creationId xmlns:p14="http://schemas.microsoft.com/office/powerpoint/2010/main" val="944088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9F3BCA-CDDF-4891-9C03-F5F198D9524D}"/>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84FC8F48-A538-4962-8E64-83C857B61D1F}"/>
              </a:ext>
            </a:extLst>
          </p:cNvPr>
          <p:cNvSpPr/>
          <p:nvPr/>
        </p:nvSpPr>
        <p:spPr>
          <a:xfrm>
            <a:off x="3379235" y="217456"/>
            <a:ext cx="8536442" cy="6423088"/>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p:txBody>
      </p:sp>
      <p:sp>
        <p:nvSpPr>
          <p:cNvPr id="5" name="Title 1">
            <a:extLst>
              <a:ext uri="{FF2B5EF4-FFF2-40B4-BE49-F238E27FC236}">
                <a16:creationId xmlns:a16="http://schemas.microsoft.com/office/drawing/2014/main" id="{21CD4399-E9F0-4B19-AD8D-422D85D09BFC}"/>
              </a:ext>
            </a:extLst>
          </p:cNvPr>
          <p:cNvSpPr>
            <a:spLocks noGrp="1"/>
          </p:cNvSpPr>
          <p:nvPr>
            <p:ph type="title"/>
          </p:nvPr>
        </p:nvSpPr>
        <p:spPr>
          <a:xfrm>
            <a:off x="152907" y="2412645"/>
            <a:ext cx="2816152" cy="2032710"/>
          </a:xfrm>
          <a:solidFill>
            <a:srgbClr val="FFFFFF"/>
          </a:solidFill>
          <a:ln w="25400" cap="sq">
            <a:solidFill>
              <a:schemeClr val="bg1">
                <a:lumMod val="50000"/>
              </a:schemeClr>
            </a:solidFill>
            <a:miter lim="800000"/>
          </a:ln>
        </p:spPr>
        <p:txBody>
          <a:bodyPr>
            <a:normAutofit/>
          </a:bodyPr>
          <a:lstStyle/>
          <a:p>
            <a:pPr algn="ctr"/>
            <a:r>
              <a:rPr lang="en-GB" sz="2500" b="1" dirty="0">
                <a:solidFill>
                  <a:srgbClr val="262626"/>
                </a:solidFill>
              </a:rPr>
              <a:t>8. Formal Consultation – Residents, businesses and visitors </a:t>
            </a:r>
          </a:p>
        </p:txBody>
      </p:sp>
      <p:sp>
        <p:nvSpPr>
          <p:cNvPr id="55" name="Content Placeholder 2">
            <a:extLst>
              <a:ext uri="{FF2B5EF4-FFF2-40B4-BE49-F238E27FC236}">
                <a16:creationId xmlns:a16="http://schemas.microsoft.com/office/drawing/2014/main" id="{E3018319-B4C2-4EB8-80C9-BBCD6742893C}"/>
              </a:ext>
            </a:extLst>
          </p:cNvPr>
          <p:cNvSpPr>
            <a:spLocks noGrp="1"/>
          </p:cNvSpPr>
          <p:nvPr>
            <p:ph idx="1"/>
          </p:nvPr>
        </p:nvSpPr>
        <p:spPr>
          <a:xfrm>
            <a:off x="3661575" y="642670"/>
            <a:ext cx="7955281" cy="5997874"/>
          </a:xfrm>
        </p:spPr>
        <p:txBody>
          <a:bodyPr>
            <a:noAutofit/>
          </a:bodyPr>
          <a:lstStyle/>
          <a:p>
            <a:pPr marL="0" indent="0">
              <a:buNone/>
            </a:pPr>
            <a:r>
              <a:rPr lang="en-GB" sz="1400" b="1" dirty="0"/>
              <a:t>Barking &amp; Dagenham Community Safety Partnership Plan Online Consultation – February 2023</a:t>
            </a:r>
          </a:p>
          <a:p>
            <a:pPr marL="0" indent="0">
              <a:buNone/>
            </a:pPr>
            <a:r>
              <a:rPr lang="en-GB" sz="1350" dirty="0"/>
              <a:t>We received 231 visits to the consultation with 37 engagements. Residents were in support of the community safety priorities and actions. The highest level of support was received for the following priorities:</a:t>
            </a:r>
          </a:p>
          <a:p>
            <a:r>
              <a:rPr lang="en-GB" sz="1350" dirty="0"/>
              <a:t>Dedicated approach to reduce knife crime and organised offending across the borough</a:t>
            </a:r>
          </a:p>
          <a:p>
            <a:r>
              <a:rPr lang="en-GB" sz="1350" dirty="0"/>
              <a:t>Focus on improving visibility of police, council, and partners in the local community</a:t>
            </a:r>
          </a:p>
          <a:p>
            <a:r>
              <a:rPr lang="en-GB" sz="1350" dirty="0"/>
              <a:t>Having a connected community that respect each other and celebrates different backgrounds</a:t>
            </a:r>
          </a:p>
          <a:p>
            <a:r>
              <a:rPr lang="en-GB" sz="1350" dirty="0"/>
              <a:t>Educate and communicate the issues around domestic abuse and;</a:t>
            </a:r>
          </a:p>
          <a:p>
            <a:r>
              <a:rPr lang="en-GB" sz="1350" dirty="0"/>
              <a:t>Challenge abusive behaviours</a:t>
            </a:r>
          </a:p>
          <a:p>
            <a:pPr marL="0" indent="0">
              <a:buNone/>
            </a:pPr>
            <a:r>
              <a:rPr lang="en-GB" sz="1350" dirty="0"/>
              <a:t>Issues that are affecting residents the most included fly tipping, anti-social behaviour and drug use.</a:t>
            </a:r>
          </a:p>
          <a:p>
            <a:pPr marL="0" indent="0">
              <a:buNone/>
            </a:pPr>
            <a:r>
              <a:rPr lang="en-GB" sz="1350" dirty="0"/>
              <a:t>Feedback included:</a:t>
            </a:r>
          </a:p>
          <a:p>
            <a:pPr marL="0" indent="0">
              <a:buNone/>
            </a:pPr>
            <a:r>
              <a:rPr lang="en-GB" sz="1350" dirty="0"/>
              <a:t>“These places look ok 9-5.00 but after dark - the night city changes when the sun goes down round here. Barking station area, the steps to the right of Upney Station, Leftley Estate, just about any TESCO cashpoint in the borough.”</a:t>
            </a:r>
          </a:p>
          <a:p>
            <a:pPr marL="0" indent="0">
              <a:buNone/>
            </a:pPr>
            <a:r>
              <a:rPr lang="en-GB" sz="1350" dirty="0"/>
              <a:t>“Near the Barking station, there are always police which is a clear sign there is drugs or gang activity quite prominent in the area. There are peddlers everywhere you turn, outside the shops, outside the bar which is next to the Boots, that is a very significant area where we know things happen there. I would never want to walk alone at night for fear of being mugged or robbed, especially because there seem to be so many kids around in hoods and covered masks. I don't think it's safe for women.”</a:t>
            </a:r>
          </a:p>
          <a:p>
            <a:pPr marL="0" indent="0">
              <a:buNone/>
            </a:pPr>
            <a:r>
              <a:rPr lang="en-GB" sz="1350" dirty="0"/>
              <a:t>“Police are only attending when a call is made. Although sometimes they still don't. Policing should be preventative rather than reactive but it appears not. More police and some CCTV would help.”</a:t>
            </a:r>
          </a:p>
          <a:p>
            <a:pPr marL="0" indent="0">
              <a:buNone/>
            </a:pPr>
            <a:r>
              <a:rPr lang="en-GB" sz="1350" dirty="0"/>
              <a:t>“More community police presence. They should never remove the police hub on Woodward/Hedgeman's road.”</a:t>
            </a:r>
          </a:p>
          <a:p>
            <a:pPr marL="0" indent="0">
              <a:buNone/>
            </a:pPr>
            <a:endParaRPr lang="en-GB" sz="1600" b="1" dirty="0"/>
          </a:p>
        </p:txBody>
      </p:sp>
      <p:sp>
        <p:nvSpPr>
          <p:cNvPr id="8" name="Slide Number Placeholder 2">
            <a:extLst>
              <a:ext uri="{FF2B5EF4-FFF2-40B4-BE49-F238E27FC236}">
                <a16:creationId xmlns:a16="http://schemas.microsoft.com/office/drawing/2014/main" id="{91F49C37-9447-484A-AC1D-0C7C2F5FF50C}"/>
              </a:ext>
            </a:extLst>
          </p:cNvPr>
          <p:cNvSpPr>
            <a:spLocks noGrp="1"/>
          </p:cNvSpPr>
          <p:nvPr>
            <p:ph type="sldNum" sz="quarter" idx="12"/>
          </p:nvPr>
        </p:nvSpPr>
        <p:spPr>
          <a:xfrm>
            <a:off x="9448800" y="6492875"/>
            <a:ext cx="2743200" cy="365125"/>
          </a:xfrm>
        </p:spPr>
        <p:txBody>
          <a:bodyPr/>
          <a:lstStyle/>
          <a:p>
            <a:r>
              <a:rPr lang="en-GB"/>
              <a:t>16</a:t>
            </a:r>
          </a:p>
        </p:txBody>
      </p:sp>
    </p:spTree>
    <p:extLst>
      <p:ext uri="{BB962C8B-B14F-4D97-AF65-F5344CB8AC3E}">
        <p14:creationId xmlns:p14="http://schemas.microsoft.com/office/powerpoint/2010/main" val="2284344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9F3BCA-CDDF-4891-9C03-F5F198D9524D}"/>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84FC8F48-A538-4962-8E64-83C857B61D1F}"/>
              </a:ext>
            </a:extLst>
          </p:cNvPr>
          <p:cNvSpPr/>
          <p:nvPr/>
        </p:nvSpPr>
        <p:spPr>
          <a:xfrm>
            <a:off x="3379235" y="217456"/>
            <a:ext cx="8536442" cy="6423088"/>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p:txBody>
      </p:sp>
      <p:sp>
        <p:nvSpPr>
          <p:cNvPr id="5" name="Title 1">
            <a:extLst>
              <a:ext uri="{FF2B5EF4-FFF2-40B4-BE49-F238E27FC236}">
                <a16:creationId xmlns:a16="http://schemas.microsoft.com/office/drawing/2014/main" id="{21CD4399-E9F0-4B19-AD8D-422D85D09BFC}"/>
              </a:ext>
            </a:extLst>
          </p:cNvPr>
          <p:cNvSpPr>
            <a:spLocks noGrp="1"/>
          </p:cNvSpPr>
          <p:nvPr>
            <p:ph type="title"/>
          </p:nvPr>
        </p:nvSpPr>
        <p:spPr>
          <a:xfrm>
            <a:off x="152907" y="2412645"/>
            <a:ext cx="2816152" cy="2032710"/>
          </a:xfrm>
          <a:solidFill>
            <a:srgbClr val="FFFFFF"/>
          </a:solidFill>
          <a:ln w="25400" cap="sq">
            <a:solidFill>
              <a:schemeClr val="bg1">
                <a:lumMod val="50000"/>
              </a:schemeClr>
            </a:solidFill>
            <a:miter lim="800000"/>
          </a:ln>
        </p:spPr>
        <p:txBody>
          <a:bodyPr>
            <a:normAutofit/>
          </a:bodyPr>
          <a:lstStyle/>
          <a:p>
            <a:pPr algn="ctr"/>
            <a:r>
              <a:rPr lang="en-GB" sz="2500" b="1" dirty="0">
                <a:solidFill>
                  <a:srgbClr val="262626"/>
                </a:solidFill>
              </a:rPr>
              <a:t>8. Formal Consultation – Overview &amp; Scrutiny Committee</a:t>
            </a:r>
          </a:p>
        </p:txBody>
      </p:sp>
      <p:sp>
        <p:nvSpPr>
          <p:cNvPr id="55" name="Content Placeholder 2">
            <a:extLst>
              <a:ext uri="{FF2B5EF4-FFF2-40B4-BE49-F238E27FC236}">
                <a16:creationId xmlns:a16="http://schemas.microsoft.com/office/drawing/2014/main" id="{E3018319-B4C2-4EB8-80C9-BBCD6742893C}"/>
              </a:ext>
            </a:extLst>
          </p:cNvPr>
          <p:cNvSpPr>
            <a:spLocks noGrp="1"/>
          </p:cNvSpPr>
          <p:nvPr>
            <p:ph idx="1"/>
          </p:nvPr>
        </p:nvSpPr>
        <p:spPr>
          <a:xfrm>
            <a:off x="3661575" y="642670"/>
            <a:ext cx="7955281" cy="5997874"/>
          </a:xfrm>
        </p:spPr>
        <p:txBody>
          <a:bodyPr>
            <a:noAutofit/>
          </a:bodyPr>
          <a:lstStyle/>
          <a:p>
            <a:pPr marL="0" indent="0">
              <a:buNone/>
            </a:pPr>
            <a:r>
              <a:rPr lang="en-GB" sz="1400" b="1" dirty="0"/>
              <a:t>Barking &amp; Dagenham Overview &amp; Scrutiny Committee Comments - February 2023</a:t>
            </a:r>
          </a:p>
          <a:p>
            <a:pPr marL="0" indent="0">
              <a:buNone/>
            </a:pPr>
            <a:endParaRPr lang="en-GB" sz="1400" b="1" dirty="0"/>
          </a:p>
          <a:p>
            <a:r>
              <a:rPr lang="en-GB" sz="1400" dirty="0"/>
              <a:t>The Overview &amp; Scrutiny Committee highlighted the importance of communication between all stakeholders and praised the acknowledgement of this in the Plan. </a:t>
            </a:r>
          </a:p>
          <a:p>
            <a:r>
              <a:rPr lang="en-GB" sz="1400" dirty="0"/>
              <a:t>The committee noted the need to listen to residents’ voices through the virtual resident engagement event and encouraged the Committee to promote this event in their communities.</a:t>
            </a:r>
          </a:p>
          <a:p>
            <a:r>
              <a:rPr lang="en-GB" sz="1400" dirty="0"/>
              <a:t>Concerns were noted about the perceived increase in violence towards women and girls.</a:t>
            </a:r>
          </a:p>
          <a:p>
            <a:r>
              <a:rPr lang="en-GB" sz="1400" dirty="0"/>
              <a:t>The community is conscious about the abstractions of Police officers out of the borough to  Police large scale events and the impact this has on local safety.</a:t>
            </a:r>
          </a:p>
          <a:p>
            <a:r>
              <a:rPr lang="en-GB" sz="1400" dirty="0"/>
              <a:t>The visibility of Police is felt to have reduced and needs to be improved. </a:t>
            </a:r>
          </a:p>
          <a:p>
            <a:r>
              <a:rPr lang="en-GB" sz="1400" dirty="0"/>
              <a:t>The rise in online crime and the online safety of young people online is an area which needs to have a clear emphasis through the Community Safety Partnership. </a:t>
            </a:r>
          </a:p>
          <a:p>
            <a:r>
              <a:rPr lang="en-GB" sz="1400" dirty="0"/>
              <a:t>Burglaries have not increased and the need for a continued focus on this area. </a:t>
            </a:r>
          </a:p>
          <a:p>
            <a:r>
              <a:rPr lang="en-GB" sz="1400" dirty="0"/>
              <a:t>Vehicle crime and particularly the theft of catalytic convertors are an ongoing concern to residents. </a:t>
            </a:r>
          </a:p>
          <a:p>
            <a:r>
              <a:rPr lang="en-GB" sz="1400" dirty="0"/>
              <a:t>The emergence of cannabis factories in private sector housing and how the Police, Council and partners increase the detection and response to this issue. </a:t>
            </a:r>
          </a:p>
        </p:txBody>
      </p:sp>
      <p:sp>
        <p:nvSpPr>
          <p:cNvPr id="8" name="Slide Number Placeholder 2">
            <a:extLst>
              <a:ext uri="{FF2B5EF4-FFF2-40B4-BE49-F238E27FC236}">
                <a16:creationId xmlns:a16="http://schemas.microsoft.com/office/drawing/2014/main" id="{91F49C37-9447-484A-AC1D-0C7C2F5FF50C}"/>
              </a:ext>
            </a:extLst>
          </p:cNvPr>
          <p:cNvSpPr>
            <a:spLocks noGrp="1"/>
          </p:cNvSpPr>
          <p:nvPr>
            <p:ph type="sldNum" sz="quarter" idx="12"/>
          </p:nvPr>
        </p:nvSpPr>
        <p:spPr>
          <a:xfrm>
            <a:off x="9448800" y="6492875"/>
            <a:ext cx="2743200" cy="365125"/>
          </a:xfrm>
        </p:spPr>
        <p:txBody>
          <a:bodyPr/>
          <a:lstStyle/>
          <a:p>
            <a:r>
              <a:rPr lang="en-GB"/>
              <a:t>16</a:t>
            </a:r>
          </a:p>
        </p:txBody>
      </p:sp>
    </p:spTree>
    <p:extLst>
      <p:ext uri="{BB962C8B-B14F-4D97-AF65-F5344CB8AC3E}">
        <p14:creationId xmlns:p14="http://schemas.microsoft.com/office/powerpoint/2010/main" val="1749604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9F3BCA-CDDF-4891-9C03-F5F198D9524D}"/>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84FC8F48-A538-4962-8E64-83C857B61D1F}"/>
              </a:ext>
            </a:extLst>
          </p:cNvPr>
          <p:cNvSpPr/>
          <p:nvPr/>
        </p:nvSpPr>
        <p:spPr>
          <a:xfrm>
            <a:off x="3379235" y="217456"/>
            <a:ext cx="8536442" cy="6423088"/>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p:txBody>
      </p:sp>
      <p:sp>
        <p:nvSpPr>
          <p:cNvPr id="5" name="Title 1">
            <a:extLst>
              <a:ext uri="{FF2B5EF4-FFF2-40B4-BE49-F238E27FC236}">
                <a16:creationId xmlns:a16="http://schemas.microsoft.com/office/drawing/2014/main" id="{21CD4399-E9F0-4B19-AD8D-422D85D09BFC}"/>
              </a:ext>
            </a:extLst>
          </p:cNvPr>
          <p:cNvSpPr>
            <a:spLocks noGrp="1"/>
          </p:cNvSpPr>
          <p:nvPr>
            <p:ph type="title"/>
          </p:nvPr>
        </p:nvSpPr>
        <p:spPr>
          <a:xfrm>
            <a:off x="152907" y="2906788"/>
            <a:ext cx="2816152" cy="1114210"/>
          </a:xfrm>
          <a:solidFill>
            <a:srgbClr val="FFFFFF"/>
          </a:solidFill>
          <a:ln w="25400" cap="sq">
            <a:solidFill>
              <a:schemeClr val="bg1">
                <a:lumMod val="50000"/>
              </a:schemeClr>
            </a:solidFill>
            <a:miter lim="800000"/>
          </a:ln>
        </p:spPr>
        <p:txBody>
          <a:bodyPr>
            <a:normAutofit/>
          </a:bodyPr>
          <a:lstStyle/>
          <a:p>
            <a:pPr algn="ctr"/>
            <a:r>
              <a:rPr lang="en-GB" sz="2800" b="1" dirty="0">
                <a:solidFill>
                  <a:srgbClr val="262626"/>
                </a:solidFill>
              </a:rPr>
              <a:t>9. Information and Advice</a:t>
            </a:r>
          </a:p>
        </p:txBody>
      </p:sp>
      <p:sp>
        <p:nvSpPr>
          <p:cNvPr id="55" name="Content Placeholder 2">
            <a:extLst>
              <a:ext uri="{FF2B5EF4-FFF2-40B4-BE49-F238E27FC236}">
                <a16:creationId xmlns:a16="http://schemas.microsoft.com/office/drawing/2014/main" id="{E3018319-B4C2-4EB8-80C9-BBCD6742893C}"/>
              </a:ext>
            </a:extLst>
          </p:cNvPr>
          <p:cNvSpPr>
            <a:spLocks noGrp="1"/>
          </p:cNvSpPr>
          <p:nvPr>
            <p:ph idx="1"/>
          </p:nvPr>
        </p:nvSpPr>
        <p:spPr>
          <a:xfrm>
            <a:off x="3661575" y="642670"/>
            <a:ext cx="7955281" cy="5997874"/>
          </a:xfrm>
        </p:spPr>
        <p:txBody>
          <a:bodyPr>
            <a:noAutofit/>
          </a:bodyPr>
          <a:lstStyle/>
          <a:p>
            <a:pPr marL="0" indent="0">
              <a:buNone/>
            </a:pPr>
            <a:r>
              <a:rPr lang="en-GB" sz="1400" b="1" dirty="0"/>
              <a:t>Community Safety Partnership: </a:t>
            </a:r>
            <a:r>
              <a:rPr lang="en-GB" sz="1400" dirty="0"/>
              <a:t>For more information and advice on the Community Safety Partners please visit https://www.lbbd.gov.uk/community-safety-partnership</a:t>
            </a:r>
            <a:endParaRPr lang="en-GB" sz="1400" b="1" dirty="0"/>
          </a:p>
          <a:p>
            <a:pPr marL="0" indent="0">
              <a:buNone/>
            </a:pPr>
            <a:r>
              <a:rPr lang="en-GB" sz="1400" b="1" dirty="0"/>
              <a:t>Domestic Abuse and sexual violence : </a:t>
            </a:r>
            <a:r>
              <a:rPr lang="en-GB" sz="1400" dirty="0"/>
              <a:t>For information and advice on where to get help for domestic violence please visit the service directory on the LBBD council website using the following link: </a:t>
            </a:r>
            <a:r>
              <a:rPr lang="en-GB" sz="1400" u="sng" dirty="0">
                <a:hlinkClick r:id="rId3"/>
              </a:rPr>
              <a:t>https://www.lbbd.gov.uk/residents/community-safety-and-crime/dv/getting-help/</a:t>
            </a:r>
            <a:endParaRPr lang="en-GB" sz="1400" u="sng" dirty="0"/>
          </a:p>
          <a:p>
            <a:pPr marL="0" indent="0">
              <a:buNone/>
            </a:pPr>
            <a:r>
              <a:rPr lang="en-GB" sz="1400" b="1" dirty="0"/>
              <a:t>Healthy Lifestyles: </a:t>
            </a:r>
            <a:r>
              <a:rPr lang="en-GB" sz="1400" dirty="0"/>
              <a:t>For information and advice on leading a healthier lifestyle please visit the service directory on the LBBD New Me London website using the following link: </a:t>
            </a:r>
            <a:r>
              <a:rPr lang="en-GB" sz="1400" dirty="0">
                <a:hlinkClick r:id="rId4"/>
              </a:rPr>
              <a:t>https://newme.london/</a:t>
            </a:r>
            <a:r>
              <a:rPr lang="en-GB" sz="1400" dirty="0"/>
              <a:t> </a:t>
            </a:r>
            <a:br>
              <a:rPr lang="en-GB" sz="1400" dirty="0"/>
            </a:br>
            <a:br>
              <a:rPr lang="en-GB" sz="1400" dirty="0"/>
            </a:br>
            <a:r>
              <a:rPr lang="en-GB" sz="1400" b="1" dirty="0"/>
              <a:t>Health and Wellbeing: </a:t>
            </a:r>
            <a:r>
              <a:rPr lang="en-GB" sz="1400" dirty="0"/>
              <a:t>For information and advice on health and wellbeing please visit </a:t>
            </a:r>
            <a:r>
              <a:rPr lang="en-GB" sz="1400" dirty="0">
                <a:hlinkClick r:id="rId5"/>
              </a:rPr>
              <a:t>http://careandsupport.lbbd.gov.uk/kb5/barkingdagenham/asch/adult.page?adultchannel=5</a:t>
            </a:r>
            <a:r>
              <a:rPr lang="en-GB" sz="1400" dirty="0"/>
              <a:t> </a:t>
            </a:r>
          </a:p>
          <a:p>
            <a:pPr marL="0" indent="0">
              <a:buNone/>
            </a:pPr>
            <a:r>
              <a:rPr lang="en-GB" sz="1400" b="1" dirty="0"/>
              <a:t>Hate Crime and Hate Incidents: </a:t>
            </a:r>
            <a:r>
              <a:rPr lang="en-GB" sz="1400" dirty="0"/>
              <a:t>For more information on understanding hate crime and incidents and how to report please visit </a:t>
            </a:r>
            <a:r>
              <a:rPr lang="en-GB" sz="1400" dirty="0">
                <a:hlinkClick r:id="rId6"/>
              </a:rPr>
              <a:t>https://www.lbbd.gov.uk/hate-crimes-and-incidents</a:t>
            </a:r>
            <a:br>
              <a:rPr lang="en-GB" sz="1400" dirty="0"/>
            </a:br>
            <a:br>
              <a:rPr lang="en-GB" sz="1400" dirty="0"/>
            </a:br>
            <a:r>
              <a:rPr lang="en-GB" sz="1400" b="1" dirty="0"/>
              <a:t>Reporting Crime: </a:t>
            </a:r>
            <a:r>
              <a:rPr lang="en-GB" sz="1400" dirty="0">
                <a:hlinkClick r:id="rId7"/>
              </a:rPr>
              <a:t>https://www.lbbd.gov.uk/report-crime</a:t>
            </a:r>
            <a:endParaRPr lang="en-GB" sz="1400" dirty="0"/>
          </a:p>
          <a:p>
            <a:pPr marL="0" indent="0">
              <a:buNone/>
            </a:pPr>
            <a:r>
              <a:rPr lang="en-GB" sz="1400" b="1" dirty="0"/>
              <a:t>Substance Misuse: </a:t>
            </a:r>
            <a:r>
              <a:rPr lang="en-GB" sz="1400" dirty="0"/>
              <a:t>For information and advice on where to get help for Substance misuse please visit the service directory on the LBBD Care and Support Hub website using the following link </a:t>
            </a:r>
            <a:r>
              <a:rPr lang="en-GB" sz="1400" dirty="0">
                <a:hlinkClick r:id="rId8"/>
              </a:rPr>
              <a:t>https://www.lbbd.gov.uk/drugs-and-alcohol-help</a:t>
            </a:r>
            <a:r>
              <a:rPr lang="en-GB" sz="1400" dirty="0"/>
              <a:t> </a:t>
            </a:r>
            <a:br>
              <a:rPr lang="en-GB" sz="1400" dirty="0"/>
            </a:br>
            <a:br>
              <a:rPr lang="en-GB" sz="1400" dirty="0"/>
            </a:br>
            <a:r>
              <a:rPr lang="en-GB" sz="1400" b="1" dirty="0"/>
              <a:t>Prevent Referral: </a:t>
            </a:r>
            <a:r>
              <a:rPr lang="en-GB" sz="1400" dirty="0"/>
              <a:t>To make a referral or discuss a referral to prevent please contact </a:t>
            </a:r>
            <a:r>
              <a:rPr lang="en-GB" sz="1400" u="sng" dirty="0">
                <a:solidFill>
                  <a:srgbClr val="000000"/>
                </a:solidFill>
                <a:effectLst/>
                <a:latin typeface="Calibri" panose="020F0502020204030204" pitchFamily="34" charset="0"/>
                <a:ea typeface="Times New Roman" panose="02020603050405020304" pitchFamily="18" charset="0"/>
                <a:hlinkClick r:id="rId9"/>
              </a:rPr>
              <a:t>prevent@lbbd.gov.uk</a:t>
            </a:r>
            <a:r>
              <a:rPr lang="en-GB" sz="1400" dirty="0">
                <a:solidFill>
                  <a:srgbClr val="000000"/>
                </a:solidFill>
                <a:effectLst/>
                <a:latin typeface="Calibri" panose="020F0502020204030204" pitchFamily="34" charset="0"/>
                <a:ea typeface="Times New Roman" panose="02020603050405020304" pitchFamily="18" charset="0"/>
              </a:rPr>
              <a:t> </a:t>
            </a:r>
            <a:endParaRPr lang="en-GB" sz="1100" dirty="0">
              <a:highlight>
                <a:srgbClr val="FFFF00"/>
              </a:highlight>
            </a:endParaRPr>
          </a:p>
          <a:p>
            <a:pPr marL="0" indent="0">
              <a:buNone/>
            </a:pPr>
            <a:r>
              <a:rPr lang="en-GB" sz="1400" b="1" dirty="0"/>
              <a:t>Public Spaces Protection Order (PSPO) – </a:t>
            </a:r>
            <a:r>
              <a:rPr lang="en-GB" sz="1400" dirty="0"/>
              <a:t>For more information on PSPOs across the borough please visit </a:t>
            </a:r>
            <a:r>
              <a:rPr lang="en-GB" sz="1400" dirty="0">
                <a:hlinkClick r:id="rId10"/>
              </a:rPr>
              <a:t>https://www.lbbd.gov.uk/public-spaces-protection-orders-pspos</a:t>
            </a:r>
            <a:endParaRPr lang="en-GB" sz="1400" dirty="0"/>
          </a:p>
          <a:p>
            <a:pPr marL="0" indent="0">
              <a:buNone/>
            </a:pPr>
            <a:r>
              <a:rPr lang="en-GB" sz="1400" b="1" dirty="0"/>
              <a:t>Victims of Crime: </a:t>
            </a:r>
            <a:r>
              <a:rPr lang="en-GB" sz="1400" dirty="0"/>
              <a:t>For information and advice if you are a victim of crime please visit </a:t>
            </a:r>
            <a:r>
              <a:rPr lang="en-GB" sz="1400" dirty="0">
                <a:hlinkClick r:id="rId11"/>
              </a:rPr>
              <a:t>https://www.victimsupport.org.uk/</a:t>
            </a:r>
            <a:r>
              <a:rPr lang="en-GB" sz="1400" dirty="0"/>
              <a:t> </a:t>
            </a:r>
            <a:endParaRPr lang="en-GB" sz="1600" b="1" dirty="0"/>
          </a:p>
          <a:p>
            <a:pPr marL="0" indent="0" algn="ctr">
              <a:buNone/>
            </a:pPr>
            <a:r>
              <a:rPr lang="en-GB" sz="1600" b="1" dirty="0"/>
              <a:t>In an emergency call 999</a:t>
            </a:r>
          </a:p>
        </p:txBody>
      </p:sp>
      <p:sp>
        <p:nvSpPr>
          <p:cNvPr id="8" name="Slide Number Placeholder 2">
            <a:extLst>
              <a:ext uri="{FF2B5EF4-FFF2-40B4-BE49-F238E27FC236}">
                <a16:creationId xmlns:a16="http://schemas.microsoft.com/office/drawing/2014/main" id="{91F49C37-9447-484A-AC1D-0C7C2F5FF50C}"/>
              </a:ext>
            </a:extLst>
          </p:cNvPr>
          <p:cNvSpPr>
            <a:spLocks noGrp="1"/>
          </p:cNvSpPr>
          <p:nvPr>
            <p:ph type="sldNum" sz="quarter" idx="12"/>
          </p:nvPr>
        </p:nvSpPr>
        <p:spPr>
          <a:xfrm>
            <a:off x="9448800" y="6492875"/>
            <a:ext cx="2743200" cy="365125"/>
          </a:xfrm>
        </p:spPr>
        <p:txBody>
          <a:bodyPr/>
          <a:lstStyle/>
          <a:p>
            <a:r>
              <a:rPr lang="en-GB"/>
              <a:t>16</a:t>
            </a:r>
          </a:p>
        </p:txBody>
      </p:sp>
    </p:spTree>
    <p:extLst>
      <p:ext uri="{BB962C8B-B14F-4D97-AF65-F5344CB8AC3E}">
        <p14:creationId xmlns:p14="http://schemas.microsoft.com/office/powerpoint/2010/main" val="2980766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62BA151C-1A9D-4213-AB92-8FC9B6E80766}"/>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a:extLst>
              <a:ext uri="{FF2B5EF4-FFF2-40B4-BE49-F238E27FC236}">
                <a16:creationId xmlns:a16="http://schemas.microsoft.com/office/drawing/2014/main" id="{4CFDCD16-4D70-4D1E-8565-82FE04526DA1}"/>
              </a:ext>
            </a:extLst>
          </p:cNvPr>
          <p:cNvGrpSpPr/>
          <p:nvPr/>
        </p:nvGrpSpPr>
        <p:grpSpPr>
          <a:xfrm>
            <a:off x="3708239" y="273961"/>
            <a:ext cx="7638542" cy="5802373"/>
            <a:chOff x="5866823" y="1357858"/>
            <a:chExt cx="5987028" cy="4456917"/>
          </a:xfrm>
        </p:grpSpPr>
        <p:grpSp>
          <p:nvGrpSpPr>
            <p:cNvPr id="7" name="Group 6">
              <a:extLst>
                <a:ext uri="{FF2B5EF4-FFF2-40B4-BE49-F238E27FC236}">
                  <a16:creationId xmlns:a16="http://schemas.microsoft.com/office/drawing/2014/main" id="{3DACFA40-1512-4843-B67A-BA7537C233EE}"/>
                </a:ext>
              </a:extLst>
            </p:cNvPr>
            <p:cNvGrpSpPr/>
            <p:nvPr/>
          </p:nvGrpSpPr>
          <p:grpSpPr>
            <a:xfrm>
              <a:off x="5883940" y="1357858"/>
              <a:ext cx="444641" cy="622392"/>
              <a:chOff x="1" y="6052"/>
              <a:chExt cx="444641" cy="622392"/>
            </a:xfrm>
          </p:grpSpPr>
          <p:sp>
            <p:nvSpPr>
              <p:cNvPr id="53" name="Arrow: Chevron 52">
                <a:extLst>
                  <a:ext uri="{FF2B5EF4-FFF2-40B4-BE49-F238E27FC236}">
                    <a16:creationId xmlns:a16="http://schemas.microsoft.com/office/drawing/2014/main" id="{66DD18E1-EFDD-42CE-BA79-8C88D9FC8D93}"/>
                  </a:ext>
                </a:extLst>
              </p:cNvPr>
              <p:cNvSpPr/>
              <p:nvPr/>
            </p:nvSpPr>
            <p:spPr>
              <a:xfrm rot="5400000">
                <a:off x="-93358" y="99411"/>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4" name="Arrow: Chevron 4">
                <a:extLst>
                  <a:ext uri="{FF2B5EF4-FFF2-40B4-BE49-F238E27FC236}">
                    <a16:creationId xmlns:a16="http://schemas.microsoft.com/office/drawing/2014/main" id="{A8E7B085-9575-4282-89F5-258F05FFDECF}"/>
                  </a:ext>
                </a:extLst>
              </p:cNvPr>
              <p:cNvSpPr txBox="1"/>
              <p:nvPr/>
            </p:nvSpPr>
            <p:spPr>
              <a:xfrm>
                <a:off x="8968" y="239450"/>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b="1" kern="1200">
                    <a:latin typeface="+mj-lt"/>
                  </a:rPr>
                  <a:t>1</a:t>
                </a:r>
              </a:p>
            </p:txBody>
          </p:sp>
        </p:grpSp>
        <p:grpSp>
          <p:nvGrpSpPr>
            <p:cNvPr id="8" name="Group 7">
              <a:extLst>
                <a:ext uri="{FF2B5EF4-FFF2-40B4-BE49-F238E27FC236}">
                  <a16:creationId xmlns:a16="http://schemas.microsoft.com/office/drawing/2014/main" id="{06F39CBE-B3B5-4615-95E0-59F3D60A554A}"/>
                </a:ext>
              </a:extLst>
            </p:cNvPr>
            <p:cNvGrpSpPr/>
            <p:nvPr/>
          </p:nvGrpSpPr>
          <p:grpSpPr>
            <a:xfrm>
              <a:off x="6319614" y="1357858"/>
              <a:ext cx="5534237" cy="404555"/>
              <a:chOff x="435675" y="6052"/>
              <a:chExt cx="9142324" cy="404555"/>
            </a:xfrm>
          </p:grpSpPr>
          <p:sp>
            <p:nvSpPr>
              <p:cNvPr id="51" name="Rectangle: Top Corners Rounded 50">
                <a:extLst>
                  <a:ext uri="{FF2B5EF4-FFF2-40B4-BE49-F238E27FC236}">
                    <a16:creationId xmlns:a16="http://schemas.microsoft.com/office/drawing/2014/main" id="{7C78F7B0-71F6-4385-944E-3833472A9077}"/>
                  </a:ext>
                </a:extLst>
              </p:cNvPr>
              <p:cNvSpPr/>
              <p:nvPr/>
            </p:nvSpPr>
            <p:spPr>
              <a:xfrm rot="5400000">
                <a:off x="4799620" y="-4357893"/>
                <a:ext cx="404555" cy="9132446"/>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2" name="Rectangle: Top Corners Rounded 6">
                <a:extLst>
                  <a:ext uri="{FF2B5EF4-FFF2-40B4-BE49-F238E27FC236}">
                    <a16:creationId xmlns:a16="http://schemas.microsoft.com/office/drawing/2014/main" id="{5A416103-A80C-4459-9162-3E2C46D444EE}"/>
                  </a:ext>
                </a:extLst>
              </p:cNvPr>
              <p:cNvSpPr txBox="1"/>
              <p:nvPr/>
            </p:nvSpPr>
            <p:spPr>
              <a:xfrm>
                <a:off x="465302" y="45550"/>
                <a:ext cx="9112697" cy="3650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lang="en-GB" sz="2000" b="1" kern="1200" dirty="0">
                    <a:latin typeface="+mj-lt"/>
                  </a:rPr>
                  <a:t>Foreword</a:t>
                </a:r>
              </a:p>
            </p:txBody>
          </p:sp>
        </p:grpSp>
        <p:grpSp>
          <p:nvGrpSpPr>
            <p:cNvPr id="9" name="Group 8">
              <a:extLst>
                <a:ext uri="{FF2B5EF4-FFF2-40B4-BE49-F238E27FC236}">
                  <a16:creationId xmlns:a16="http://schemas.microsoft.com/office/drawing/2014/main" id="{2E3900C0-45C2-45C9-82A1-685FC5788618}"/>
                </a:ext>
              </a:extLst>
            </p:cNvPr>
            <p:cNvGrpSpPr/>
            <p:nvPr/>
          </p:nvGrpSpPr>
          <p:grpSpPr>
            <a:xfrm>
              <a:off x="5883940" y="1905647"/>
              <a:ext cx="435674" cy="622392"/>
              <a:chOff x="1" y="553841"/>
              <a:chExt cx="435674" cy="622392"/>
            </a:xfrm>
          </p:grpSpPr>
          <p:sp>
            <p:nvSpPr>
              <p:cNvPr id="49" name="Arrow: Chevron 48">
                <a:extLst>
                  <a:ext uri="{FF2B5EF4-FFF2-40B4-BE49-F238E27FC236}">
                    <a16:creationId xmlns:a16="http://schemas.microsoft.com/office/drawing/2014/main" id="{8EF8646D-6576-4BF3-8C62-FF17D5A63C5B}"/>
                  </a:ext>
                </a:extLst>
              </p:cNvPr>
              <p:cNvSpPr/>
              <p:nvPr/>
            </p:nvSpPr>
            <p:spPr>
              <a:xfrm rot="5400000">
                <a:off x="-93358" y="647200"/>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0" name="Arrow: Chevron 8">
                <a:extLst>
                  <a:ext uri="{FF2B5EF4-FFF2-40B4-BE49-F238E27FC236}">
                    <a16:creationId xmlns:a16="http://schemas.microsoft.com/office/drawing/2014/main" id="{7315ACEC-98E9-4D64-AC08-3B3BF62E8C0B}"/>
                  </a:ext>
                </a:extLst>
              </p:cNvPr>
              <p:cNvSpPr txBox="1"/>
              <p:nvPr/>
            </p:nvSpPr>
            <p:spPr>
              <a:xfrm>
                <a:off x="1" y="771678"/>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b="1" kern="1200">
                    <a:latin typeface="+mj-lt"/>
                  </a:rPr>
                  <a:t>2</a:t>
                </a:r>
              </a:p>
            </p:txBody>
          </p:sp>
        </p:grpSp>
        <p:grpSp>
          <p:nvGrpSpPr>
            <p:cNvPr id="10" name="Group 9">
              <a:extLst>
                <a:ext uri="{FF2B5EF4-FFF2-40B4-BE49-F238E27FC236}">
                  <a16:creationId xmlns:a16="http://schemas.microsoft.com/office/drawing/2014/main" id="{6613089F-57A8-4257-BB8C-79A21DF22531}"/>
                </a:ext>
              </a:extLst>
            </p:cNvPr>
            <p:cNvGrpSpPr/>
            <p:nvPr/>
          </p:nvGrpSpPr>
          <p:grpSpPr>
            <a:xfrm>
              <a:off x="6319611" y="1905647"/>
              <a:ext cx="5528260" cy="406844"/>
              <a:chOff x="435670" y="553841"/>
              <a:chExt cx="9132451" cy="406844"/>
            </a:xfrm>
          </p:grpSpPr>
          <p:sp>
            <p:nvSpPr>
              <p:cNvPr id="47" name="Rectangle: Top Corners Rounded 46">
                <a:extLst>
                  <a:ext uri="{FF2B5EF4-FFF2-40B4-BE49-F238E27FC236}">
                    <a16:creationId xmlns:a16="http://schemas.microsoft.com/office/drawing/2014/main" id="{C9AF263B-5100-4B0C-8BDE-7BF9CED727DA}"/>
                  </a:ext>
                </a:extLst>
              </p:cNvPr>
              <p:cNvSpPr/>
              <p:nvPr/>
            </p:nvSpPr>
            <p:spPr>
              <a:xfrm rot="5400000">
                <a:off x="4799620" y="-3810104"/>
                <a:ext cx="404555" cy="9132446"/>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8" name="Rectangle: Top Corners Rounded 10">
                <a:extLst>
                  <a:ext uri="{FF2B5EF4-FFF2-40B4-BE49-F238E27FC236}">
                    <a16:creationId xmlns:a16="http://schemas.microsoft.com/office/drawing/2014/main" id="{E5CFB67C-FD57-4A0B-87B8-4E148C740B4B}"/>
                  </a:ext>
                </a:extLst>
              </p:cNvPr>
              <p:cNvSpPr txBox="1"/>
              <p:nvPr/>
            </p:nvSpPr>
            <p:spPr>
              <a:xfrm>
                <a:off x="435670" y="595628"/>
                <a:ext cx="9112696" cy="3650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en-GB" sz="2000" b="1" dirty="0">
                    <a:latin typeface="+mj-lt"/>
                  </a:rPr>
                  <a:t>What do we aim to achieve?</a:t>
                </a:r>
              </a:p>
            </p:txBody>
          </p:sp>
        </p:grpSp>
        <p:grpSp>
          <p:nvGrpSpPr>
            <p:cNvPr id="11" name="Group 10">
              <a:extLst>
                <a:ext uri="{FF2B5EF4-FFF2-40B4-BE49-F238E27FC236}">
                  <a16:creationId xmlns:a16="http://schemas.microsoft.com/office/drawing/2014/main" id="{45C20072-61E6-4E5B-81C9-7393E47AE971}"/>
                </a:ext>
              </a:extLst>
            </p:cNvPr>
            <p:cNvGrpSpPr/>
            <p:nvPr/>
          </p:nvGrpSpPr>
          <p:grpSpPr>
            <a:xfrm>
              <a:off x="5883940" y="2453436"/>
              <a:ext cx="435674" cy="622392"/>
              <a:chOff x="1" y="1101630"/>
              <a:chExt cx="435674" cy="622392"/>
            </a:xfrm>
          </p:grpSpPr>
          <p:sp>
            <p:nvSpPr>
              <p:cNvPr id="45" name="Arrow: Chevron 44">
                <a:extLst>
                  <a:ext uri="{FF2B5EF4-FFF2-40B4-BE49-F238E27FC236}">
                    <a16:creationId xmlns:a16="http://schemas.microsoft.com/office/drawing/2014/main" id="{C044C376-BF25-4AB9-97EF-33086B8A9FD5}"/>
                  </a:ext>
                </a:extLst>
              </p:cNvPr>
              <p:cNvSpPr/>
              <p:nvPr/>
            </p:nvSpPr>
            <p:spPr>
              <a:xfrm rot="5400000">
                <a:off x="-93358" y="1194989"/>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6" name="Arrow: Chevron 12">
                <a:extLst>
                  <a:ext uri="{FF2B5EF4-FFF2-40B4-BE49-F238E27FC236}">
                    <a16:creationId xmlns:a16="http://schemas.microsoft.com/office/drawing/2014/main" id="{F5A90236-E216-4C00-AF23-97E650DDD4C2}"/>
                  </a:ext>
                </a:extLst>
              </p:cNvPr>
              <p:cNvSpPr txBox="1"/>
              <p:nvPr/>
            </p:nvSpPr>
            <p:spPr>
              <a:xfrm>
                <a:off x="1" y="1319467"/>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b="1" kern="1200">
                    <a:latin typeface="+mj-lt"/>
                  </a:rPr>
                  <a:t>3</a:t>
                </a:r>
              </a:p>
            </p:txBody>
          </p:sp>
        </p:grpSp>
        <p:grpSp>
          <p:nvGrpSpPr>
            <p:cNvPr id="12" name="Group 11">
              <a:extLst>
                <a:ext uri="{FF2B5EF4-FFF2-40B4-BE49-F238E27FC236}">
                  <a16:creationId xmlns:a16="http://schemas.microsoft.com/office/drawing/2014/main" id="{2A89FC11-7655-4D2C-B18C-8AF27E5E231D}"/>
                </a:ext>
              </a:extLst>
            </p:cNvPr>
            <p:cNvGrpSpPr/>
            <p:nvPr/>
          </p:nvGrpSpPr>
          <p:grpSpPr>
            <a:xfrm>
              <a:off x="6319611" y="2453437"/>
              <a:ext cx="5528260" cy="519703"/>
              <a:chOff x="435671" y="1101631"/>
              <a:chExt cx="9132450" cy="519703"/>
            </a:xfrm>
          </p:grpSpPr>
          <p:sp>
            <p:nvSpPr>
              <p:cNvPr id="43" name="Rectangle: Top Corners Rounded 42">
                <a:extLst>
                  <a:ext uri="{FF2B5EF4-FFF2-40B4-BE49-F238E27FC236}">
                    <a16:creationId xmlns:a16="http://schemas.microsoft.com/office/drawing/2014/main" id="{217C6EB1-1721-4781-9DD9-0DD8DBABA740}"/>
                  </a:ext>
                </a:extLst>
              </p:cNvPr>
              <p:cNvSpPr/>
              <p:nvPr/>
            </p:nvSpPr>
            <p:spPr>
              <a:xfrm rot="5400000">
                <a:off x="4799620" y="-3262314"/>
                <a:ext cx="404555" cy="9132446"/>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4" name="Rectangle: Top Corners Rounded 14">
                <a:extLst>
                  <a:ext uri="{FF2B5EF4-FFF2-40B4-BE49-F238E27FC236}">
                    <a16:creationId xmlns:a16="http://schemas.microsoft.com/office/drawing/2014/main" id="{1F4F056E-69C8-46DB-9EB8-CF4331869200}"/>
                  </a:ext>
                </a:extLst>
              </p:cNvPr>
              <p:cNvSpPr txBox="1"/>
              <p:nvPr/>
            </p:nvSpPr>
            <p:spPr>
              <a:xfrm>
                <a:off x="435671" y="1256277"/>
                <a:ext cx="9112698" cy="3650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en-GB" sz="2000" b="1" dirty="0">
                    <a:latin typeface="+mj-lt"/>
                  </a:rPr>
                  <a:t>What does our Borough tell us?</a:t>
                </a:r>
              </a:p>
              <a:p>
                <a:pPr marL="228600" lvl="1" indent="-228600" defTabSz="889000">
                  <a:lnSpc>
                    <a:spcPct val="90000"/>
                  </a:lnSpc>
                  <a:spcBef>
                    <a:spcPct val="0"/>
                  </a:spcBef>
                  <a:spcAft>
                    <a:spcPct val="15000"/>
                  </a:spcAft>
                  <a:buFontTx/>
                  <a:buChar char="•"/>
                </a:pPr>
                <a:endParaRPr lang="en-GB" sz="2000" b="1" dirty="0">
                  <a:latin typeface="+mj-lt"/>
                </a:endParaRPr>
              </a:p>
            </p:txBody>
          </p:sp>
        </p:grpSp>
        <p:grpSp>
          <p:nvGrpSpPr>
            <p:cNvPr id="13" name="Group 12">
              <a:extLst>
                <a:ext uri="{FF2B5EF4-FFF2-40B4-BE49-F238E27FC236}">
                  <a16:creationId xmlns:a16="http://schemas.microsoft.com/office/drawing/2014/main" id="{91112141-9E9F-4ADF-A025-3C0FCD057FBA}"/>
                </a:ext>
              </a:extLst>
            </p:cNvPr>
            <p:cNvGrpSpPr/>
            <p:nvPr/>
          </p:nvGrpSpPr>
          <p:grpSpPr>
            <a:xfrm>
              <a:off x="5866823" y="3001225"/>
              <a:ext cx="452791" cy="622392"/>
              <a:chOff x="-17116" y="1649419"/>
              <a:chExt cx="452791" cy="622392"/>
            </a:xfrm>
          </p:grpSpPr>
          <p:sp>
            <p:nvSpPr>
              <p:cNvPr id="41" name="Arrow: Chevron 40">
                <a:extLst>
                  <a:ext uri="{FF2B5EF4-FFF2-40B4-BE49-F238E27FC236}">
                    <a16:creationId xmlns:a16="http://schemas.microsoft.com/office/drawing/2014/main" id="{60226662-F42D-46B9-A1D7-F27563AA7A71}"/>
                  </a:ext>
                </a:extLst>
              </p:cNvPr>
              <p:cNvSpPr/>
              <p:nvPr/>
            </p:nvSpPr>
            <p:spPr>
              <a:xfrm rot="5400000">
                <a:off x="-93358" y="1742778"/>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Arrow: Chevron 16">
                <a:extLst>
                  <a:ext uri="{FF2B5EF4-FFF2-40B4-BE49-F238E27FC236}">
                    <a16:creationId xmlns:a16="http://schemas.microsoft.com/office/drawing/2014/main" id="{F6DB0C38-2FFF-4532-815D-CC77DBCCD6D6}"/>
                  </a:ext>
                </a:extLst>
              </p:cNvPr>
              <p:cNvSpPr txBox="1"/>
              <p:nvPr/>
            </p:nvSpPr>
            <p:spPr>
              <a:xfrm>
                <a:off x="-17116" y="1889177"/>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b="1" kern="1200">
                    <a:latin typeface="+mj-lt"/>
                  </a:rPr>
                  <a:t>4</a:t>
                </a:r>
              </a:p>
            </p:txBody>
          </p:sp>
        </p:grpSp>
        <p:sp>
          <p:nvSpPr>
            <p:cNvPr id="39" name="Rectangle: Top Corners Rounded 38">
              <a:extLst>
                <a:ext uri="{FF2B5EF4-FFF2-40B4-BE49-F238E27FC236}">
                  <a16:creationId xmlns:a16="http://schemas.microsoft.com/office/drawing/2014/main" id="{D60B3E5C-699D-469E-B7B4-D79A2A1B2EE8}"/>
                </a:ext>
              </a:extLst>
            </p:cNvPr>
            <p:cNvSpPr/>
            <p:nvPr/>
          </p:nvSpPr>
          <p:spPr>
            <a:xfrm rot="5400000">
              <a:off x="8881464" y="445054"/>
              <a:ext cx="404555" cy="5528257"/>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a:latin typeface="+mj-lt"/>
              </a:endParaRPr>
            </a:p>
          </p:txBody>
        </p:sp>
        <p:grpSp>
          <p:nvGrpSpPr>
            <p:cNvPr id="15" name="Group 14">
              <a:extLst>
                <a:ext uri="{FF2B5EF4-FFF2-40B4-BE49-F238E27FC236}">
                  <a16:creationId xmlns:a16="http://schemas.microsoft.com/office/drawing/2014/main" id="{807C323E-DB6B-4A7B-93A9-24932A4E55DD}"/>
                </a:ext>
              </a:extLst>
            </p:cNvPr>
            <p:cNvGrpSpPr/>
            <p:nvPr/>
          </p:nvGrpSpPr>
          <p:grpSpPr>
            <a:xfrm>
              <a:off x="5883940" y="3549015"/>
              <a:ext cx="435674" cy="622392"/>
              <a:chOff x="1" y="2197209"/>
              <a:chExt cx="435674" cy="622392"/>
            </a:xfrm>
          </p:grpSpPr>
          <p:sp>
            <p:nvSpPr>
              <p:cNvPr id="37" name="Arrow: Chevron 36">
                <a:extLst>
                  <a:ext uri="{FF2B5EF4-FFF2-40B4-BE49-F238E27FC236}">
                    <a16:creationId xmlns:a16="http://schemas.microsoft.com/office/drawing/2014/main" id="{99B43166-E7DD-424D-99E4-99C8695E2D1D}"/>
                  </a:ext>
                </a:extLst>
              </p:cNvPr>
              <p:cNvSpPr/>
              <p:nvPr/>
            </p:nvSpPr>
            <p:spPr>
              <a:xfrm rot="5400000">
                <a:off x="-93358" y="2290568"/>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Arrow: Chevron 20">
                <a:extLst>
                  <a:ext uri="{FF2B5EF4-FFF2-40B4-BE49-F238E27FC236}">
                    <a16:creationId xmlns:a16="http://schemas.microsoft.com/office/drawing/2014/main" id="{903B1F8A-E68B-4358-91E4-BFE7E654884E}"/>
                  </a:ext>
                </a:extLst>
              </p:cNvPr>
              <p:cNvSpPr txBox="1"/>
              <p:nvPr/>
            </p:nvSpPr>
            <p:spPr>
              <a:xfrm>
                <a:off x="1" y="2415046"/>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b="1" kern="1200">
                    <a:latin typeface="+mj-lt"/>
                  </a:rPr>
                  <a:t>5</a:t>
                </a:r>
              </a:p>
            </p:txBody>
          </p:sp>
        </p:grpSp>
        <p:grpSp>
          <p:nvGrpSpPr>
            <p:cNvPr id="16" name="Group 15">
              <a:extLst>
                <a:ext uri="{FF2B5EF4-FFF2-40B4-BE49-F238E27FC236}">
                  <a16:creationId xmlns:a16="http://schemas.microsoft.com/office/drawing/2014/main" id="{5DB1A405-C38F-480B-83DB-6A6D5FA26309}"/>
                </a:ext>
              </a:extLst>
            </p:cNvPr>
            <p:cNvGrpSpPr/>
            <p:nvPr/>
          </p:nvGrpSpPr>
          <p:grpSpPr>
            <a:xfrm>
              <a:off x="6319614" y="3549015"/>
              <a:ext cx="5516302" cy="423817"/>
              <a:chOff x="435675" y="2197209"/>
              <a:chExt cx="9132446" cy="423817"/>
            </a:xfrm>
          </p:grpSpPr>
          <p:sp>
            <p:nvSpPr>
              <p:cNvPr id="35" name="Rectangle: Top Corners Rounded 34">
                <a:extLst>
                  <a:ext uri="{FF2B5EF4-FFF2-40B4-BE49-F238E27FC236}">
                    <a16:creationId xmlns:a16="http://schemas.microsoft.com/office/drawing/2014/main" id="{79232149-86BC-4E5C-B248-8799F1D4E8EB}"/>
                  </a:ext>
                </a:extLst>
              </p:cNvPr>
              <p:cNvSpPr/>
              <p:nvPr/>
            </p:nvSpPr>
            <p:spPr>
              <a:xfrm rot="5400000">
                <a:off x="4799620" y="-2166736"/>
                <a:ext cx="404555" cy="9132446"/>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6" name="Rectangle: Top Corners Rounded 22">
                <a:extLst>
                  <a:ext uri="{FF2B5EF4-FFF2-40B4-BE49-F238E27FC236}">
                    <a16:creationId xmlns:a16="http://schemas.microsoft.com/office/drawing/2014/main" id="{5E9E7F15-8DA6-4D03-B24E-4F3EE7D3495C}"/>
                  </a:ext>
                </a:extLst>
              </p:cNvPr>
              <p:cNvSpPr txBox="1"/>
              <p:nvPr/>
            </p:nvSpPr>
            <p:spPr>
              <a:xfrm>
                <a:off x="445549" y="2255969"/>
                <a:ext cx="9112697" cy="3650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en-GB" sz="2000" b="1" dirty="0">
                    <a:latin typeface="+mj-lt"/>
                  </a:rPr>
                  <a:t>What does our local data tell us?</a:t>
                </a:r>
              </a:p>
            </p:txBody>
          </p:sp>
        </p:grpSp>
        <p:grpSp>
          <p:nvGrpSpPr>
            <p:cNvPr id="17" name="Group 16">
              <a:extLst>
                <a:ext uri="{FF2B5EF4-FFF2-40B4-BE49-F238E27FC236}">
                  <a16:creationId xmlns:a16="http://schemas.microsoft.com/office/drawing/2014/main" id="{B2BC5F86-DA9F-4DF4-8B3C-9B6901AAE648}"/>
                </a:ext>
              </a:extLst>
            </p:cNvPr>
            <p:cNvGrpSpPr/>
            <p:nvPr/>
          </p:nvGrpSpPr>
          <p:grpSpPr>
            <a:xfrm>
              <a:off x="5883940" y="4096804"/>
              <a:ext cx="435674" cy="622392"/>
              <a:chOff x="1" y="2744998"/>
              <a:chExt cx="435674" cy="622392"/>
            </a:xfrm>
          </p:grpSpPr>
          <p:sp>
            <p:nvSpPr>
              <p:cNvPr id="33" name="Arrow: Chevron 32">
                <a:extLst>
                  <a:ext uri="{FF2B5EF4-FFF2-40B4-BE49-F238E27FC236}">
                    <a16:creationId xmlns:a16="http://schemas.microsoft.com/office/drawing/2014/main" id="{2C998A77-D018-49E9-A0BF-F807E07D279F}"/>
                  </a:ext>
                </a:extLst>
              </p:cNvPr>
              <p:cNvSpPr/>
              <p:nvPr/>
            </p:nvSpPr>
            <p:spPr>
              <a:xfrm rot="5400000">
                <a:off x="-93358" y="2838357"/>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Arrow: Chevron 24">
                <a:extLst>
                  <a:ext uri="{FF2B5EF4-FFF2-40B4-BE49-F238E27FC236}">
                    <a16:creationId xmlns:a16="http://schemas.microsoft.com/office/drawing/2014/main" id="{B857443E-9242-4009-905C-F68062A9811D}"/>
                  </a:ext>
                </a:extLst>
              </p:cNvPr>
              <p:cNvSpPr txBox="1"/>
              <p:nvPr/>
            </p:nvSpPr>
            <p:spPr>
              <a:xfrm>
                <a:off x="1" y="2962835"/>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b="1" kern="1200">
                    <a:latin typeface="+mj-lt"/>
                  </a:rPr>
                  <a:t>6</a:t>
                </a:r>
              </a:p>
            </p:txBody>
          </p:sp>
        </p:grpSp>
        <p:grpSp>
          <p:nvGrpSpPr>
            <p:cNvPr id="18" name="Group 17">
              <a:extLst>
                <a:ext uri="{FF2B5EF4-FFF2-40B4-BE49-F238E27FC236}">
                  <a16:creationId xmlns:a16="http://schemas.microsoft.com/office/drawing/2014/main" id="{3E6CE734-72C6-4066-B9E5-26DDF625F304}"/>
                </a:ext>
              </a:extLst>
            </p:cNvPr>
            <p:cNvGrpSpPr/>
            <p:nvPr/>
          </p:nvGrpSpPr>
          <p:grpSpPr>
            <a:xfrm>
              <a:off x="6319614" y="4096805"/>
              <a:ext cx="5528257" cy="404555"/>
              <a:chOff x="435675" y="2744999"/>
              <a:chExt cx="9132446" cy="404555"/>
            </a:xfrm>
          </p:grpSpPr>
          <p:sp>
            <p:nvSpPr>
              <p:cNvPr id="31" name="Rectangle: Top Corners Rounded 30">
                <a:extLst>
                  <a:ext uri="{FF2B5EF4-FFF2-40B4-BE49-F238E27FC236}">
                    <a16:creationId xmlns:a16="http://schemas.microsoft.com/office/drawing/2014/main" id="{799C2936-5EED-4E16-A56C-4DFF5E5AFA23}"/>
                  </a:ext>
                </a:extLst>
              </p:cNvPr>
              <p:cNvSpPr/>
              <p:nvPr/>
            </p:nvSpPr>
            <p:spPr>
              <a:xfrm rot="5400000">
                <a:off x="4799620" y="-1618946"/>
                <a:ext cx="404555" cy="9132446"/>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Rectangle: Top Corners Rounded 26">
                <a:extLst>
                  <a:ext uri="{FF2B5EF4-FFF2-40B4-BE49-F238E27FC236}">
                    <a16:creationId xmlns:a16="http://schemas.microsoft.com/office/drawing/2014/main" id="{90A63C47-D207-47AC-A405-A26D62CF3792}"/>
                  </a:ext>
                </a:extLst>
              </p:cNvPr>
              <p:cNvSpPr txBox="1"/>
              <p:nvPr/>
            </p:nvSpPr>
            <p:spPr>
              <a:xfrm>
                <a:off x="445546" y="2757323"/>
                <a:ext cx="9112697" cy="3650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lang="en-GB" sz="2000" b="1" kern="1200">
                    <a:latin typeface="+mj-lt"/>
                  </a:rPr>
                  <a:t>Subgroup Structure and Priorities groups</a:t>
                </a:r>
              </a:p>
            </p:txBody>
          </p:sp>
        </p:grpSp>
        <p:grpSp>
          <p:nvGrpSpPr>
            <p:cNvPr id="19" name="Group 18">
              <a:extLst>
                <a:ext uri="{FF2B5EF4-FFF2-40B4-BE49-F238E27FC236}">
                  <a16:creationId xmlns:a16="http://schemas.microsoft.com/office/drawing/2014/main" id="{8F3E39DD-1F27-4473-AB95-A160F607E7F6}"/>
                </a:ext>
              </a:extLst>
            </p:cNvPr>
            <p:cNvGrpSpPr/>
            <p:nvPr/>
          </p:nvGrpSpPr>
          <p:grpSpPr>
            <a:xfrm>
              <a:off x="5883940" y="4644593"/>
              <a:ext cx="435674" cy="622392"/>
              <a:chOff x="1" y="3292787"/>
              <a:chExt cx="435674" cy="622392"/>
            </a:xfrm>
          </p:grpSpPr>
          <p:sp>
            <p:nvSpPr>
              <p:cNvPr id="29" name="Arrow: Chevron 28">
                <a:extLst>
                  <a:ext uri="{FF2B5EF4-FFF2-40B4-BE49-F238E27FC236}">
                    <a16:creationId xmlns:a16="http://schemas.microsoft.com/office/drawing/2014/main" id="{AE57C8E0-ED70-4756-AADA-E3C66F3FC629}"/>
                  </a:ext>
                </a:extLst>
              </p:cNvPr>
              <p:cNvSpPr/>
              <p:nvPr/>
            </p:nvSpPr>
            <p:spPr>
              <a:xfrm rot="5400000">
                <a:off x="-93358" y="3386146"/>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Arrow: Chevron 28">
                <a:extLst>
                  <a:ext uri="{FF2B5EF4-FFF2-40B4-BE49-F238E27FC236}">
                    <a16:creationId xmlns:a16="http://schemas.microsoft.com/office/drawing/2014/main" id="{B9B9C7B0-8DDA-4712-918D-5AD612EECF71}"/>
                  </a:ext>
                </a:extLst>
              </p:cNvPr>
              <p:cNvSpPr txBox="1"/>
              <p:nvPr/>
            </p:nvSpPr>
            <p:spPr>
              <a:xfrm>
                <a:off x="1" y="3510624"/>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1400" b="1" kern="1200" dirty="0">
                    <a:latin typeface="+mj-lt"/>
                  </a:rPr>
                  <a:t>7</a:t>
                </a:r>
                <a:r>
                  <a:rPr lang="en-GB" sz="2400" b="1" kern="1200" dirty="0">
                    <a:latin typeface="+mj-lt"/>
                  </a:rPr>
                  <a:t> </a:t>
                </a:r>
              </a:p>
            </p:txBody>
          </p:sp>
        </p:grpSp>
        <p:grpSp>
          <p:nvGrpSpPr>
            <p:cNvPr id="20" name="Group 19">
              <a:extLst>
                <a:ext uri="{FF2B5EF4-FFF2-40B4-BE49-F238E27FC236}">
                  <a16:creationId xmlns:a16="http://schemas.microsoft.com/office/drawing/2014/main" id="{60A3E7ED-24F5-4B94-A82E-01DDC340E487}"/>
                </a:ext>
              </a:extLst>
            </p:cNvPr>
            <p:cNvGrpSpPr/>
            <p:nvPr/>
          </p:nvGrpSpPr>
          <p:grpSpPr>
            <a:xfrm>
              <a:off x="6319612" y="4644594"/>
              <a:ext cx="5533413" cy="404767"/>
              <a:chOff x="435674" y="3292788"/>
              <a:chExt cx="9140962" cy="404767"/>
            </a:xfrm>
          </p:grpSpPr>
          <p:sp>
            <p:nvSpPr>
              <p:cNvPr id="27" name="Rectangle: Top Corners Rounded 26">
                <a:extLst>
                  <a:ext uri="{FF2B5EF4-FFF2-40B4-BE49-F238E27FC236}">
                    <a16:creationId xmlns:a16="http://schemas.microsoft.com/office/drawing/2014/main" id="{3BE23ABF-4DCF-4648-8BE4-D7C5600965C2}"/>
                  </a:ext>
                </a:extLst>
              </p:cNvPr>
              <p:cNvSpPr/>
              <p:nvPr/>
            </p:nvSpPr>
            <p:spPr>
              <a:xfrm rot="5400000">
                <a:off x="4799513" y="-1071051"/>
                <a:ext cx="404767" cy="9132446"/>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8" name="Rectangle: Top Corners Rounded 30">
                <a:extLst>
                  <a:ext uri="{FF2B5EF4-FFF2-40B4-BE49-F238E27FC236}">
                    <a16:creationId xmlns:a16="http://schemas.microsoft.com/office/drawing/2014/main" id="{FBDAFA56-EBCA-4843-96DB-A70D59CE5CB2}"/>
                  </a:ext>
                </a:extLst>
              </p:cNvPr>
              <p:cNvSpPr txBox="1"/>
              <p:nvPr/>
            </p:nvSpPr>
            <p:spPr>
              <a:xfrm>
                <a:off x="463951" y="3320139"/>
                <a:ext cx="9112685" cy="3652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en-GB" sz="2000" b="1" dirty="0">
                    <a:solidFill>
                      <a:srgbClr val="262626"/>
                    </a:solidFill>
                    <a:latin typeface="+mj-lt"/>
                  </a:rPr>
                  <a:t>How do we work in partnership?</a:t>
                </a:r>
                <a:endParaRPr lang="en-GB" sz="2000" b="1" dirty="0">
                  <a:latin typeface="+mj-lt"/>
                </a:endParaRPr>
              </a:p>
            </p:txBody>
          </p:sp>
        </p:grpSp>
        <p:grpSp>
          <p:nvGrpSpPr>
            <p:cNvPr id="21" name="Group 20">
              <a:extLst>
                <a:ext uri="{FF2B5EF4-FFF2-40B4-BE49-F238E27FC236}">
                  <a16:creationId xmlns:a16="http://schemas.microsoft.com/office/drawing/2014/main" id="{C234336C-0CCB-43D5-B154-9D3BCC5E709D}"/>
                </a:ext>
              </a:extLst>
            </p:cNvPr>
            <p:cNvGrpSpPr/>
            <p:nvPr/>
          </p:nvGrpSpPr>
          <p:grpSpPr>
            <a:xfrm>
              <a:off x="5883940" y="5192383"/>
              <a:ext cx="435674" cy="622392"/>
              <a:chOff x="1" y="3840577"/>
              <a:chExt cx="435674" cy="622392"/>
            </a:xfrm>
          </p:grpSpPr>
          <p:sp>
            <p:nvSpPr>
              <p:cNvPr id="25" name="Arrow: Chevron 24">
                <a:extLst>
                  <a:ext uri="{FF2B5EF4-FFF2-40B4-BE49-F238E27FC236}">
                    <a16:creationId xmlns:a16="http://schemas.microsoft.com/office/drawing/2014/main" id="{323AD758-FFBB-411D-B07F-CAF6F7B95399}"/>
                  </a:ext>
                </a:extLst>
              </p:cNvPr>
              <p:cNvSpPr/>
              <p:nvPr/>
            </p:nvSpPr>
            <p:spPr>
              <a:xfrm rot="5400000">
                <a:off x="-93358" y="3933936"/>
                <a:ext cx="622392" cy="43567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Arrow: Chevron 32">
                <a:extLst>
                  <a:ext uri="{FF2B5EF4-FFF2-40B4-BE49-F238E27FC236}">
                    <a16:creationId xmlns:a16="http://schemas.microsoft.com/office/drawing/2014/main" id="{04366451-1A3B-423F-8013-40BD6189A9D7}"/>
                  </a:ext>
                </a:extLst>
              </p:cNvPr>
              <p:cNvSpPr txBox="1"/>
              <p:nvPr/>
            </p:nvSpPr>
            <p:spPr>
              <a:xfrm>
                <a:off x="1" y="4058414"/>
                <a:ext cx="435674" cy="1867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1400" b="1" kern="1200" dirty="0">
                    <a:latin typeface="+mj-lt"/>
                  </a:rPr>
                  <a:t>8</a:t>
                </a:r>
                <a:r>
                  <a:rPr lang="en-GB" sz="2400" b="1" kern="1200" dirty="0">
                    <a:latin typeface="+mj-lt"/>
                  </a:rPr>
                  <a:t> </a:t>
                </a:r>
              </a:p>
            </p:txBody>
          </p:sp>
        </p:grpSp>
        <p:grpSp>
          <p:nvGrpSpPr>
            <p:cNvPr id="22" name="Group 21">
              <a:extLst>
                <a:ext uri="{FF2B5EF4-FFF2-40B4-BE49-F238E27FC236}">
                  <a16:creationId xmlns:a16="http://schemas.microsoft.com/office/drawing/2014/main" id="{DB282F2E-603A-412F-B3FD-EE166B4DAB17}"/>
                </a:ext>
              </a:extLst>
            </p:cNvPr>
            <p:cNvGrpSpPr/>
            <p:nvPr/>
          </p:nvGrpSpPr>
          <p:grpSpPr>
            <a:xfrm>
              <a:off x="6319614" y="5192383"/>
              <a:ext cx="5533421" cy="404555"/>
              <a:chOff x="435675" y="3840577"/>
              <a:chExt cx="9140974" cy="404555"/>
            </a:xfrm>
          </p:grpSpPr>
          <p:sp>
            <p:nvSpPr>
              <p:cNvPr id="23" name="Rectangle: Top Corners Rounded 22">
                <a:extLst>
                  <a:ext uri="{FF2B5EF4-FFF2-40B4-BE49-F238E27FC236}">
                    <a16:creationId xmlns:a16="http://schemas.microsoft.com/office/drawing/2014/main" id="{08103EC9-5BD8-4479-AC8C-7DC90B1CB565}"/>
                  </a:ext>
                </a:extLst>
              </p:cNvPr>
              <p:cNvSpPr/>
              <p:nvPr/>
            </p:nvSpPr>
            <p:spPr>
              <a:xfrm rot="5400000">
                <a:off x="4799620" y="-523368"/>
                <a:ext cx="404555" cy="9132446"/>
              </a:xfrm>
              <a:prstGeom prst="round2SameRect">
                <a:avLst/>
              </a:prstGeom>
              <a:ln>
                <a:solidFill>
                  <a:schemeClr val="bg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Rectangle: Top Corners Rounded 34">
                <a:extLst>
                  <a:ext uri="{FF2B5EF4-FFF2-40B4-BE49-F238E27FC236}">
                    <a16:creationId xmlns:a16="http://schemas.microsoft.com/office/drawing/2014/main" id="{E0F315A8-338A-4DB7-BF86-6996FAAFD746}"/>
                  </a:ext>
                </a:extLst>
              </p:cNvPr>
              <p:cNvSpPr txBox="1"/>
              <p:nvPr/>
            </p:nvSpPr>
            <p:spPr>
              <a:xfrm>
                <a:off x="463949" y="3879713"/>
                <a:ext cx="9112700" cy="3650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en-GB" sz="2000" b="1" dirty="0">
                    <a:solidFill>
                      <a:srgbClr val="262626"/>
                    </a:solidFill>
                    <a:latin typeface="+mj-lt"/>
                  </a:rPr>
                  <a:t>Consultation 	</a:t>
                </a:r>
              </a:p>
            </p:txBody>
          </p:sp>
        </p:grpSp>
      </p:grpSp>
      <p:sp>
        <p:nvSpPr>
          <p:cNvPr id="2" name="Rectangle 1">
            <a:extLst>
              <a:ext uri="{FF2B5EF4-FFF2-40B4-BE49-F238E27FC236}">
                <a16:creationId xmlns:a16="http://schemas.microsoft.com/office/drawing/2014/main" id="{023D02FB-2C3F-478D-B8FD-5A062731098A}"/>
              </a:ext>
            </a:extLst>
          </p:cNvPr>
          <p:cNvSpPr/>
          <p:nvPr/>
        </p:nvSpPr>
        <p:spPr>
          <a:xfrm>
            <a:off x="4307768" y="2564566"/>
            <a:ext cx="6620274" cy="369332"/>
          </a:xfrm>
          <a:prstGeom prst="rect">
            <a:avLst/>
          </a:prstGeom>
        </p:spPr>
        <p:txBody>
          <a:bodyPr wrap="none">
            <a:spAutoFit/>
          </a:bodyPr>
          <a:lstStyle/>
          <a:p>
            <a:pPr marL="0" lvl="1" defTabSz="889000">
              <a:lnSpc>
                <a:spcPct val="90000"/>
              </a:lnSpc>
              <a:spcBef>
                <a:spcPct val="0"/>
              </a:spcBef>
              <a:spcAft>
                <a:spcPct val="15000"/>
              </a:spcAft>
            </a:pPr>
            <a:r>
              <a:rPr lang="en-GB" sz="2000" b="1" dirty="0">
                <a:latin typeface="+mj-lt"/>
              </a:rPr>
              <a:t>What does our Crime and Disorder Strategic Assessment tell us?</a:t>
            </a:r>
          </a:p>
        </p:txBody>
      </p:sp>
      <p:sp>
        <p:nvSpPr>
          <p:cNvPr id="3" name="Slide Number Placeholder 2">
            <a:extLst>
              <a:ext uri="{FF2B5EF4-FFF2-40B4-BE49-F238E27FC236}">
                <a16:creationId xmlns:a16="http://schemas.microsoft.com/office/drawing/2014/main" id="{FA17FFDF-E210-4D7A-88C1-0E5ABE1392BD}"/>
              </a:ext>
            </a:extLst>
          </p:cNvPr>
          <p:cNvSpPr>
            <a:spLocks noGrp="1"/>
          </p:cNvSpPr>
          <p:nvPr>
            <p:ph type="sldNum" sz="quarter" idx="12"/>
          </p:nvPr>
        </p:nvSpPr>
        <p:spPr>
          <a:xfrm>
            <a:off x="9451052" y="6489854"/>
            <a:ext cx="2743200" cy="365125"/>
          </a:xfrm>
        </p:spPr>
        <p:txBody>
          <a:bodyPr/>
          <a:lstStyle/>
          <a:p>
            <a:r>
              <a:rPr lang="en-GB"/>
              <a:t>2</a:t>
            </a:r>
          </a:p>
        </p:txBody>
      </p:sp>
      <p:sp>
        <p:nvSpPr>
          <p:cNvPr id="56" name="Title 1">
            <a:extLst>
              <a:ext uri="{FF2B5EF4-FFF2-40B4-BE49-F238E27FC236}">
                <a16:creationId xmlns:a16="http://schemas.microsoft.com/office/drawing/2014/main" id="{C3377C2B-6CD1-4BA4-B1C3-487E57B3A2E3}"/>
              </a:ext>
            </a:extLst>
          </p:cNvPr>
          <p:cNvSpPr txBox="1">
            <a:spLocks/>
          </p:cNvSpPr>
          <p:nvPr/>
        </p:nvSpPr>
        <p:spPr>
          <a:xfrm>
            <a:off x="141309" y="2850886"/>
            <a:ext cx="2839347" cy="1156227"/>
          </a:xfrm>
          <a:prstGeom prst="rect">
            <a:avLst/>
          </a:prstGeom>
          <a:solidFill>
            <a:srgbClr val="FFFFFF"/>
          </a:solidFill>
          <a:ln w="25400" cap="sq">
            <a:solidFill>
              <a:schemeClr val="bg1">
                <a:lumMod val="50000"/>
              </a:schemeClr>
            </a:solidFill>
            <a:miter lim="800000"/>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800" b="1">
                <a:solidFill>
                  <a:srgbClr val="262626"/>
                </a:solidFill>
              </a:rPr>
              <a:t>Contents</a:t>
            </a:r>
          </a:p>
        </p:txBody>
      </p:sp>
      <p:sp>
        <p:nvSpPr>
          <p:cNvPr id="4" name="Arrow: Chevron 3">
            <a:extLst>
              <a:ext uri="{FF2B5EF4-FFF2-40B4-BE49-F238E27FC236}">
                <a16:creationId xmlns:a16="http://schemas.microsoft.com/office/drawing/2014/main" id="{03E6DD65-2F42-E2A2-37C8-2F3FA2D5DCCF}"/>
              </a:ext>
            </a:extLst>
          </p:cNvPr>
          <p:cNvSpPr/>
          <p:nvPr/>
        </p:nvSpPr>
        <p:spPr>
          <a:xfrm rot="5400000">
            <a:off x="3602865" y="6106149"/>
            <a:ext cx="810280" cy="555854"/>
          </a:xfrm>
          <a:prstGeom prst="chevron">
            <a:avLst/>
          </a:prstGeom>
          <a:solidFill>
            <a:schemeClr val="bg1">
              <a:lumMod val="65000"/>
            </a:schemeClr>
          </a:solidFill>
          <a:ln>
            <a:solidFill>
              <a:schemeClr val="bg1">
                <a:lumMod val="5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Rectangle: Top Corners Rounded 34">
            <a:extLst>
              <a:ext uri="{FF2B5EF4-FFF2-40B4-BE49-F238E27FC236}">
                <a16:creationId xmlns:a16="http://schemas.microsoft.com/office/drawing/2014/main" id="{6DD2CB7C-5362-86F2-BBB5-22F30198E6D0}"/>
              </a:ext>
            </a:extLst>
          </p:cNvPr>
          <p:cNvSpPr txBox="1"/>
          <p:nvPr/>
        </p:nvSpPr>
        <p:spPr>
          <a:xfrm>
            <a:off x="4293541" y="5991928"/>
            <a:ext cx="7037971" cy="475260"/>
          </a:xfrm>
          <a:prstGeom prst="rect">
            <a:avLst/>
          </a:prstGeom>
          <a:ln>
            <a:solidFill>
              <a:schemeClr val="bg1">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en-GB" sz="2000" b="1" dirty="0">
                <a:solidFill>
                  <a:srgbClr val="262626"/>
                </a:solidFill>
                <a:latin typeface="+mj-lt"/>
              </a:rPr>
              <a:t>Information and advice 		</a:t>
            </a:r>
          </a:p>
        </p:txBody>
      </p:sp>
      <p:sp>
        <p:nvSpPr>
          <p:cNvPr id="58" name="Arrow: Chevron 32">
            <a:extLst>
              <a:ext uri="{FF2B5EF4-FFF2-40B4-BE49-F238E27FC236}">
                <a16:creationId xmlns:a16="http://schemas.microsoft.com/office/drawing/2014/main" id="{C8515088-F6B0-ED18-623D-00E1FC9CB68D}"/>
              </a:ext>
            </a:extLst>
          </p:cNvPr>
          <p:cNvSpPr txBox="1"/>
          <p:nvPr/>
        </p:nvSpPr>
        <p:spPr>
          <a:xfrm>
            <a:off x="3732058" y="6300134"/>
            <a:ext cx="555854" cy="2430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1400" b="1" kern="1200" dirty="0">
                <a:latin typeface="+mj-lt"/>
              </a:rPr>
              <a:t>9</a:t>
            </a:r>
          </a:p>
        </p:txBody>
      </p:sp>
    </p:spTree>
    <p:extLst>
      <p:ext uri="{BB962C8B-B14F-4D97-AF65-F5344CB8AC3E}">
        <p14:creationId xmlns:p14="http://schemas.microsoft.com/office/powerpoint/2010/main" val="661386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6CA6C2-D3F3-47EE-907A-C06F426D92DF}"/>
              </a:ext>
            </a:extLst>
          </p:cNvPr>
          <p:cNvSpPr>
            <a:spLocks noGrp="1"/>
          </p:cNvSpPr>
          <p:nvPr>
            <p:ph type="sldNum" sz="quarter" idx="12"/>
          </p:nvPr>
        </p:nvSpPr>
        <p:spPr>
          <a:xfrm>
            <a:off x="9448800" y="6480981"/>
            <a:ext cx="2743200" cy="365125"/>
          </a:xfrm>
        </p:spPr>
        <p:txBody>
          <a:bodyPr/>
          <a:lstStyle/>
          <a:p>
            <a:r>
              <a:rPr lang="en-GB"/>
              <a:t>3</a:t>
            </a:r>
          </a:p>
        </p:txBody>
      </p:sp>
      <p:sp>
        <p:nvSpPr>
          <p:cNvPr id="6" name="Rectangle: Rounded Corners 5">
            <a:extLst>
              <a:ext uri="{FF2B5EF4-FFF2-40B4-BE49-F238E27FC236}">
                <a16:creationId xmlns:a16="http://schemas.microsoft.com/office/drawing/2014/main" id="{C8DF6008-6E6C-4F29-B37F-70D438E1E09B}"/>
              </a:ext>
            </a:extLst>
          </p:cNvPr>
          <p:cNvSpPr/>
          <p:nvPr/>
        </p:nvSpPr>
        <p:spPr>
          <a:xfrm>
            <a:off x="3471851" y="313140"/>
            <a:ext cx="8361775" cy="6231718"/>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300" b="1" u="sng" dirty="0">
              <a:solidFill>
                <a:schemeClr val="tx1"/>
              </a:solidFill>
              <a:latin typeface="Calibri (Body)"/>
            </a:endParaRPr>
          </a:p>
          <a:p>
            <a:pPr algn="ctr"/>
            <a:endParaRPr lang="en-GB" sz="1300" b="1" u="sng" dirty="0">
              <a:solidFill>
                <a:schemeClr val="tx1"/>
              </a:solidFill>
              <a:latin typeface="Calibri (Body)"/>
            </a:endParaRPr>
          </a:p>
          <a:p>
            <a:pPr algn="just"/>
            <a:endParaRPr lang="en-GB" sz="1300" dirty="0">
              <a:solidFill>
                <a:schemeClr val="tx1"/>
              </a:solidFill>
            </a:endParaRPr>
          </a:p>
          <a:p>
            <a:r>
              <a:rPr lang="en-GB" sz="1400" dirty="0">
                <a:solidFill>
                  <a:schemeClr val="tx1"/>
                </a:solidFill>
              </a:rPr>
              <a:t>The London Borough of Barking and Dagenham (LBBD) has a new identity. It is a borough which is at the heart of London’s growth, creating 50,000 new homes by 2037 which will provide new housing for approximately 120,000 residents. Barking and Dagenham will become the ‘gateway to London’.  </a:t>
            </a:r>
          </a:p>
          <a:p>
            <a:r>
              <a:rPr lang="en-GB" sz="1400" dirty="0">
                <a:solidFill>
                  <a:schemeClr val="tx1"/>
                </a:solidFill>
              </a:rPr>
              <a:t> </a:t>
            </a:r>
          </a:p>
          <a:p>
            <a:r>
              <a:rPr lang="en-GB" sz="1400" dirty="0">
                <a:solidFill>
                  <a:schemeClr val="tx1"/>
                </a:solidFill>
              </a:rPr>
              <a:t>The borough is also becoming a creative hub; a place where the arts and commercial industry can thrive. Almost one-third of Barking and Dagenham residents are under the age of 20, which is the highest proportion of 0 to 19s in the United Kingdom. </a:t>
            </a:r>
          </a:p>
          <a:p>
            <a:r>
              <a:rPr lang="en-GB" sz="1400" dirty="0">
                <a:solidFill>
                  <a:schemeClr val="tx1"/>
                </a:solidFill>
              </a:rPr>
              <a:t> </a:t>
            </a:r>
          </a:p>
          <a:p>
            <a:r>
              <a:rPr lang="en-GB" sz="1400" dirty="0">
                <a:solidFill>
                  <a:schemeClr val="tx1"/>
                </a:solidFill>
              </a:rPr>
              <a:t>The war in Ukraine, rising inflation and the cost of living crisis has lead to a significant and wide-ranging impacts across the country and Barking and Dagenham is no different. Now more than ever it is important we are all working towards the same goals. Providing a safe environment for residents, businesses and visitors is essential. </a:t>
            </a:r>
          </a:p>
          <a:p>
            <a:r>
              <a:rPr lang="en-GB" sz="1400" dirty="0">
                <a:solidFill>
                  <a:schemeClr val="tx1"/>
                </a:solidFill>
              </a:rPr>
              <a:t> </a:t>
            </a:r>
          </a:p>
          <a:p>
            <a:r>
              <a:rPr lang="en-GB" sz="1400" dirty="0">
                <a:solidFill>
                  <a:schemeClr val="tx1"/>
                </a:solidFill>
              </a:rPr>
              <a:t>If we are to achieve the ambitious plans that are ahead of us we need a strong and effective partnership that can deliver a safe and secure environment, take a long term approach to tackling the underlying causes of crime, and supporting victims so that they can rebuild their lives. </a:t>
            </a:r>
          </a:p>
          <a:p>
            <a:r>
              <a:rPr lang="en-GB" sz="1400" dirty="0">
                <a:solidFill>
                  <a:schemeClr val="tx1"/>
                </a:solidFill>
              </a:rPr>
              <a:t> </a:t>
            </a:r>
          </a:p>
          <a:p>
            <a:r>
              <a:rPr lang="en-GB" sz="1400" dirty="0">
                <a:solidFill>
                  <a:schemeClr val="tx1"/>
                </a:solidFill>
              </a:rPr>
              <a:t>The recent setup of the Barking &amp; Dagenham cost-of-living alliance, and the call on community groups across the borough to pledge their support to residents at this difficult time has highlighted the role every member of the community has to play - and this will have to continue in order to rise to the challenges we are facing. Working in partnership across the Community Safety Partnership (CSP) and with other partnership boards and our communities we can ensure Barking and Dagenham comes through the current situation strong and united, and build on that together to make our borough a safer place for current and future generations.</a:t>
            </a:r>
          </a:p>
          <a:p>
            <a:pPr algn="ctr"/>
            <a:endParaRPr lang="en-GB" sz="1400" b="1" dirty="0">
              <a:solidFill>
                <a:schemeClr val="tx1"/>
              </a:solidFill>
            </a:endParaRPr>
          </a:p>
          <a:p>
            <a:r>
              <a:rPr lang="en-GB" sz="1400" b="1" dirty="0">
                <a:solidFill>
                  <a:schemeClr val="tx1"/>
                </a:solidFill>
              </a:rPr>
              <a:t>Councillor Syed Ghani and Chief Superintendent, BCU Commander - East Area BCU Stuart Bell</a:t>
            </a:r>
          </a:p>
          <a:p>
            <a:pPr algn="ctr"/>
            <a:r>
              <a:rPr lang="en-GB" sz="1200" b="1" dirty="0">
                <a:solidFill>
                  <a:schemeClr val="tx1"/>
                </a:solidFill>
              </a:rPr>
              <a:t>Chairs of the Barking and Dagenham Community Safety Partnership</a:t>
            </a:r>
          </a:p>
          <a:p>
            <a:pPr algn="ctr"/>
            <a:endParaRPr lang="en-GB" sz="1500" b="1" dirty="0">
              <a:solidFill>
                <a:schemeClr val="tx1"/>
              </a:solidFill>
            </a:endParaRPr>
          </a:p>
          <a:p>
            <a:pPr algn="ctr"/>
            <a:endParaRPr lang="en-GB" sz="1600" b="1" u="sng" dirty="0">
              <a:solidFill>
                <a:schemeClr val="tx1"/>
              </a:solidFill>
              <a:latin typeface="Calibri (Body)"/>
            </a:endParaRPr>
          </a:p>
          <a:p>
            <a:pPr algn="ctr"/>
            <a:endParaRPr lang="en-GB" sz="1600" b="1" u="sng" dirty="0">
              <a:solidFill>
                <a:schemeClr val="tx1"/>
              </a:solidFill>
              <a:latin typeface="Calibri (Body)"/>
            </a:endParaRPr>
          </a:p>
          <a:p>
            <a:pPr algn="ctr"/>
            <a:endParaRPr lang="en-GB" sz="1600" b="1" u="sng" dirty="0">
              <a:solidFill>
                <a:schemeClr val="tx1"/>
              </a:solidFill>
              <a:latin typeface="Calibri (Body)"/>
            </a:endParaRPr>
          </a:p>
        </p:txBody>
      </p:sp>
      <p:sp>
        <p:nvSpPr>
          <p:cNvPr id="9" name="Rectangle 8">
            <a:extLst>
              <a:ext uri="{FF2B5EF4-FFF2-40B4-BE49-F238E27FC236}">
                <a16:creationId xmlns:a16="http://schemas.microsoft.com/office/drawing/2014/main" id="{75C543A8-5656-46A0-9213-CFF887359154}"/>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le 1">
            <a:extLst>
              <a:ext uri="{FF2B5EF4-FFF2-40B4-BE49-F238E27FC236}">
                <a16:creationId xmlns:a16="http://schemas.microsoft.com/office/drawing/2014/main" id="{D249BC08-BBB2-474B-AE28-87E0895CA61C}"/>
              </a:ext>
            </a:extLst>
          </p:cNvPr>
          <p:cNvSpPr txBox="1">
            <a:spLocks/>
          </p:cNvSpPr>
          <p:nvPr/>
        </p:nvSpPr>
        <p:spPr>
          <a:xfrm>
            <a:off x="141309" y="2850886"/>
            <a:ext cx="2839347" cy="1156227"/>
          </a:xfrm>
          <a:prstGeom prst="rect">
            <a:avLst/>
          </a:prstGeom>
          <a:solidFill>
            <a:srgbClr val="FFFFFF"/>
          </a:solidFill>
          <a:ln w="25400" cap="sq">
            <a:solidFill>
              <a:schemeClr val="bg1">
                <a:lumMod val="50000"/>
              </a:schemeClr>
            </a:solidFill>
            <a:miter lim="800000"/>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800" b="1">
                <a:solidFill>
                  <a:srgbClr val="262626"/>
                </a:solidFill>
              </a:rPr>
              <a:t>1. Foreword</a:t>
            </a:r>
          </a:p>
        </p:txBody>
      </p:sp>
    </p:spTree>
    <p:extLst>
      <p:ext uri="{BB962C8B-B14F-4D97-AF65-F5344CB8AC3E}">
        <p14:creationId xmlns:p14="http://schemas.microsoft.com/office/powerpoint/2010/main" val="30916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479565-30BF-40BC-B8D4-74BC49DD7653}"/>
              </a:ext>
            </a:extLst>
          </p:cNvPr>
          <p:cNvSpPr/>
          <p:nvPr/>
        </p:nvSpPr>
        <p:spPr>
          <a:xfrm>
            <a:off x="3382" y="0"/>
            <a:ext cx="297558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itle 1">
            <a:extLst>
              <a:ext uri="{FF2B5EF4-FFF2-40B4-BE49-F238E27FC236}">
                <a16:creationId xmlns:a16="http://schemas.microsoft.com/office/drawing/2014/main" id="{E8FB7352-358F-4190-BA73-3C7FDBA972FF}"/>
              </a:ext>
            </a:extLst>
          </p:cNvPr>
          <p:cNvSpPr>
            <a:spLocks noGrp="1"/>
          </p:cNvSpPr>
          <p:nvPr>
            <p:ph type="title"/>
          </p:nvPr>
        </p:nvSpPr>
        <p:spPr>
          <a:xfrm>
            <a:off x="139619" y="3127613"/>
            <a:ext cx="2760898" cy="1156227"/>
          </a:xfrm>
          <a:solidFill>
            <a:srgbClr val="FFFFFF"/>
          </a:solidFill>
          <a:ln w="25400" cap="sq">
            <a:solidFill>
              <a:schemeClr val="bg1">
                <a:lumMod val="50000"/>
              </a:schemeClr>
            </a:solidFill>
            <a:miter lim="800000"/>
          </a:ln>
        </p:spPr>
        <p:txBody>
          <a:bodyPr>
            <a:normAutofit/>
          </a:bodyPr>
          <a:lstStyle/>
          <a:p>
            <a:pPr algn="ctr"/>
            <a:r>
              <a:rPr lang="en-GB" sz="2800" b="1">
                <a:solidFill>
                  <a:srgbClr val="262626"/>
                </a:solidFill>
              </a:rPr>
              <a:t>2. What do we aim to achieve?</a:t>
            </a:r>
          </a:p>
        </p:txBody>
      </p:sp>
      <p:sp>
        <p:nvSpPr>
          <p:cNvPr id="2" name="Slide Number Placeholder 1">
            <a:extLst>
              <a:ext uri="{FF2B5EF4-FFF2-40B4-BE49-F238E27FC236}">
                <a16:creationId xmlns:a16="http://schemas.microsoft.com/office/drawing/2014/main" id="{2FCCE7F8-FB31-4F02-B5E8-3A6F67F9A270}"/>
              </a:ext>
            </a:extLst>
          </p:cNvPr>
          <p:cNvSpPr>
            <a:spLocks noGrp="1"/>
          </p:cNvSpPr>
          <p:nvPr>
            <p:ph type="sldNum" sz="quarter" idx="12"/>
          </p:nvPr>
        </p:nvSpPr>
        <p:spPr>
          <a:xfrm>
            <a:off x="9322870" y="6468780"/>
            <a:ext cx="2743200" cy="365125"/>
          </a:xfrm>
        </p:spPr>
        <p:txBody>
          <a:bodyPr/>
          <a:lstStyle/>
          <a:p>
            <a:r>
              <a:rPr lang="en-GB"/>
              <a:t>4</a:t>
            </a:r>
          </a:p>
        </p:txBody>
      </p:sp>
      <p:graphicFrame>
        <p:nvGraphicFramePr>
          <p:cNvPr id="11" name="Diagram 10">
            <a:extLst>
              <a:ext uri="{FF2B5EF4-FFF2-40B4-BE49-F238E27FC236}">
                <a16:creationId xmlns:a16="http://schemas.microsoft.com/office/drawing/2014/main" id="{03EA30C3-3B17-46C2-865E-4907CF539C31}"/>
              </a:ext>
            </a:extLst>
          </p:cNvPr>
          <p:cNvGraphicFramePr/>
          <p:nvPr>
            <p:extLst>
              <p:ext uri="{D42A27DB-BD31-4B8C-83A1-F6EECF244321}">
                <p14:modId xmlns:p14="http://schemas.microsoft.com/office/powerpoint/2010/main" val="2236438375"/>
              </p:ext>
            </p:extLst>
          </p:nvPr>
        </p:nvGraphicFramePr>
        <p:xfrm>
          <a:off x="125930" y="4341311"/>
          <a:ext cx="2619636" cy="2310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Rounded Corners 11">
            <a:extLst>
              <a:ext uri="{FF2B5EF4-FFF2-40B4-BE49-F238E27FC236}">
                <a16:creationId xmlns:a16="http://schemas.microsoft.com/office/drawing/2014/main" id="{0D868695-79CF-4B51-BD49-DF0042987207}"/>
              </a:ext>
            </a:extLst>
          </p:cNvPr>
          <p:cNvSpPr/>
          <p:nvPr/>
        </p:nvSpPr>
        <p:spPr>
          <a:xfrm>
            <a:off x="3121967" y="160364"/>
            <a:ext cx="8851218" cy="3201961"/>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GB" sz="1300" b="1">
              <a:solidFill>
                <a:schemeClr val="tx1"/>
              </a:solidFill>
            </a:endParaRPr>
          </a:p>
          <a:p>
            <a:endParaRPr lang="en-GB" sz="1300" b="1">
              <a:solidFill>
                <a:schemeClr val="tx1"/>
              </a:solidFill>
            </a:endParaRPr>
          </a:p>
          <a:p>
            <a:endParaRPr lang="en-GB" sz="1300" b="1">
              <a:solidFill>
                <a:schemeClr val="tx1"/>
              </a:solidFill>
            </a:endParaRPr>
          </a:p>
          <a:p>
            <a:endParaRPr lang="en-GB" sz="1300">
              <a:solidFill>
                <a:schemeClr val="tx1"/>
              </a:solidFill>
            </a:endParaRPr>
          </a:p>
          <a:p>
            <a:r>
              <a:rPr lang="en-GB" sz="1300">
                <a:solidFill>
                  <a:schemeClr val="tx1"/>
                </a:solidFill>
              </a:rPr>
              <a:t> </a:t>
            </a: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pPr algn="just"/>
            <a:r>
              <a:rPr lang="en-GB" sz="1300">
                <a:solidFill>
                  <a:schemeClr val="tx1"/>
                </a:solidFill>
              </a:rPr>
              <a:t>  </a:t>
            </a:r>
          </a:p>
          <a:p>
            <a:pPr algn="just"/>
            <a:endParaRPr lang="en-GB" sz="1300">
              <a:solidFill>
                <a:schemeClr val="tx1"/>
              </a:solidFill>
            </a:endParaRPr>
          </a:p>
          <a:p>
            <a:pPr algn="just"/>
            <a:endParaRPr lang="en-GB" sz="1300">
              <a:solidFill>
                <a:schemeClr val="tx1"/>
              </a:solidFill>
            </a:endParaRPr>
          </a:p>
          <a:p>
            <a:pPr algn="just"/>
            <a:r>
              <a:rPr lang="en-GB" sz="1200">
                <a:solidFill>
                  <a:schemeClr val="tx1"/>
                </a:solidFill>
              </a:rPr>
              <a:t>The aims of the LBBD Community Safety Partnership is to;</a:t>
            </a:r>
          </a:p>
          <a:p>
            <a:pPr marL="628650" lvl="1" indent="-171450">
              <a:buFont typeface="Arial" panose="020B0604020202020204" pitchFamily="34" charset="0"/>
              <a:buChar char="•"/>
            </a:pPr>
            <a:r>
              <a:rPr lang="en-GB" sz="1200" b="1">
                <a:solidFill>
                  <a:schemeClr val="tx1"/>
                </a:solidFill>
              </a:rPr>
              <a:t>To create a safer borough,  an environment where people and communities can flourish;</a:t>
            </a:r>
          </a:p>
          <a:p>
            <a:pPr marL="628650" lvl="1" indent="-171450">
              <a:buFont typeface="Arial" panose="020B0604020202020204" pitchFamily="34" charset="0"/>
              <a:buChar char="•"/>
            </a:pPr>
            <a:r>
              <a:rPr lang="en-GB" sz="1200" b="1">
                <a:solidFill>
                  <a:schemeClr val="tx1"/>
                </a:solidFill>
              </a:rPr>
              <a:t>To work in partnership to deliver key priorities to improve levels of crime and disorder </a:t>
            </a:r>
          </a:p>
          <a:p>
            <a:pPr marL="628650" lvl="1" indent="-171450">
              <a:buFont typeface="Arial" panose="020B0604020202020204" pitchFamily="34" charset="0"/>
              <a:buChar char="•"/>
            </a:pPr>
            <a:r>
              <a:rPr lang="en-GB" sz="1200" b="1">
                <a:solidFill>
                  <a:schemeClr val="tx1"/>
                </a:solidFill>
              </a:rPr>
              <a:t>To deliver local, regional and national priorities </a:t>
            </a:r>
          </a:p>
          <a:p>
            <a:pPr lvl="1"/>
            <a:endParaRPr lang="en-GB" sz="1200">
              <a:solidFill>
                <a:schemeClr val="tx1"/>
              </a:solidFill>
            </a:endParaRPr>
          </a:p>
          <a:p>
            <a:pPr algn="just"/>
            <a:r>
              <a:rPr lang="en-GB" sz="1200">
                <a:solidFill>
                  <a:schemeClr val="tx1"/>
                </a:solidFill>
              </a:rPr>
              <a:t>Every year the Partnership produces a Crime and Disorder Strategic Assessment which is used to inform the Community Safety Partnership Plan. The assessment is an annual audit of crime and disorder looking at community safety trends based on recent data, the views of our residents and the emerging community safety challenges. The assessment enables the CSP to set priorities locally, compared to the national and regional priorities set by Central Government, the Mayors Office for Policing and Crime (MOPAC), other key agencies such as the Metropolitan Police Service (MPS), London Fire Brigade (LFB), Counter Terrorism Units and National Crime Agency. The CSP conducts a 6 month review of the assessment to analyse the performance against key areas, targets and current data establishing emerging issues that may have an impact of crime and disorder in future years.</a:t>
            </a:r>
          </a:p>
          <a:p>
            <a:pPr algn="just"/>
            <a:r>
              <a:rPr lang="en-GB" sz="1200">
                <a:solidFill>
                  <a:schemeClr val="tx1"/>
                </a:solidFill>
              </a:rPr>
              <a:t> </a:t>
            </a:r>
          </a:p>
          <a:p>
            <a:pPr algn="just"/>
            <a:r>
              <a:rPr lang="en-GB" sz="1200">
                <a:solidFill>
                  <a:schemeClr val="tx1"/>
                </a:solidFill>
              </a:rPr>
              <a:t>The Crime and Disorder Strategic Assessment has identified and offers clear direction on the key local priorities for Barking and Dagenham CSP. The local priorities that have been adopted by Barking and Dagenham CSP are non-domestic abuse violence with injury, serious youth violence and knife crime, burglary, anti-social behaviour. </a:t>
            </a:r>
          </a:p>
          <a:p>
            <a:pPr algn="just"/>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b="1">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a:p>
            <a:endParaRPr lang="en-GB" sz="1300">
              <a:solidFill>
                <a:schemeClr val="tx1"/>
              </a:solidFill>
            </a:endParaRPr>
          </a:p>
        </p:txBody>
      </p:sp>
      <p:sp>
        <p:nvSpPr>
          <p:cNvPr id="13" name="Rectangle: Rounded Corners 12">
            <a:extLst>
              <a:ext uri="{FF2B5EF4-FFF2-40B4-BE49-F238E27FC236}">
                <a16:creationId xmlns:a16="http://schemas.microsoft.com/office/drawing/2014/main" id="{A7B9EBF8-F54B-40FC-91B7-BEC1797DCAAC}"/>
              </a:ext>
            </a:extLst>
          </p:cNvPr>
          <p:cNvSpPr/>
          <p:nvPr/>
        </p:nvSpPr>
        <p:spPr>
          <a:xfrm>
            <a:off x="3134800" y="3578943"/>
            <a:ext cx="8851218" cy="2889838"/>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n-GB" sz="1200">
                <a:solidFill>
                  <a:schemeClr val="tx1"/>
                </a:solidFill>
              </a:rPr>
              <a:t>In addition to local priorities the plan sets out the 5 priority areas for the CSP for 2023-2026. Alongside the local and overarching priorities the plan has identified the three key cross cutting themes which each subgroup will have an element of focus on over the next three years. </a:t>
            </a:r>
          </a:p>
          <a:p>
            <a:pPr algn="just"/>
            <a:endParaRPr lang="en-GB" sz="1200">
              <a:solidFill>
                <a:schemeClr val="tx1"/>
              </a:solidFill>
            </a:endParaRPr>
          </a:p>
          <a:p>
            <a:pPr algn="just"/>
            <a:r>
              <a:rPr lang="en-GB" sz="1200" b="1">
                <a:solidFill>
                  <a:schemeClr val="tx1"/>
                </a:solidFill>
              </a:rPr>
              <a:t>Improved perceptions of safety: </a:t>
            </a:r>
            <a:r>
              <a:rPr lang="en-GB" sz="1200">
                <a:solidFill>
                  <a:schemeClr val="tx1"/>
                </a:solidFill>
              </a:rPr>
              <a:t>Local surveys indicate that residents feel less safe in the borough after dark when compared to other similar boroughs.  The CSP and its subgroups are committed to developing a long-term plan to improve perceptions of safety.</a:t>
            </a:r>
          </a:p>
          <a:p>
            <a:pPr lvl="0" algn="just"/>
            <a:endParaRPr lang="en-GB" sz="1200" b="1">
              <a:solidFill>
                <a:schemeClr val="tx1"/>
              </a:solidFill>
            </a:endParaRPr>
          </a:p>
          <a:p>
            <a:pPr lvl="0" algn="just"/>
            <a:r>
              <a:rPr lang="en-GB" sz="1200" b="1">
                <a:solidFill>
                  <a:schemeClr val="tx1"/>
                </a:solidFill>
              </a:rPr>
              <a:t>Increase safety for victims: </a:t>
            </a:r>
            <a:r>
              <a:rPr lang="en-GB" sz="1200">
                <a:solidFill>
                  <a:schemeClr val="tx1"/>
                </a:solidFill>
              </a:rPr>
              <a:t>Support to victims is an important theme and focus for each priority area under the CSP. We aim to ensure that victims are supported following a crime or incident and are able to access support services. </a:t>
            </a:r>
            <a:endParaRPr lang="en-GB" sz="1200">
              <a:solidFill>
                <a:schemeClr val="tx1"/>
              </a:solidFill>
              <a:highlight>
                <a:srgbClr val="FFFF00"/>
              </a:highlight>
            </a:endParaRPr>
          </a:p>
          <a:p>
            <a:pPr algn="just"/>
            <a:endParaRPr lang="en-GB" sz="1200" b="1">
              <a:solidFill>
                <a:schemeClr val="tx1"/>
              </a:solidFill>
            </a:endParaRPr>
          </a:p>
          <a:p>
            <a:pPr algn="just"/>
            <a:r>
              <a:rPr lang="en-GB" sz="1200" b="1">
                <a:solidFill>
                  <a:schemeClr val="tx1"/>
                </a:solidFill>
              </a:rPr>
              <a:t>Reduction in violence: </a:t>
            </a:r>
            <a:r>
              <a:rPr lang="en-GB" sz="1200">
                <a:solidFill>
                  <a:schemeClr val="tx1"/>
                </a:solidFill>
              </a:rPr>
              <a:t>Monitoring local data to support partnership working and development of a local Serious Violence and Knife Crime action plan that sets out tasking such as introduction of injunctions to keep young people safe, reduce reoffending, supporting vulnerable residents and reduce youth offending. </a:t>
            </a:r>
          </a:p>
        </p:txBody>
      </p:sp>
      <p:graphicFrame>
        <p:nvGraphicFramePr>
          <p:cNvPr id="3" name="Diagram 2">
            <a:extLst>
              <a:ext uri="{FF2B5EF4-FFF2-40B4-BE49-F238E27FC236}">
                <a16:creationId xmlns:a16="http://schemas.microsoft.com/office/drawing/2014/main" id="{C1669DC8-EE71-411F-8402-49A24E1B018E}"/>
              </a:ext>
            </a:extLst>
          </p:cNvPr>
          <p:cNvGraphicFramePr/>
          <p:nvPr>
            <p:extLst>
              <p:ext uri="{D42A27DB-BD31-4B8C-83A1-F6EECF244321}">
                <p14:modId xmlns:p14="http://schemas.microsoft.com/office/powerpoint/2010/main" val="2847475641"/>
              </p:ext>
            </p:extLst>
          </p:nvPr>
        </p:nvGraphicFramePr>
        <p:xfrm>
          <a:off x="-152453" y="160364"/>
          <a:ext cx="3131418" cy="290977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72545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30DF40-CB8F-42F2-B9E3-8CB425868524}"/>
              </a:ext>
            </a:extLst>
          </p:cNvPr>
          <p:cNvSpPr>
            <a:spLocks noGrp="1"/>
          </p:cNvSpPr>
          <p:nvPr>
            <p:ph type="sldNum" sz="quarter" idx="12"/>
          </p:nvPr>
        </p:nvSpPr>
        <p:spPr>
          <a:xfrm>
            <a:off x="9448800" y="6492875"/>
            <a:ext cx="2743200" cy="365125"/>
          </a:xfrm>
        </p:spPr>
        <p:txBody>
          <a:bodyPr/>
          <a:lstStyle/>
          <a:p>
            <a:r>
              <a:rPr lang="en-GB"/>
              <a:t>5</a:t>
            </a:r>
          </a:p>
        </p:txBody>
      </p:sp>
      <p:sp>
        <p:nvSpPr>
          <p:cNvPr id="5" name="Oval 4">
            <a:extLst>
              <a:ext uri="{FF2B5EF4-FFF2-40B4-BE49-F238E27FC236}">
                <a16:creationId xmlns:a16="http://schemas.microsoft.com/office/drawing/2014/main" id="{2F8956A7-927C-4B56-83D9-B9CD501303A7}"/>
              </a:ext>
            </a:extLst>
          </p:cNvPr>
          <p:cNvSpPr/>
          <p:nvPr/>
        </p:nvSpPr>
        <p:spPr>
          <a:xfrm>
            <a:off x="418233" y="800569"/>
            <a:ext cx="932561" cy="932561"/>
          </a:xfrm>
          <a:prstGeom prst="ellipse">
            <a:avLst/>
          </a:prstGeom>
        </p:spPr>
        <p:style>
          <a:lnRef idx="0">
            <a:schemeClr val="lt1">
              <a:alpha val="0"/>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p:style>
      </p:sp>
      <p:sp>
        <p:nvSpPr>
          <p:cNvPr id="6" name="Rectangle 5" descr="Upward trend">
            <a:extLst>
              <a:ext uri="{FF2B5EF4-FFF2-40B4-BE49-F238E27FC236}">
                <a16:creationId xmlns:a16="http://schemas.microsoft.com/office/drawing/2014/main" id="{B240AE93-1DB1-4583-BA62-1B036A6E7BE3}"/>
              </a:ext>
            </a:extLst>
          </p:cNvPr>
          <p:cNvSpPr/>
          <p:nvPr/>
        </p:nvSpPr>
        <p:spPr>
          <a:xfrm>
            <a:off x="554612" y="927345"/>
            <a:ext cx="659802" cy="633762"/>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alpha val="0"/>
              <a:hueOff val="0"/>
              <a:satOff val="0"/>
              <a:lumOff val="0"/>
              <a:alphaOff val="0"/>
            </a:schemeClr>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nvGrpSpPr>
          <p:cNvPr id="7" name="Group 6">
            <a:extLst>
              <a:ext uri="{FF2B5EF4-FFF2-40B4-BE49-F238E27FC236}">
                <a16:creationId xmlns:a16="http://schemas.microsoft.com/office/drawing/2014/main" id="{B752CBE0-BB7E-4D25-82A8-2718119A6A7A}"/>
              </a:ext>
            </a:extLst>
          </p:cNvPr>
          <p:cNvGrpSpPr/>
          <p:nvPr/>
        </p:nvGrpSpPr>
        <p:grpSpPr>
          <a:xfrm>
            <a:off x="1501445" y="849521"/>
            <a:ext cx="2198181" cy="1047616"/>
            <a:chOff x="1181554" y="629931"/>
            <a:chExt cx="2198181" cy="1047616"/>
          </a:xfrm>
        </p:grpSpPr>
        <p:sp>
          <p:nvSpPr>
            <p:cNvPr id="8" name="Rectangle 7">
              <a:extLst>
                <a:ext uri="{FF2B5EF4-FFF2-40B4-BE49-F238E27FC236}">
                  <a16:creationId xmlns:a16="http://schemas.microsoft.com/office/drawing/2014/main" id="{495C8171-955D-4355-8A92-86EAAD6D4624}"/>
                </a:ext>
              </a:extLst>
            </p:cNvPr>
            <p:cNvSpPr/>
            <p:nvPr/>
          </p:nvSpPr>
          <p:spPr>
            <a:xfrm>
              <a:off x="1181554" y="744986"/>
              <a:ext cx="2198181" cy="93256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9" name="TextBox 8">
              <a:extLst>
                <a:ext uri="{FF2B5EF4-FFF2-40B4-BE49-F238E27FC236}">
                  <a16:creationId xmlns:a16="http://schemas.microsoft.com/office/drawing/2014/main" id="{DEB83555-6075-46F1-9334-1E03E07695B6}"/>
                </a:ext>
              </a:extLst>
            </p:cNvPr>
            <p:cNvSpPr txBox="1"/>
            <p:nvPr/>
          </p:nvSpPr>
          <p:spPr>
            <a:xfrm>
              <a:off x="1181554" y="629931"/>
              <a:ext cx="2198181" cy="93256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just" defTabSz="533400">
                <a:lnSpc>
                  <a:spcPct val="100000"/>
                </a:lnSpc>
                <a:spcBef>
                  <a:spcPct val="0"/>
                </a:spcBef>
                <a:spcAft>
                  <a:spcPct val="35000"/>
                </a:spcAft>
                <a:buNone/>
              </a:pPr>
              <a:r>
                <a:rPr lang="en-GB" sz="1200" b="1" kern="1200"/>
                <a:t>Our changing population: </a:t>
              </a:r>
              <a:r>
                <a:rPr lang="en-GB" sz="1200" kern="1200"/>
                <a:t>In 2001-2006 we saw a 23% rise in population and predict a further 10% rise by 2020. From year 2017 to year 2022 we have a predicted additional 17,800 people to reside in the borough. The population increase will be the size of 10 further wards in Barking and Dagenham which is equivalent to the size of Exeter. </a:t>
              </a:r>
              <a:endParaRPr lang="en-US" sz="1200" kern="1200"/>
            </a:p>
          </p:txBody>
        </p:sp>
      </p:grpSp>
      <p:sp>
        <p:nvSpPr>
          <p:cNvPr id="10" name="Oval 9">
            <a:extLst>
              <a:ext uri="{FF2B5EF4-FFF2-40B4-BE49-F238E27FC236}">
                <a16:creationId xmlns:a16="http://schemas.microsoft.com/office/drawing/2014/main" id="{6EC7DFEE-3A41-49F0-B8D8-8588D628EC3B}"/>
              </a:ext>
            </a:extLst>
          </p:cNvPr>
          <p:cNvSpPr/>
          <p:nvPr/>
        </p:nvSpPr>
        <p:spPr>
          <a:xfrm>
            <a:off x="455114" y="2740462"/>
            <a:ext cx="932561" cy="932561"/>
          </a:xfrm>
          <a:prstGeom prst="ellipse">
            <a:avLst/>
          </a:prstGeom>
        </p:spPr>
        <p:style>
          <a:lnRef idx="0">
            <a:schemeClr val="lt1">
              <a:alpha val="0"/>
              <a:hueOff val="0"/>
              <a:satOff val="0"/>
              <a:lumOff val="0"/>
              <a:alphaOff val="0"/>
            </a:schemeClr>
          </a:lnRef>
          <a:fillRef idx="1">
            <a:schemeClr val="accent5">
              <a:hueOff val="-3379271"/>
              <a:satOff val="-8710"/>
              <a:lumOff val="-5883"/>
              <a:alphaOff val="0"/>
            </a:schemeClr>
          </a:fillRef>
          <a:effectRef idx="0">
            <a:schemeClr val="accent5">
              <a:hueOff val="-3379271"/>
              <a:satOff val="-8710"/>
              <a:lumOff val="-5883"/>
              <a:alphaOff val="0"/>
            </a:schemeClr>
          </a:effectRef>
          <a:fontRef idx="minor"/>
        </p:style>
      </p:sp>
      <p:sp>
        <p:nvSpPr>
          <p:cNvPr id="11" name="Rectangle 10" descr="Medical">
            <a:extLst>
              <a:ext uri="{FF2B5EF4-FFF2-40B4-BE49-F238E27FC236}">
                <a16:creationId xmlns:a16="http://schemas.microsoft.com/office/drawing/2014/main" id="{CEF5FCFF-96F8-49C2-A6C7-5735C7270108}"/>
              </a:ext>
            </a:extLst>
          </p:cNvPr>
          <p:cNvSpPr/>
          <p:nvPr/>
        </p:nvSpPr>
        <p:spPr>
          <a:xfrm>
            <a:off x="612991" y="2919575"/>
            <a:ext cx="616806" cy="608771"/>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2">
            <a:schemeClr val="lt1">
              <a:alpha val="0"/>
              <a:hueOff val="0"/>
              <a:satOff val="0"/>
              <a:lumOff val="0"/>
              <a:alphaOff val="0"/>
            </a:schemeClr>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nvGrpSpPr>
          <p:cNvPr id="12" name="Group 11">
            <a:extLst>
              <a:ext uri="{FF2B5EF4-FFF2-40B4-BE49-F238E27FC236}">
                <a16:creationId xmlns:a16="http://schemas.microsoft.com/office/drawing/2014/main" id="{5B962134-FD90-449F-A963-C4C03437A775}"/>
              </a:ext>
            </a:extLst>
          </p:cNvPr>
          <p:cNvGrpSpPr/>
          <p:nvPr/>
        </p:nvGrpSpPr>
        <p:grpSpPr>
          <a:xfrm>
            <a:off x="1517575" y="2757681"/>
            <a:ext cx="2198182" cy="1208700"/>
            <a:chOff x="1099473" y="2518513"/>
            <a:chExt cx="2198182" cy="1208700"/>
          </a:xfrm>
        </p:grpSpPr>
        <p:sp>
          <p:nvSpPr>
            <p:cNvPr id="13" name="Rectangle 12">
              <a:extLst>
                <a:ext uri="{FF2B5EF4-FFF2-40B4-BE49-F238E27FC236}">
                  <a16:creationId xmlns:a16="http://schemas.microsoft.com/office/drawing/2014/main" id="{77F5252C-BA1E-4746-889E-7F7BA0E13D6E}"/>
                </a:ext>
              </a:extLst>
            </p:cNvPr>
            <p:cNvSpPr/>
            <p:nvPr/>
          </p:nvSpPr>
          <p:spPr>
            <a:xfrm>
              <a:off x="1099474" y="2794652"/>
              <a:ext cx="2198181" cy="93256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TextBox 13">
              <a:extLst>
                <a:ext uri="{FF2B5EF4-FFF2-40B4-BE49-F238E27FC236}">
                  <a16:creationId xmlns:a16="http://schemas.microsoft.com/office/drawing/2014/main" id="{89D67DC0-8C4E-494E-B251-EC98619932EF}"/>
                </a:ext>
              </a:extLst>
            </p:cNvPr>
            <p:cNvSpPr txBox="1"/>
            <p:nvPr/>
          </p:nvSpPr>
          <p:spPr>
            <a:xfrm>
              <a:off x="1099473" y="2518513"/>
              <a:ext cx="2198181" cy="93256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just" defTabSz="533400">
                <a:lnSpc>
                  <a:spcPct val="100000"/>
                </a:lnSpc>
                <a:spcBef>
                  <a:spcPct val="0"/>
                </a:spcBef>
                <a:spcAft>
                  <a:spcPct val="35000"/>
                </a:spcAft>
                <a:buNone/>
              </a:pPr>
              <a:r>
                <a:rPr lang="en-GB" sz="1200" b="1" kern="1200"/>
                <a:t>Brexit:</a:t>
              </a:r>
              <a:r>
                <a:rPr lang="en-GB" sz="1200" kern="1200"/>
                <a:t> It is unclear at this time what the overall impact will be for community safety. However, it is important that all organisations are aware of emerging issues and trends, particularly those related to community cohesion, reports of hate crime and hate incidents. </a:t>
              </a:r>
              <a:endParaRPr lang="en-US" sz="1200" kern="1200"/>
            </a:p>
          </p:txBody>
        </p:sp>
      </p:grpSp>
      <p:sp>
        <p:nvSpPr>
          <p:cNvPr id="15" name="Oval 14">
            <a:extLst>
              <a:ext uri="{FF2B5EF4-FFF2-40B4-BE49-F238E27FC236}">
                <a16:creationId xmlns:a16="http://schemas.microsoft.com/office/drawing/2014/main" id="{E024D433-D8A6-4EA8-A7BE-8B996FA68D1D}"/>
              </a:ext>
            </a:extLst>
          </p:cNvPr>
          <p:cNvSpPr/>
          <p:nvPr/>
        </p:nvSpPr>
        <p:spPr>
          <a:xfrm>
            <a:off x="8113795" y="4878704"/>
            <a:ext cx="932561" cy="932561"/>
          </a:xfrm>
          <a:prstGeom prst="ellipse">
            <a:avLst/>
          </a:prstGeom>
          <a:solidFill>
            <a:srgbClr val="D3CBEB"/>
          </a:solidFill>
        </p:spPr>
        <p:style>
          <a:lnRef idx="0">
            <a:schemeClr val="lt1">
              <a:alpha val="0"/>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p:style>
        <p:txBody>
          <a:bodyPr/>
          <a:lstStyle/>
          <a:p>
            <a:endParaRPr lang="en-GB"/>
          </a:p>
        </p:txBody>
      </p:sp>
      <p:sp>
        <p:nvSpPr>
          <p:cNvPr id="20" name="Oval 19">
            <a:extLst>
              <a:ext uri="{FF2B5EF4-FFF2-40B4-BE49-F238E27FC236}">
                <a16:creationId xmlns:a16="http://schemas.microsoft.com/office/drawing/2014/main" id="{CEC1225E-6F14-4439-A346-C7F550E652BC}"/>
              </a:ext>
            </a:extLst>
          </p:cNvPr>
          <p:cNvSpPr/>
          <p:nvPr/>
        </p:nvSpPr>
        <p:spPr>
          <a:xfrm>
            <a:off x="4154966" y="806499"/>
            <a:ext cx="932561" cy="932561"/>
          </a:xfrm>
          <a:prstGeom prst="ellipse">
            <a:avLst/>
          </a:prstGeom>
          <a:solidFill>
            <a:schemeClr val="accent4">
              <a:lumMod val="60000"/>
              <a:lumOff val="40000"/>
            </a:schemeClr>
          </a:solidFill>
        </p:spPr>
        <p:style>
          <a:lnRef idx="0">
            <a:schemeClr val="lt1">
              <a:alpha val="0"/>
              <a:hueOff val="0"/>
              <a:satOff val="0"/>
              <a:lumOff val="0"/>
              <a:alphaOff val="0"/>
            </a:schemeClr>
          </a:lnRef>
          <a:fillRef idx="1">
            <a:schemeClr val="accent5">
              <a:hueOff val="-4505695"/>
              <a:satOff val="-11613"/>
              <a:lumOff val="-7843"/>
              <a:alphaOff val="0"/>
            </a:schemeClr>
          </a:fillRef>
          <a:effectRef idx="0">
            <a:schemeClr val="accent5">
              <a:hueOff val="-4505695"/>
              <a:satOff val="-11613"/>
              <a:lumOff val="-7843"/>
              <a:alphaOff val="0"/>
            </a:schemeClr>
          </a:effectRef>
          <a:fontRef idx="minor"/>
        </p:style>
      </p:sp>
      <p:sp>
        <p:nvSpPr>
          <p:cNvPr id="21" name="Rectangle 20" descr="Brain in head">
            <a:extLst>
              <a:ext uri="{FF2B5EF4-FFF2-40B4-BE49-F238E27FC236}">
                <a16:creationId xmlns:a16="http://schemas.microsoft.com/office/drawing/2014/main" id="{DFF6F374-2C72-42DE-BF19-85380DC303EC}"/>
              </a:ext>
            </a:extLst>
          </p:cNvPr>
          <p:cNvSpPr/>
          <p:nvPr/>
        </p:nvSpPr>
        <p:spPr>
          <a:xfrm>
            <a:off x="4322110" y="968171"/>
            <a:ext cx="646038" cy="597355"/>
          </a:xfrm>
          <a:prstGeom prst="rect">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p:spPr>
        <p:style>
          <a:lnRef idx="2">
            <a:schemeClr val="lt1">
              <a:alpha val="0"/>
              <a:hueOff val="0"/>
              <a:satOff val="0"/>
              <a:lumOff val="0"/>
              <a:alphaOff val="0"/>
            </a:schemeClr>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nvGrpSpPr>
          <p:cNvPr id="22" name="Group 21">
            <a:extLst>
              <a:ext uri="{FF2B5EF4-FFF2-40B4-BE49-F238E27FC236}">
                <a16:creationId xmlns:a16="http://schemas.microsoft.com/office/drawing/2014/main" id="{FA0EB045-8C78-4945-A15F-A67E01B360C1}"/>
              </a:ext>
            </a:extLst>
          </p:cNvPr>
          <p:cNvGrpSpPr/>
          <p:nvPr/>
        </p:nvGrpSpPr>
        <p:grpSpPr>
          <a:xfrm>
            <a:off x="5234597" y="964576"/>
            <a:ext cx="2510191" cy="1004125"/>
            <a:chOff x="4852208" y="785298"/>
            <a:chExt cx="2510191" cy="1004125"/>
          </a:xfrm>
        </p:grpSpPr>
        <p:sp>
          <p:nvSpPr>
            <p:cNvPr id="23" name="Rectangle 22">
              <a:extLst>
                <a:ext uri="{FF2B5EF4-FFF2-40B4-BE49-F238E27FC236}">
                  <a16:creationId xmlns:a16="http://schemas.microsoft.com/office/drawing/2014/main" id="{6715261D-6D3B-49BB-80D9-FA26361EB0BB}"/>
                </a:ext>
              </a:extLst>
            </p:cNvPr>
            <p:cNvSpPr/>
            <p:nvPr/>
          </p:nvSpPr>
          <p:spPr>
            <a:xfrm>
              <a:off x="5107702" y="856862"/>
              <a:ext cx="2254697" cy="93256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TextBox 23">
              <a:extLst>
                <a:ext uri="{FF2B5EF4-FFF2-40B4-BE49-F238E27FC236}">
                  <a16:creationId xmlns:a16="http://schemas.microsoft.com/office/drawing/2014/main" id="{5457087B-67DF-4654-9FDD-9B97005F5615}"/>
                </a:ext>
              </a:extLst>
            </p:cNvPr>
            <p:cNvSpPr txBox="1"/>
            <p:nvPr/>
          </p:nvSpPr>
          <p:spPr>
            <a:xfrm>
              <a:off x="4852208" y="785298"/>
              <a:ext cx="2254697" cy="93256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just" defTabSz="533400">
                <a:lnSpc>
                  <a:spcPct val="100000"/>
                </a:lnSpc>
                <a:spcBef>
                  <a:spcPct val="0"/>
                </a:spcBef>
                <a:spcAft>
                  <a:spcPct val="35000"/>
                </a:spcAft>
                <a:buNone/>
              </a:pPr>
              <a:r>
                <a:rPr lang="en-GB" sz="1200" b="1" kern="1200"/>
                <a:t>Mental Health and Wellbeing: </a:t>
              </a:r>
              <a:r>
                <a:rPr lang="en-GB" sz="1200" kern="1200"/>
                <a:t>An average 1 million people in London are living with mental health needs. From 2013 to 2015 LAS data shows that London experienced a 64% rise in the number of crimes involving mental health and a 31% increase in number of vulnerability reports. In 2017, a projected 3,723 people were accessing mental health services in  Barking and Dagenham.</a:t>
              </a:r>
              <a:endParaRPr lang="en-US" sz="1200" kern="1200"/>
            </a:p>
          </p:txBody>
        </p:sp>
      </p:grpSp>
      <p:sp>
        <p:nvSpPr>
          <p:cNvPr id="25" name="Oval 24">
            <a:extLst>
              <a:ext uri="{FF2B5EF4-FFF2-40B4-BE49-F238E27FC236}">
                <a16:creationId xmlns:a16="http://schemas.microsoft.com/office/drawing/2014/main" id="{4DBB2F8E-C4BE-4641-BEA3-A321063B1F3A}"/>
              </a:ext>
            </a:extLst>
          </p:cNvPr>
          <p:cNvSpPr/>
          <p:nvPr/>
        </p:nvSpPr>
        <p:spPr>
          <a:xfrm>
            <a:off x="4204276" y="2740187"/>
            <a:ext cx="932561" cy="932561"/>
          </a:xfrm>
          <a:prstGeom prst="ellipse">
            <a:avLst/>
          </a:prstGeom>
          <a:solidFill>
            <a:srgbClr val="83CEDD"/>
          </a:solidFill>
        </p:spPr>
        <p:style>
          <a:lnRef idx="0">
            <a:schemeClr val="lt1">
              <a:alpha val="0"/>
              <a:hueOff val="0"/>
              <a:satOff val="0"/>
              <a:lumOff val="0"/>
              <a:alphaOff val="0"/>
            </a:schemeClr>
          </a:lnRef>
          <a:fillRef idx="1">
            <a:schemeClr val="accent5">
              <a:hueOff val="-1126424"/>
              <a:satOff val="-2903"/>
              <a:lumOff val="-1961"/>
              <a:alphaOff val="0"/>
            </a:schemeClr>
          </a:fillRef>
          <a:effectRef idx="0">
            <a:schemeClr val="accent5">
              <a:hueOff val="-1126424"/>
              <a:satOff val="-2903"/>
              <a:lumOff val="-1961"/>
              <a:alphaOff val="0"/>
            </a:schemeClr>
          </a:effectRef>
          <a:fontRef idx="minor"/>
        </p:style>
        <p:txBody>
          <a:bodyPr/>
          <a:lstStyle/>
          <a:p>
            <a:endParaRPr lang="en-GB"/>
          </a:p>
        </p:txBody>
      </p:sp>
      <p:sp>
        <p:nvSpPr>
          <p:cNvPr id="26" name="Rectangle 25" descr="Coins">
            <a:extLst>
              <a:ext uri="{FF2B5EF4-FFF2-40B4-BE49-F238E27FC236}">
                <a16:creationId xmlns:a16="http://schemas.microsoft.com/office/drawing/2014/main" id="{DE5AC537-057A-4AD9-852F-0EC79DC3B597}"/>
              </a:ext>
            </a:extLst>
          </p:cNvPr>
          <p:cNvSpPr/>
          <p:nvPr/>
        </p:nvSpPr>
        <p:spPr>
          <a:xfrm>
            <a:off x="4342608" y="2866928"/>
            <a:ext cx="655896" cy="617456"/>
          </a:xfrm>
          <a:prstGeom prst="rect">
            <a:avLst/>
          </a:prstGeom>
          <a: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p:spPr>
        <p:style>
          <a:lnRef idx="2">
            <a:schemeClr val="lt1">
              <a:alpha val="0"/>
              <a:hueOff val="0"/>
              <a:satOff val="0"/>
              <a:lumOff val="0"/>
              <a:alphaOff val="0"/>
            </a:schemeClr>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nvGrpSpPr>
          <p:cNvPr id="27" name="Group 26">
            <a:extLst>
              <a:ext uri="{FF2B5EF4-FFF2-40B4-BE49-F238E27FC236}">
                <a16:creationId xmlns:a16="http://schemas.microsoft.com/office/drawing/2014/main" id="{8A92B8FB-B63C-48B1-A9C3-685313D20EBC}"/>
              </a:ext>
            </a:extLst>
          </p:cNvPr>
          <p:cNvGrpSpPr/>
          <p:nvPr/>
        </p:nvGrpSpPr>
        <p:grpSpPr>
          <a:xfrm>
            <a:off x="5234597" y="3147907"/>
            <a:ext cx="2602800" cy="1043356"/>
            <a:chOff x="4879782" y="2969715"/>
            <a:chExt cx="2602800" cy="1043356"/>
          </a:xfrm>
        </p:grpSpPr>
        <p:sp>
          <p:nvSpPr>
            <p:cNvPr id="28" name="Rectangle 27">
              <a:extLst>
                <a:ext uri="{FF2B5EF4-FFF2-40B4-BE49-F238E27FC236}">
                  <a16:creationId xmlns:a16="http://schemas.microsoft.com/office/drawing/2014/main" id="{61A54C27-B338-493C-B07A-CDC3DFBC83C4}"/>
                </a:ext>
              </a:extLst>
            </p:cNvPr>
            <p:cNvSpPr/>
            <p:nvPr/>
          </p:nvSpPr>
          <p:spPr>
            <a:xfrm>
              <a:off x="5135276" y="3080510"/>
              <a:ext cx="2347306" cy="93256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TextBox 28">
              <a:extLst>
                <a:ext uri="{FF2B5EF4-FFF2-40B4-BE49-F238E27FC236}">
                  <a16:creationId xmlns:a16="http://schemas.microsoft.com/office/drawing/2014/main" id="{04D56BD4-695F-4A2F-9B79-BBED9FEE809F}"/>
                </a:ext>
              </a:extLst>
            </p:cNvPr>
            <p:cNvSpPr txBox="1"/>
            <p:nvPr/>
          </p:nvSpPr>
          <p:spPr>
            <a:xfrm>
              <a:off x="4879782" y="2969715"/>
              <a:ext cx="2347306" cy="93256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just" defTabSz="533400">
                <a:lnSpc>
                  <a:spcPct val="100000"/>
                </a:lnSpc>
                <a:spcBef>
                  <a:spcPct val="0"/>
                </a:spcBef>
                <a:spcAft>
                  <a:spcPct val="35000"/>
                </a:spcAft>
                <a:buNone/>
              </a:pPr>
              <a:r>
                <a:rPr lang="en-GB" sz="1200" b="1" kern="1200"/>
                <a:t>Finance and Resource: </a:t>
              </a:r>
              <a:r>
                <a:rPr lang="en-GB" sz="1200" kern="1200"/>
                <a:t>Services are experiencing a reduction in budget and resources whilst pressure is increasing. Police numbers have reduced by 3,000 and London Fire Brigade had to make £100 million savings in 2008/09 resulting in a reduction of frontline </a:t>
              </a:r>
              <a:r>
                <a:rPr lang="en-GB" sz="1200"/>
                <a:t>staff</a:t>
              </a:r>
              <a:r>
                <a:rPr lang="en-GB" sz="1200" kern="1200"/>
                <a:t>. The Probation Service has undergone significant changes as an impact of financial strain. </a:t>
              </a:r>
              <a:endParaRPr lang="en-US" sz="1200" kern="1200"/>
            </a:p>
          </p:txBody>
        </p:sp>
      </p:grpSp>
      <p:sp>
        <p:nvSpPr>
          <p:cNvPr id="31" name="Oval 30">
            <a:extLst>
              <a:ext uri="{FF2B5EF4-FFF2-40B4-BE49-F238E27FC236}">
                <a16:creationId xmlns:a16="http://schemas.microsoft.com/office/drawing/2014/main" id="{2F5902A4-9A3A-41F7-85A5-6E5EA306F79E}"/>
              </a:ext>
            </a:extLst>
          </p:cNvPr>
          <p:cNvSpPr/>
          <p:nvPr/>
        </p:nvSpPr>
        <p:spPr>
          <a:xfrm>
            <a:off x="4178849" y="4816522"/>
            <a:ext cx="932561" cy="932561"/>
          </a:xfrm>
          <a:prstGeom prst="ellipse">
            <a:avLst/>
          </a:prstGeom>
          <a:solidFill>
            <a:srgbClr val="FF9966"/>
          </a:solidFill>
        </p:spPr>
        <p:style>
          <a:lnRef idx="0">
            <a:schemeClr val="lt1">
              <a:alpha val="0"/>
              <a:hueOff val="0"/>
              <a:satOff val="0"/>
              <a:lumOff val="0"/>
              <a:alphaOff val="0"/>
            </a:schemeClr>
          </a:lnRef>
          <a:fillRef idx="1">
            <a:schemeClr val="accent5">
              <a:hueOff val="-5632119"/>
              <a:satOff val="-14516"/>
              <a:lumOff val="-9804"/>
              <a:alphaOff val="0"/>
            </a:schemeClr>
          </a:fillRef>
          <a:effectRef idx="0">
            <a:schemeClr val="accent5">
              <a:hueOff val="-5632119"/>
              <a:satOff val="-14516"/>
              <a:lumOff val="-9804"/>
              <a:alphaOff val="0"/>
            </a:schemeClr>
          </a:effectRef>
          <a:fontRef idx="minor"/>
        </p:style>
      </p:sp>
      <p:sp>
        <p:nvSpPr>
          <p:cNvPr id="32" name="Rectangle 31" descr="House">
            <a:extLst>
              <a:ext uri="{FF2B5EF4-FFF2-40B4-BE49-F238E27FC236}">
                <a16:creationId xmlns:a16="http://schemas.microsoft.com/office/drawing/2014/main" id="{DE18FB8D-2F44-4D14-BED4-C1265F46FCDA}"/>
              </a:ext>
            </a:extLst>
          </p:cNvPr>
          <p:cNvSpPr/>
          <p:nvPr/>
        </p:nvSpPr>
        <p:spPr>
          <a:xfrm>
            <a:off x="4304957" y="4966255"/>
            <a:ext cx="626643" cy="633093"/>
          </a:xfrm>
          <a:prstGeom prst="rect">
            <a:avLst/>
          </a:prstGeom>
          <a: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p:spPr>
        <p:style>
          <a:lnRef idx="2">
            <a:schemeClr val="lt1">
              <a:alpha val="0"/>
              <a:hueOff val="0"/>
              <a:satOff val="0"/>
              <a:lumOff val="0"/>
              <a:alphaOff val="0"/>
            </a:schemeClr>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33" name="Rectangle 32">
            <a:extLst>
              <a:ext uri="{FF2B5EF4-FFF2-40B4-BE49-F238E27FC236}">
                <a16:creationId xmlns:a16="http://schemas.microsoft.com/office/drawing/2014/main" id="{E7BC87D8-3081-4554-9FEA-A87DE6DF3EA8}"/>
              </a:ext>
            </a:extLst>
          </p:cNvPr>
          <p:cNvSpPr/>
          <p:nvPr/>
        </p:nvSpPr>
        <p:spPr>
          <a:xfrm>
            <a:off x="5170107" y="4791512"/>
            <a:ext cx="2432373" cy="1754326"/>
          </a:xfrm>
          <a:prstGeom prst="rect">
            <a:avLst/>
          </a:prstGeom>
        </p:spPr>
        <p:txBody>
          <a:bodyPr wrap="square">
            <a:spAutoFit/>
          </a:bodyPr>
          <a:lstStyle/>
          <a:p>
            <a:pPr lvl="0" algn="just">
              <a:lnSpc>
                <a:spcPct val="100000"/>
              </a:lnSpc>
            </a:pPr>
            <a:r>
              <a:rPr lang="en-GB" sz="1200" b="1">
                <a:solidFill>
                  <a:schemeClr val="tx1">
                    <a:hueOff val="0"/>
                    <a:satOff val="0"/>
                    <a:lumOff val="0"/>
                    <a:alphaOff val="0"/>
                  </a:schemeClr>
                </a:solidFill>
              </a:rPr>
              <a:t>Regeneration: </a:t>
            </a:r>
            <a:r>
              <a:rPr lang="en-GB" sz="1200">
                <a:solidFill>
                  <a:schemeClr val="tx1">
                    <a:hueOff val="0"/>
                    <a:satOff val="0"/>
                    <a:lumOff val="0"/>
                    <a:alphaOff val="0"/>
                  </a:schemeClr>
                </a:solidFill>
              </a:rPr>
              <a:t>The “Healthy New Town” at Barking Riverside will offer 10,800 new homes and around 6000 new jobs. It is important that the CSP are at the forefront of the regeneration programmes from the design and maintenance including fire safety and crime reduction measures. </a:t>
            </a:r>
            <a:endParaRPr lang="en-US" sz="1200">
              <a:solidFill>
                <a:schemeClr val="tx1">
                  <a:hueOff val="0"/>
                  <a:satOff val="0"/>
                  <a:lumOff val="0"/>
                  <a:alphaOff val="0"/>
                </a:schemeClr>
              </a:solidFill>
            </a:endParaRPr>
          </a:p>
        </p:txBody>
      </p:sp>
      <p:sp>
        <p:nvSpPr>
          <p:cNvPr id="34" name="Oval 33">
            <a:extLst>
              <a:ext uri="{FF2B5EF4-FFF2-40B4-BE49-F238E27FC236}">
                <a16:creationId xmlns:a16="http://schemas.microsoft.com/office/drawing/2014/main" id="{ED1B54A0-73F6-40A7-BBEC-D457C34426D8}"/>
              </a:ext>
            </a:extLst>
          </p:cNvPr>
          <p:cNvSpPr/>
          <p:nvPr/>
        </p:nvSpPr>
        <p:spPr>
          <a:xfrm>
            <a:off x="8069637" y="806498"/>
            <a:ext cx="932561" cy="932561"/>
          </a:xfrm>
          <a:prstGeom prst="ellipse">
            <a:avLst/>
          </a:prstGeom>
          <a:solidFill>
            <a:srgbClr val="CC0000"/>
          </a:solidFill>
        </p:spPr>
        <p:style>
          <a:lnRef idx="0">
            <a:schemeClr val="lt1">
              <a:alpha val="0"/>
              <a:hueOff val="0"/>
              <a:satOff val="0"/>
              <a:lumOff val="0"/>
              <a:alphaOff val="0"/>
            </a:schemeClr>
          </a:lnRef>
          <a:fillRef idx="1">
            <a:schemeClr val="accent5">
              <a:hueOff val="-2252848"/>
              <a:satOff val="-5806"/>
              <a:lumOff val="-3922"/>
              <a:alphaOff val="0"/>
            </a:schemeClr>
          </a:fillRef>
          <a:effectRef idx="0">
            <a:schemeClr val="accent5">
              <a:hueOff val="-2252848"/>
              <a:satOff val="-5806"/>
              <a:lumOff val="-3922"/>
              <a:alphaOff val="0"/>
            </a:schemeClr>
          </a:effectRef>
          <a:fontRef idx="minor"/>
        </p:style>
        <p:txBody>
          <a:bodyPr/>
          <a:lstStyle/>
          <a:p>
            <a:endParaRPr lang="en-GB"/>
          </a:p>
        </p:txBody>
      </p:sp>
      <p:grpSp>
        <p:nvGrpSpPr>
          <p:cNvPr id="36" name="Group 35">
            <a:extLst>
              <a:ext uri="{FF2B5EF4-FFF2-40B4-BE49-F238E27FC236}">
                <a16:creationId xmlns:a16="http://schemas.microsoft.com/office/drawing/2014/main" id="{5A3A65E7-EACE-4560-A12D-EADF403FCA90}"/>
              </a:ext>
            </a:extLst>
          </p:cNvPr>
          <p:cNvGrpSpPr/>
          <p:nvPr/>
        </p:nvGrpSpPr>
        <p:grpSpPr>
          <a:xfrm>
            <a:off x="1505088" y="4648352"/>
            <a:ext cx="2198181" cy="990847"/>
            <a:chOff x="9042742" y="961108"/>
            <a:chExt cx="2198181" cy="990847"/>
          </a:xfrm>
        </p:grpSpPr>
        <p:sp>
          <p:nvSpPr>
            <p:cNvPr id="37" name="Rectangle 36">
              <a:extLst>
                <a:ext uri="{FF2B5EF4-FFF2-40B4-BE49-F238E27FC236}">
                  <a16:creationId xmlns:a16="http://schemas.microsoft.com/office/drawing/2014/main" id="{F4AEB078-4036-4C97-A209-A035FC9D328E}"/>
                </a:ext>
              </a:extLst>
            </p:cNvPr>
            <p:cNvSpPr/>
            <p:nvPr/>
          </p:nvSpPr>
          <p:spPr>
            <a:xfrm>
              <a:off x="9042742" y="961108"/>
              <a:ext cx="2198181" cy="99084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8" name="TextBox 37">
              <a:extLst>
                <a:ext uri="{FF2B5EF4-FFF2-40B4-BE49-F238E27FC236}">
                  <a16:creationId xmlns:a16="http://schemas.microsoft.com/office/drawing/2014/main" id="{2D6AF2F0-8142-4544-A6B5-EB492201159D}"/>
                </a:ext>
              </a:extLst>
            </p:cNvPr>
            <p:cNvSpPr txBox="1"/>
            <p:nvPr/>
          </p:nvSpPr>
          <p:spPr>
            <a:xfrm>
              <a:off x="9042742" y="961108"/>
              <a:ext cx="2198181" cy="9908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just" defTabSz="533400">
                <a:lnSpc>
                  <a:spcPct val="100000"/>
                </a:lnSpc>
                <a:spcBef>
                  <a:spcPct val="0"/>
                </a:spcBef>
                <a:spcAft>
                  <a:spcPct val="35000"/>
                </a:spcAft>
                <a:buNone/>
              </a:pPr>
              <a:endParaRPr lang="en-GB" sz="1200" b="1" kern="1200"/>
            </a:p>
            <a:p>
              <a:pPr marL="0" lvl="0" indent="0" algn="just" defTabSz="533400">
                <a:lnSpc>
                  <a:spcPct val="100000"/>
                </a:lnSpc>
                <a:spcBef>
                  <a:spcPct val="0"/>
                </a:spcBef>
                <a:spcAft>
                  <a:spcPct val="35000"/>
                </a:spcAft>
                <a:buNone/>
              </a:pPr>
              <a:endParaRPr lang="en-GB" sz="1200" b="1" kern="1200"/>
            </a:p>
            <a:p>
              <a:pPr marL="0" lvl="0" indent="0" algn="just" defTabSz="533400">
                <a:lnSpc>
                  <a:spcPct val="100000"/>
                </a:lnSpc>
                <a:spcBef>
                  <a:spcPct val="0"/>
                </a:spcBef>
                <a:spcAft>
                  <a:spcPct val="35000"/>
                </a:spcAft>
                <a:buNone/>
              </a:pPr>
              <a:r>
                <a:rPr lang="en-GB" sz="1200" b="1" kern="1200"/>
                <a:t>Substance Misuse:</a:t>
              </a:r>
              <a:r>
                <a:rPr lang="en-GB" sz="1200" kern="1200"/>
                <a:t> Barking and Dagenham are seeing a change in trends reported for substance misuse. Less are presenting to services that use crack and heroin and there </a:t>
              </a:r>
              <a:r>
                <a:rPr lang="en-GB" sz="1200"/>
                <a:t>is</a:t>
              </a:r>
              <a:r>
                <a:rPr lang="en-GB" sz="1200" kern="1200"/>
                <a:t> an increase in reported use of synthetic drugs such as spice and nitrous oxide. This could be because they are perceived as being legal because of the term “legal highs”. As a result services are having to tackle more challenging behaviours than previously experienced.</a:t>
              </a:r>
            </a:p>
          </p:txBody>
        </p:sp>
      </p:grpSp>
      <p:pic>
        <p:nvPicPr>
          <p:cNvPr id="40" name="Graphic 39" descr="Warning">
            <a:extLst>
              <a:ext uri="{FF2B5EF4-FFF2-40B4-BE49-F238E27FC236}">
                <a16:creationId xmlns:a16="http://schemas.microsoft.com/office/drawing/2014/main" id="{C5DD4F6B-56CD-42F1-9923-E02BEE1980A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242063" y="915173"/>
            <a:ext cx="587708" cy="587708"/>
          </a:xfrm>
          <a:prstGeom prst="rect">
            <a:avLst/>
          </a:prstGeom>
        </p:spPr>
      </p:pic>
      <p:pic>
        <p:nvPicPr>
          <p:cNvPr id="35" name="Graphic 34" descr="Gavel">
            <a:extLst>
              <a:ext uri="{FF2B5EF4-FFF2-40B4-BE49-F238E27FC236}">
                <a16:creationId xmlns:a16="http://schemas.microsoft.com/office/drawing/2014/main" id="{9EFED659-1355-4646-B39C-B833F7F89898}"/>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285268" y="4999312"/>
            <a:ext cx="595162" cy="595162"/>
          </a:xfrm>
          <a:prstGeom prst="rect">
            <a:avLst/>
          </a:prstGeom>
        </p:spPr>
      </p:pic>
      <p:sp>
        <p:nvSpPr>
          <p:cNvPr id="39" name="TextBox 38">
            <a:extLst>
              <a:ext uri="{FF2B5EF4-FFF2-40B4-BE49-F238E27FC236}">
                <a16:creationId xmlns:a16="http://schemas.microsoft.com/office/drawing/2014/main" id="{974ACA4C-A031-4F25-B6B6-F2B08074FFB9}"/>
              </a:ext>
            </a:extLst>
          </p:cNvPr>
          <p:cNvSpPr txBox="1"/>
          <p:nvPr/>
        </p:nvSpPr>
        <p:spPr>
          <a:xfrm>
            <a:off x="9257692" y="5052735"/>
            <a:ext cx="2405096" cy="162270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algn="just"/>
            <a:r>
              <a:rPr lang="en-GB" sz="1200" b="1" kern="1200" dirty="0"/>
              <a:t>Changes</a:t>
            </a:r>
            <a:r>
              <a:rPr lang="en-GB" sz="1200" b="1" dirty="0"/>
              <a:t> to Criminal Justice System in London</a:t>
            </a:r>
            <a:r>
              <a:rPr lang="en-GB" sz="1200" b="1" kern="1200" dirty="0"/>
              <a:t>: </a:t>
            </a:r>
            <a:r>
              <a:rPr lang="en-GB" sz="1200" dirty="0"/>
              <a:t>The unification of Probation Service and redesign of service delivery across London has taken place. The Probation Service is now focused  on shaping how they work in partnership to address offending behaviour and potential commissioning of services.</a:t>
            </a:r>
          </a:p>
          <a:p>
            <a:pPr algn="just"/>
            <a:endParaRPr lang="en-GB" sz="1200" dirty="0"/>
          </a:p>
          <a:p>
            <a:pPr marL="0" lvl="0" indent="0" algn="just" defTabSz="533400">
              <a:lnSpc>
                <a:spcPct val="100000"/>
              </a:lnSpc>
              <a:spcBef>
                <a:spcPct val="0"/>
              </a:spcBef>
              <a:spcAft>
                <a:spcPct val="35000"/>
              </a:spcAft>
              <a:buNone/>
            </a:pPr>
            <a:endParaRPr lang="en-US" sz="1200" kern="1200" dirty="0"/>
          </a:p>
        </p:txBody>
      </p:sp>
      <p:sp>
        <p:nvSpPr>
          <p:cNvPr id="41" name="Oval 40">
            <a:extLst>
              <a:ext uri="{FF2B5EF4-FFF2-40B4-BE49-F238E27FC236}">
                <a16:creationId xmlns:a16="http://schemas.microsoft.com/office/drawing/2014/main" id="{472A7A52-ACB9-425E-AA67-B2D783226D0C}"/>
              </a:ext>
            </a:extLst>
          </p:cNvPr>
          <p:cNvSpPr/>
          <p:nvPr/>
        </p:nvSpPr>
        <p:spPr>
          <a:xfrm>
            <a:off x="455114" y="4732061"/>
            <a:ext cx="932561" cy="932561"/>
          </a:xfrm>
          <a:prstGeom prst="ellipse">
            <a:avLst/>
          </a:prstGeom>
          <a:solidFill>
            <a:srgbClr val="FF0000"/>
          </a:solidFill>
        </p:spPr>
        <p:style>
          <a:lnRef idx="0">
            <a:schemeClr val="lt1">
              <a:alpha val="0"/>
              <a:hueOff val="0"/>
              <a:satOff val="0"/>
              <a:lumOff val="0"/>
              <a:alphaOff val="0"/>
            </a:schemeClr>
          </a:lnRef>
          <a:fillRef idx="1">
            <a:schemeClr val="accent5">
              <a:hueOff val="-2252848"/>
              <a:satOff val="-5806"/>
              <a:lumOff val="-3922"/>
              <a:alphaOff val="0"/>
            </a:schemeClr>
          </a:fillRef>
          <a:effectRef idx="0">
            <a:schemeClr val="accent5">
              <a:hueOff val="-2252848"/>
              <a:satOff val="-5806"/>
              <a:lumOff val="-3922"/>
              <a:alphaOff val="0"/>
            </a:schemeClr>
          </a:effectRef>
          <a:fontRef idx="minor"/>
        </p:style>
        <p:txBody>
          <a:bodyPr/>
          <a:lstStyle/>
          <a:p>
            <a:endParaRPr lang="en-GB"/>
          </a:p>
        </p:txBody>
      </p:sp>
      <p:pic>
        <p:nvPicPr>
          <p:cNvPr id="43" name="Graphic 42" descr="Medicine">
            <a:extLst>
              <a:ext uri="{FF2B5EF4-FFF2-40B4-BE49-F238E27FC236}">
                <a16:creationId xmlns:a16="http://schemas.microsoft.com/office/drawing/2014/main" id="{230CE7AA-8BBD-4842-B48D-169D5F47D71D}"/>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84105" y="4833663"/>
            <a:ext cx="729355" cy="729355"/>
          </a:xfrm>
          <a:prstGeom prst="rect">
            <a:avLst/>
          </a:prstGeom>
        </p:spPr>
      </p:pic>
      <p:sp>
        <p:nvSpPr>
          <p:cNvPr id="44" name="TextBox 43">
            <a:extLst>
              <a:ext uri="{FF2B5EF4-FFF2-40B4-BE49-F238E27FC236}">
                <a16:creationId xmlns:a16="http://schemas.microsoft.com/office/drawing/2014/main" id="{7B19ABE9-4573-459F-AD41-D410147BC179}"/>
              </a:ext>
            </a:extLst>
          </p:cNvPr>
          <p:cNvSpPr txBox="1"/>
          <p:nvPr/>
        </p:nvSpPr>
        <p:spPr>
          <a:xfrm>
            <a:off x="9257692" y="1639721"/>
            <a:ext cx="2405096" cy="162270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algn="just"/>
            <a:endParaRPr lang="en-GB" sz="1200" dirty="0"/>
          </a:p>
          <a:p>
            <a:pPr algn="just"/>
            <a:r>
              <a:rPr lang="en-GB" sz="1200" b="1" kern="1200" dirty="0"/>
              <a:t>Cost of living crisis</a:t>
            </a:r>
            <a:r>
              <a:rPr lang="en-GB" sz="1200" kern="1200" dirty="0"/>
              <a:t>: The Institute for Government defines the ‘cost of living crisis’ as the fall in ‘real’ disposable incomes (adjusted for inflation and after taxes and benefits) that the UK has experienced since late 2021. The cost of living has become an issue of major political concern in the UK in 2022. The subsequent war in Ukraine and consequential energy challenges, followed by rising inflation and interest rates, have added to the mounting concern and resulted in large scale government interventions.</a:t>
            </a:r>
          </a:p>
          <a:p>
            <a:pPr algn="just"/>
            <a:r>
              <a:rPr lang="en-GB" sz="1200" kern="1200" dirty="0"/>
              <a:t>Whilst the lasting impacts of the current cost-of-living crisis on communities is unknown, London’s mayor has warned of a rise in shootings and stabbings amid concerns that the increasing cost of living could lead to more violence and make it easier for gangs to lure vulnerable young people.</a:t>
            </a:r>
          </a:p>
          <a:p>
            <a:pPr algn="just"/>
            <a:endParaRPr lang="en-US" sz="1200" kern="1200" dirty="0"/>
          </a:p>
        </p:txBody>
      </p:sp>
    </p:spTree>
    <p:extLst>
      <p:ext uri="{BB962C8B-B14F-4D97-AF65-F5344CB8AC3E}">
        <p14:creationId xmlns:p14="http://schemas.microsoft.com/office/powerpoint/2010/main" val="142780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26F3418-0D67-4C3B-925C-7B556B5908BF}"/>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Rounded Corners 57">
            <a:extLst>
              <a:ext uri="{FF2B5EF4-FFF2-40B4-BE49-F238E27FC236}">
                <a16:creationId xmlns:a16="http://schemas.microsoft.com/office/drawing/2014/main" id="{B99197D9-C8CC-46B8-BF97-35963E9D892C}"/>
              </a:ext>
            </a:extLst>
          </p:cNvPr>
          <p:cNvSpPr/>
          <p:nvPr/>
        </p:nvSpPr>
        <p:spPr>
          <a:xfrm>
            <a:off x="3604237" y="96786"/>
            <a:ext cx="8274023" cy="2701063"/>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b="1" u="sng">
              <a:solidFill>
                <a:schemeClr val="tx1"/>
              </a:solidFill>
            </a:endParaRPr>
          </a:p>
          <a:p>
            <a:pPr algn="ctr"/>
            <a:r>
              <a:rPr lang="en-GB" sz="1600" b="1" u="sng">
                <a:solidFill>
                  <a:schemeClr val="tx1"/>
                </a:solidFill>
              </a:rPr>
              <a:t>Housing, Health and Education</a:t>
            </a: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a:p>
            <a:pPr algn="ctr"/>
            <a:endParaRPr lang="en-GB" sz="1600" b="1" u="sng">
              <a:solidFill>
                <a:schemeClr val="tx1"/>
              </a:solidFill>
            </a:endParaRPr>
          </a:p>
        </p:txBody>
      </p:sp>
      <p:sp>
        <p:nvSpPr>
          <p:cNvPr id="59" name="Rectangle: Rounded Corners 58">
            <a:extLst>
              <a:ext uri="{FF2B5EF4-FFF2-40B4-BE49-F238E27FC236}">
                <a16:creationId xmlns:a16="http://schemas.microsoft.com/office/drawing/2014/main" id="{BA24B02F-A33B-4BA3-94F3-2DD0687FA53A}"/>
              </a:ext>
            </a:extLst>
          </p:cNvPr>
          <p:cNvSpPr/>
          <p:nvPr/>
        </p:nvSpPr>
        <p:spPr>
          <a:xfrm>
            <a:off x="3559209" y="3202543"/>
            <a:ext cx="4435422" cy="3343815"/>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r>
              <a:rPr lang="en-GB" sz="1600" b="1" u="sng">
                <a:solidFill>
                  <a:schemeClr val="tx1"/>
                </a:solidFill>
              </a:rPr>
              <a:t>Population</a:t>
            </a: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p:txBody>
      </p:sp>
      <p:sp>
        <p:nvSpPr>
          <p:cNvPr id="60" name="Rectangle: Rounded Corners 59">
            <a:extLst>
              <a:ext uri="{FF2B5EF4-FFF2-40B4-BE49-F238E27FC236}">
                <a16:creationId xmlns:a16="http://schemas.microsoft.com/office/drawing/2014/main" id="{2876F290-2FEA-48D2-BF6C-6B9F61720E60}"/>
              </a:ext>
            </a:extLst>
          </p:cNvPr>
          <p:cNvSpPr/>
          <p:nvPr/>
        </p:nvSpPr>
        <p:spPr>
          <a:xfrm>
            <a:off x="8199269" y="3205591"/>
            <a:ext cx="3678992" cy="3288199"/>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r>
              <a:rPr lang="en-GB" sz="1600" b="1" u="sng">
                <a:solidFill>
                  <a:schemeClr val="tx1"/>
                </a:solidFill>
              </a:rPr>
              <a:t>Transport and environment</a:t>
            </a:r>
          </a:p>
          <a:p>
            <a:pPr algn="ctr">
              <a:spcBef>
                <a:spcPts val="600"/>
              </a:spcBef>
            </a:pPr>
            <a:endParaRPr lang="en-GB" sz="1600" b="1" u="sng">
              <a:solidFill>
                <a:schemeClr val="tx1"/>
              </a:solidFill>
            </a:endParaRPr>
          </a:p>
          <a:p>
            <a:pPr algn="ctr">
              <a:spcBef>
                <a:spcPts val="600"/>
              </a:spcBef>
            </a:pPr>
            <a:endParaRPr lang="en-GB" sz="1600" b="1" u="sng">
              <a:solidFill>
                <a:schemeClr val="tx1"/>
              </a:solidFill>
            </a:endParaRPr>
          </a:p>
          <a:p>
            <a:pPr algn="ctr">
              <a:spcBef>
                <a:spcPts val="600"/>
              </a:spcBef>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endParaRPr lang="en-GB" sz="1600">
              <a:solidFill>
                <a:schemeClr val="tx1"/>
              </a:solidFill>
            </a:endParaRPr>
          </a:p>
          <a:p>
            <a:endParaRPr lang="en-GB" sz="1600">
              <a:solidFill>
                <a:schemeClr val="tx1"/>
              </a:solidFill>
            </a:endParaRPr>
          </a:p>
        </p:txBody>
      </p:sp>
      <p:sp>
        <p:nvSpPr>
          <p:cNvPr id="13" name="TextBox 12">
            <a:extLst>
              <a:ext uri="{FF2B5EF4-FFF2-40B4-BE49-F238E27FC236}">
                <a16:creationId xmlns:a16="http://schemas.microsoft.com/office/drawing/2014/main" id="{E836D5EE-2210-469E-8B0E-C39D9FA08F0B}"/>
              </a:ext>
            </a:extLst>
          </p:cNvPr>
          <p:cNvSpPr txBox="1"/>
          <p:nvPr/>
        </p:nvSpPr>
        <p:spPr>
          <a:xfrm>
            <a:off x="3649294" y="3568244"/>
            <a:ext cx="1493116" cy="600164"/>
          </a:xfrm>
          <a:prstGeom prst="rect">
            <a:avLst/>
          </a:prstGeom>
          <a:noFill/>
        </p:spPr>
        <p:txBody>
          <a:bodyPr wrap="square" rtlCol="0">
            <a:spAutoFit/>
          </a:bodyPr>
          <a:lstStyle/>
          <a:p>
            <a:pPr algn="just"/>
            <a:r>
              <a:rPr lang="en-GB" sz="1100">
                <a:cs typeface="Arial" panose="020B0604020202020204" pitchFamily="34" charset="0"/>
              </a:rPr>
              <a:t>66.2 per 10,000  under 18s are Looked after children</a:t>
            </a:r>
          </a:p>
        </p:txBody>
      </p:sp>
      <p:sp>
        <p:nvSpPr>
          <p:cNvPr id="15" name="TextBox 14">
            <a:extLst>
              <a:ext uri="{FF2B5EF4-FFF2-40B4-BE49-F238E27FC236}">
                <a16:creationId xmlns:a16="http://schemas.microsoft.com/office/drawing/2014/main" id="{3C67CF3C-F79C-42AF-82ED-974680434BFC}"/>
              </a:ext>
            </a:extLst>
          </p:cNvPr>
          <p:cNvSpPr txBox="1"/>
          <p:nvPr/>
        </p:nvSpPr>
        <p:spPr>
          <a:xfrm>
            <a:off x="10871433" y="2130066"/>
            <a:ext cx="1023067" cy="600164"/>
          </a:xfrm>
          <a:prstGeom prst="rect">
            <a:avLst/>
          </a:prstGeom>
          <a:noFill/>
        </p:spPr>
        <p:txBody>
          <a:bodyPr wrap="square" rtlCol="0">
            <a:spAutoFit/>
          </a:bodyPr>
          <a:lstStyle/>
          <a:p>
            <a:r>
              <a:rPr lang="en-GB" sz="1100" dirty="0">
                <a:cs typeface="Arial" panose="020B0604020202020204" pitchFamily="34" charset="0"/>
              </a:rPr>
              <a:t>3.2% NEET below  London average</a:t>
            </a:r>
          </a:p>
        </p:txBody>
      </p:sp>
      <p:sp>
        <p:nvSpPr>
          <p:cNvPr id="18" name="TextBox 17">
            <a:extLst>
              <a:ext uri="{FF2B5EF4-FFF2-40B4-BE49-F238E27FC236}">
                <a16:creationId xmlns:a16="http://schemas.microsoft.com/office/drawing/2014/main" id="{5C97AE5D-AFE1-41E7-A1BE-873C005C55B8}"/>
              </a:ext>
            </a:extLst>
          </p:cNvPr>
          <p:cNvSpPr txBox="1"/>
          <p:nvPr/>
        </p:nvSpPr>
        <p:spPr>
          <a:xfrm flipH="1">
            <a:off x="5677170" y="3616538"/>
            <a:ext cx="2189888" cy="261610"/>
          </a:xfrm>
          <a:prstGeom prst="rect">
            <a:avLst/>
          </a:prstGeom>
          <a:noFill/>
        </p:spPr>
        <p:txBody>
          <a:bodyPr wrap="square" rtlCol="0">
            <a:spAutoFit/>
          </a:bodyPr>
          <a:lstStyle/>
          <a:p>
            <a:r>
              <a:rPr lang="en-GB" sz="1100" dirty="0">
                <a:cs typeface="Arial" panose="020B0604020202020204" pitchFamily="34" charset="0"/>
              </a:rPr>
              <a:t>29.8% are under 18 years</a:t>
            </a:r>
          </a:p>
        </p:txBody>
      </p:sp>
      <p:pic>
        <p:nvPicPr>
          <p:cNvPr id="19" name="Picture 18">
            <a:extLst>
              <a:ext uri="{FF2B5EF4-FFF2-40B4-BE49-F238E27FC236}">
                <a16:creationId xmlns:a16="http://schemas.microsoft.com/office/drawing/2014/main" id="{7E51D4CF-FC7E-4DE4-A9D5-164742B56BC2}"/>
              </a:ext>
            </a:extLst>
          </p:cNvPr>
          <p:cNvPicPr>
            <a:picLocks noChangeAspect="1"/>
          </p:cNvPicPr>
          <p:nvPr/>
        </p:nvPicPr>
        <p:blipFill>
          <a:blip r:embed="rId2"/>
          <a:stretch>
            <a:fillRect/>
          </a:stretch>
        </p:blipFill>
        <p:spPr>
          <a:xfrm flipH="1">
            <a:off x="6060313" y="3809875"/>
            <a:ext cx="312824" cy="544919"/>
          </a:xfrm>
          <a:prstGeom prst="rect">
            <a:avLst/>
          </a:prstGeom>
        </p:spPr>
      </p:pic>
      <p:pic>
        <p:nvPicPr>
          <p:cNvPr id="20" name="Picture 19">
            <a:extLst>
              <a:ext uri="{FF2B5EF4-FFF2-40B4-BE49-F238E27FC236}">
                <a16:creationId xmlns:a16="http://schemas.microsoft.com/office/drawing/2014/main" id="{5D8041C7-4512-4C50-AECC-5BB1E3092A48}"/>
              </a:ext>
            </a:extLst>
          </p:cNvPr>
          <p:cNvPicPr>
            <a:picLocks noChangeAspect="1"/>
          </p:cNvPicPr>
          <p:nvPr/>
        </p:nvPicPr>
        <p:blipFill>
          <a:blip r:embed="rId2"/>
          <a:stretch>
            <a:fillRect/>
          </a:stretch>
        </p:blipFill>
        <p:spPr>
          <a:xfrm flipH="1">
            <a:off x="6373824" y="3823738"/>
            <a:ext cx="338217" cy="589153"/>
          </a:xfrm>
          <a:prstGeom prst="rect">
            <a:avLst/>
          </a:prstGeom>
        </p:spPr>
      </p:pic>
      <p:pic>
        <p:nvPicPr>
          <p:cNvPr id="22" name="Picture 21">
            <a:extLst>
              <a:ext uri="{FF2B5EF4-FFF2-40B4-BE49-F238E27FC236}">
                <a16:creationId xmlns:a16="http://schemas.microsoft.com/office/drawing/2014/main" id="{4E92EE16-D3F5-4EF4-A580-84FDF352FC3B}"/>
              </a:ext>
            </a:extLst>
          </p:cNvPr>
          <p:cNvPicPr>
            <a:picLocks noChangeAspect="1"/>
          </p:cNvPicPr>
          <p:nvPr/>
        </p:nvPicPr>
        <p:blipFill rotWithShape="1">
          <a:blip r:embed="rId3"/>
          <a:srcRect l="1" r="8467" b="5174"/>
          <a:stretch/>
        </p:blipFill>
        <p:spPr>
          <a:xfrm flipH="1">
            <a:off x="7016737" y="3832654"/>
            <a:ext cx="266617" cy="552428"/>
          </a:xfrm>
          <a:prstGeom prst="rect">
            <a:avLst/>
          </a:prstGeom>
        </p:spPr>
      </p:pic>
      <p:sp>
        <p:nvSpPr>
          <p:cNvPr id="2" name="AutoShape 2" descr="Train free icon">
            <a:extLst>
              <a:ext uri="{FF2B5EF4-FFF2-40B4-BE49-F238E27FC236}">
                <a16:creationId xmlns:a16="http://schemas.microsoft.com/office/drawing/2014/main" id="{1E7F947A-41C9-4246-A959-33A45D1458B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Train free icon">
            <a:extLst>
              <a:ext uri="{FF2B5EF4-FFF2-40B4-BE49-F238E27FC236}">
                <a16:creationId xmlns:a16="http://schemas.microsoft.com/office/drawing/2014/main" id="{58933D2D-21DD-4337-8F13-8532F24DF1D0}"/>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6" descr="Train free icon">
            <a:extLst>
              <a:ext uri="{FF2B5EF4-FFF2-40B4-BE49-F238E27FC236}">
                <a16:creationId xmlns:a16="http://schemas.microsoft.com/office/drawing/2014/main" id="{8B679902-A9D4-49C3-A309-8ABC61DD49C4}"/>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a:extLst>
              <a:ext uri="{FF2B5EF4-FFF2-40B4-BE49-F238E27FC236}">
                <a16:creationId xmlns:a16="http://schemas.microsoft.com/office/drawing/2014/main" id="{A8FBBD6E-5317-4C0B-AE70-7095D4C4830C}"/>
              </a:ext>
            </a:extLst>
          </p:cNvPr>
          <p:cNvPicPr>
            <a:picLocks noChangeAspect="1"/>
          </p:cNvPicPr>
          <p:nvPr/>
        </p:nvPicPr>
        <p:blipFill>
          <a:blip r:embed="rId4"/>
          <a:stretch>
            <a:fillRect/>
          </a:stretch>
        </p:blipFill>
        <p:spPr>
          <a:xfrm>
            <a:off x="8311650" y="3557510"/>
            <a:ext cx="479601" cy="524824"/>
          </a:xfrm>
          <a:prstGeom prst="rect">
            <a:avLst/>
          </a:prstGeom>
        </p:spPr>
      </p:pic>
      <p:pic>
        <p:nvPicPr>
          <p:cNvPr id="27" name="Picture 26">
            <a:extLst>
              <a:ext uri="{FF2B5EF4-FFF2-40B4-BE49-F238E27FC236}">
                <a16:creationId xmlns:a16="http://schemas.microsoft.com/office/drawing/2014/main" id="{BAD0562B-E7DF-453D-AA9E-EE0C779CB6CF}"/>
              </a:ext>
            </a:extLst>
          </p:cNvPr>
          <p:cNvPicPr>
            <a:picLocks noChangeAspect="1"/>
          </p:cNvPicPr>
          <p:nvPr/>
        </p:nvPicPr>
        <p:blipFill>
          <a:blip r:embed="rId5"/>
          <a:stretch>
            <a:fillRect/>
          </a:stretch>
        </p:blipFill>
        <p:spPr>
          <a:xfrm>
            <a:off x="3689176" y="1421417"/>
            <a:ext cx="570588" cy="508717"/>
          </a:xfrm>
          <a:prstGeom prst="rect">
            <a:avLst/>
          </a:prstGeom>
        </p:spPr>
      </p:pic>
      <p:sp>
        <p:nvSpPr>
          <p:cNvPr id="29" name="TextBox 28">
            <a:extLst>
              <a:ext uri="{FF2B5EF4-FFF2-40B4-BE49-F238E27FC236}">
                <a16:creationId xmlns:a16="http://schemas.microsoft.com/office/drawing/2014/main" id="{FC9C9760-ACD3-49A5-A761-6D10E147EBBC}"/>
              </a:ext>
            </a:extLst>
          </p:cNvPr>
          <p:cNvSpPr txBox="1"/>
          <p:nvPr/>
        </p:nvSpPr>
        <p:spPr>
          <a:xfrm>
            <a:off x="4220388" y="1552687"/>
            <a:ext cx="2180412" cy="830997"/>
          </a:xfrm>
          <a:prstGeom prst="rect">
            <a:avLst/>
          </a:prstGeom>
          <a:noFill/>
        </p:spPr>
        <p:txBody>
          <a:bodyPr wrap="square" rtlCol="0">
            <a:spAutoFit/>
          </a:bodyPr>
          <a:lstStyle/>
          <a:p>
            <a:r>
              <a:rPr lang="en-GB" sz="1000" dirty="0"/>
              <a:t>B&amp;D Is ranked 30 out of 33 boroughs for homelessness across London at 14.7%. </a:t>
            </a:r>
          </a:p>
          <a:p>
            <a:endParaRPr lang="en-GB" dirty="0"/>
          </a:p>
        </p:txBody>
      </p:sp>
      <p:pic>
        <p:nvPicPr>
          <p:cNvPr id="30" name="Picture 29">
            <a:extLst>
              <a:ext uri="{FF2B5EF4-FFF2-40B4-BE49-F238E27FC236}">
                <a16:creationId xmlns:a16="http://schemas.microsoft.com/office/drawing/2014/main" id="{05CC6B0E-B6A3-405D-98AC-5E577BE527D1}"/>
              </a:ext>
            </a:extLst>
          </p:cNvPr>
          <p:cNvPicPr>
            <a:picLocks noChangeAspect="1"/>
          </p:cNvPicPr>
          <p:nvPr/>
        </p:nvPicPr>
        <p:blipFill>
          <a:blip r:embed="rId6"/>
          <a:stretch>
            <a:fillRect/>
          </a:stretch>
        </p:blipFill>
        <p:spPr>
          <a:xfrm>
            <a:off x="5543437" y="859945"/>
            <a:ext cx="594071" cy="516969"/>
          </a:xfrm>
          <a:prstGeom prst="rect">
            <a:avLst/>
          </a:prstGeom>
        </p:spPr>
      </p:pic>
      <p:sp>
        <p:nvSpPr>
          <p:cNvPr id="31" name="TextBox 30">
            <a:extLst>
              <a:ext uri="{FF2B5EF4-FFF2-40B4-BE49-F238E27FC236}">
                <a16:creationId xmlns:a16="http://schemas.microsoft.com/office/drawing/2014/main" id="{8D115EAA-F855-43CC-922B-367E1A7AAF42}"/>
              </a:ext>
            </a:extLst>
          </p:cNvPr>
          <p:cNvSpPr txBox="1"/>
          <p:nvPr/>
        </p:nvSpPr>
        <p:spPr>
          <a:xfrm>
            <a:off x="6068476" y="900308"/>
            <a:ext cx="1331223" cy="707886"/>
          </a:xfrm>
          <a:prstGeom prst="rect">
            <a:avLst/>
          </a:prstGeom>
          <a:noFill/>
        </p:spPr>
        <p:txBody>
          <a:bodyPr wrap="square" rtlCol="0">
            <a:spAutoFit/>
          </a:bodyPr>
          <a:lstStyle/>
          <a:p>
            <a:pPr algn="just"/>
            <a:r>
              <a:rPr lang="en-GB" sz="1100" dirty="0">
                <a:cs typeface="Arial" panose="020B0604020202020204" pitchFamily="34" charset="0"/>
              </a:rPr>
              <a:t>25% of children in B&amp;D live in poverty</a:t>
            </a:r>
            <a:r>
              <a:rPr lang="en-GB" sz="1100" dirty="0"/>
              <a:t>.</a:t>
            </a:r>
          </a:p>
          <a:p>
            <a:endParaRPr lang="en-GB" dirty="0"/>
          </a:p>
        </p:txBody>
      </p:sp>
      <p:sp>
        <p:nvSpPr>
          <p:cNvPr id="32" name="TextBox 31">
            <a:extLst>
              <a:ext uri="{FF2B5EF4-FFF2-40B4-BE49-F238E27FC236}">
                <a16:creationId xmlns:a16="http://schemas.microsoft.com/office/drawing/2014/main" id="{B6650A5B-7EFF-42A9-BF14-D301C6C4B8BF}"/>
              </a:ext>
            </a:extLst>
          </p:cNvPr>
          <p:cNvSpPr txBox="1"/>
          <p:nvPr/>
        </p:nvSpPr>
        <p:spPr>
          <a:xfrm>
            <a:off x="8749504" y="3515794"/>
            <a:ext cx="3038529" cy="692497"/>
          </a:xfrm>
          <a:prstGeom prst="rect">
            <a:avLst/>
          </a:prstGeom>
          <a:noFill/>
        </p:spPr>
        <p:txBody>
          <a:bodyPr wrap="square" rtlCol="0">
            <a:spAutoFit/>
          </a:bodyPr>
          <a:lstStyle/>
          <a:p>
            <a:pPr algn="just"/>
            <a:r>
              <a:rPr lang="en-GB" sz="1050"/>
              <a:t>From 2020, London rail and tube lines will connect around 29,000 people to the borough. </a:t>
            </a:r>
          </a:p>
          <a:p>
            <a:endParaRPr lang="en-GB"/>
          </a:p>
        </p:txBody>
      </p:sp>
      <p:pic>
        <p:nvPicPr>
          <p:cNvPr id="36" name="Picture 35">
            <a:extLst>
              <a:ext uri="{FF2B5EF4-FFF2-40B4-BE49-F238E27FC236}">
                <a16:creationId xmlns:a16="http://schemas.microsoft.com/office/drawing/2014/main" id="{7F75CB86-A1A8-454C-98E0-E6A067E1ED1D}"/>
              </a:ext>
            </a:extLst>
          </p:cNvPr>
          <p:cNvPicPr>
            <a:picLocks noChangeAspect="1"/>
          </p:cNvPicPr>
          <p:nvPr/>
        </p:nvPicPr>
        <p:blipFill>
          <a:blip r:embed="rId7"/>
          <a:stretch>
            <a:fillRect/>
          </a:stretch>
        </p:blipFill>
        <p:spPr>
          <a:xfrm>
            <a:off x="10289504" y="452379"/>
            <a:ext cx="407941" cy="519655"/>
          </a:xfrm>
          <a:prstGeom prst="rect">
            <a:avLst/>
          </a:prstGeom>
        </p:spPr>
      </p:pic>
      <p:sp>
        <p:nvSpPr>
          <p:cNvPr id="37" name="TextBox 36">
            <a:extLst>
              <a:ext uri="{FF2B5EF4-FFF2-40B4-BE49-F238E27FC236}">
                <a16:creationId xmlns:a16="http://schemas.microsoft.com/office/drawing/2014/main" id="{0D9429C3-C32B-42C7-8DCE-358BA006C74D}"/>
              </a:ext>
            </a:extLst>
          </p:cNvPr>
          <p:cNvSpPr txBox="1"/>
          <p:nvPr/>
        </p:nvSpPr>
        <p:spPr>
          <a:xfrm>
            <a:off x="10610518" y="374056"/>
            <a:ext cx="1174986" cy="430887"/>
          </a:xfrm>
          <a:prstGeom prst="rect">
            <a:avLst/>
          </a:prstGeom>
          <a:noFill/>
        </p:spPr>
        <p:txBody>
          <a:bodyPr wrap="square" rtlCol="0">
            <a:spAutoFit/>
          </a:bodyPr>
          <a:lstStyle/>
          <a:p>
            <a:pPr algn="just"/>
            <a:r>
              <a:rPr lang="en-GB" sz="1100" dirty="0"/>
              <a:t>Attainment score of 8 per pupil</a:t>
            </a:r>
          </a:p>
        </p:txBody>
      </p:sp>
      <p:sp>
        <p:nvSpPr>
          <p:cNvPr id="39" name="TextBox 38">
            <a:extLst>
              <a:ext uri="{FF2B5EF4-FFF2-40B4-BE49-F238E27FC236}">
                <a16:creationId xmlns:a16="http://schemas.microsoft.com/office/drawing/2014/main" id="{2C22D616-AB10-4DE6-AD63-A77016C56C59}"/>
              </a:ext>
            </a:extLst>
          </p:cNvPr>
          <p:cNvSpPr txBox="1"/>
          <p:nvPr/>
        </p:nvSpPr>
        <p:spPr>
          <a:xfrm>
            <a:off x="3733919" y="5817463"/>
            <a:ext cx="1561125" cy="600164"/>
          </a:xfrm>
          <a:prstGeom prst="rect">
            <a:avLst/>
          </a:prstGeom>
          <a:noFill/>
        </p:spPr>
        <p:txBody>
          <a:bodyPr wrap="square" rtlCol="0">
            <a:spAutoFit/>
          </a:bodyPr>
          <a:lstStyle/>
          <a:p>
            <a:pPr algn="just"/>
            <a:r>
              <a:rPr lang="en-GB" sz="1100">
                <a:cs typeface="Arial" panose="020B0604020202020204" pitchFamily="34" charset="0"/>
              </a:rPr>
              <a:t>International migration increased by 135% from 2013-16.</a:t>
            </a:r>
          </a:p>
        </p:txBody>
      </p:sp>
      <p:pic>
        <p:nvPicPr>
          <p:cNvPr id="12" name="Picture 11" descr="A close up of a logo&#10;&#10;Description generated with very high confidence">
            <a:extLst>
              <a:ext uri="{FF2B5EF4-FFF2-40B4-BE49-F238E27FC236}">
                <a16:creationId xmlns:a16="http://schemas.microsoft.com/office/drawing/2014/main" id="{AD76D9D9-F1D5-4B73-ACA1-ADC2B26D93B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40606" y="3614765"/>
            <a:ext cx="698574" cy="698574"/>
          </a:xfrm>
          <a:prstGeom prst="rect">
            <a:avLst/>
          </a:prstGeom>
        </p:spPr>
      </p:pic>
      <p:sp>
        <p:nvSpPr>
          <p:cNvPr id="41" name="TextBox 40">
            <a:extLst>
              <a:ext uri="{FF2B5EF4-FFF2-40B4-BE49-F238E27FC236}">
                <a16:creationId xmlns:a16="http://schemas.microsoft.com/office/drawing/2014/main" id="{5ED7B006-0624-47B6-B886-4C0B400C100D}"/>
              </a:ext>
            </a:extLst>
          </p:cNvPr>
          <p:cNvSpPr txBox="1"/>
          <p:nvPr/>
        </p:nvSpPr>
        <p:spPr>
          <a:xfrm>
            <a:off x="4523780" y="4376631"/>
            <a:ext cx="1346997" cy="600164"/>
          </a:xfrm>
          <a:prstGeom prst="rect">
            <a:avLst/>
          </a:prstGeom>
          <a:noFill/>
        </p:spPr>
        <p:txBody>
          <a:bodyPr wrap="square" rtlCol="0">
            <a:spAutoFit/>
          </a:bodyPr>
          <a:lstStyle/>
          <a:p>
            <a:pPr algn="just"/>
            <a:r>
              <a:rPr lang="en-GB" sz="1100" dirty="0"/>
              <a:t>Highest number of 0-17 year olds in England and Wales</a:t>
            </a:r>
          </a:p>
        </p:txBody>
      </p:sp>
      <p:pic>
        <p:nvPicPr>
          <p:cNvPr id="48" name="Picture 47">
            <a:extLst>
              <a:ext uri="{FF2B5EF4-FFF2-40B4-BE49-F238E27FC236}">
                <a16:creationId xmlns:a16="http://schemas.microsoft.com/office/drawing/2014/main" id="{FC0DFD5E-C23F-4E6D-A0F9-A477A36A4BBF}"/>
              </a:ext>
            </a:extLst>
          </p:cNvPr>
          <p:cNvPicPr>
            <a:picLocks noChangeAspect="1"/>
          </p:cNvPicPr>
          <p:nvPr/>
        </p:nvPicPr>
        <p:blipFill>
          <a:blip r:embed="rId9"/>
          <a:stretch>
            <a:fillRect/>
          </a:stretch>
        </p:blipFill>
        <p:spPr>
          <a:xfrm>
            <a:off x="11420598" y="4028136"/>
            <a:ext cx="351293" cy="570405"/>
          </a:xfrm>
          <a:prstGeom prst="rect">
            <a:avLst/>
          </a:prstGeom>
        </p:spPr>
      </p:pic>
      <p:sp>
        <p:nvSpPr>
          <p:cNvPr id="49" name="TextBox 48">
            <a:extLst>
              <a:ext uri="{FF2B5EF4-FFF2-40B4-BE49-F238E27FC236}">
                <a16:creationId xmlns:a16="http://schemas.microsoft.com/office/drawing/2014/main" id="{4DD72BA0-A23C-427C-BFD4-92C3EC8EFA93}"/>
              </a:ext>
            </a:extLst>
          </p:cNvPr>
          <p:cNvSpPr txBox="1"/>
          <p:nvPr/>
        </p:nvSpPr>
        <p:spPr>
          <a:xfrm>
            <a:off x="8352282" y="4123799"/>
            <a:ext cx="3052175" cy="600164"/>
          </a:xfrm>
          <a:prstGeom prst="rect">
            <a:avLst/>
          </a:prstGeom>
          <a:noFill/>
        </p:spPr>
        <p:txBody>
          <a:bodyPr wrap="square" rtlCol="0">
            <a:spAutoFit/>
          </a:bodyPr>
          <a:lstStyle/>
          <a:p>
            <a:pPr algn="just"/>
            <a:r>
              <a:rPr lang="en-GB" sz="1100" dirty="0"/>
              <a:t>2021/22 the Office and Rail and Road (ORR) reported that  13,473,374 entries and exits were made at Barking station</a:t>
            </a:r>
          </a:p>
        </p:txBody>
      </p:sp>
      <p:pic>
        <p:nvPicPr>
          <p:cNvPr id="25" name="Picture 24">
            <a:extLst>
              <a:ext uri="{FF2B5EF4-FFF2-40B4-BE49-F238E27FC236}">
                <a16:creationId xmlns:a16="http://schemas.microsoft.com/office/drawing/2014/main" id="{4878B278-EF96-4BDF-9DC3-57DACFDCFDFC}"/>
              </a:ext>
            </a:extLst>
          </p:cNvPr>
          <p:cNvPicPr>
            <a:picLocks noChangeAspect="1"/>
          </p:cNvPicPr>
          <p:nvPr/>
        </p:nvPicPr>
        <p:blipFill>
          <a:blip r:embed="rId10"/>
          <a:stretch>
            <a:fillRect/>
          </a:stretch>
        </p:blipFill>
        <p:spPr>
          <a:xfrm>
            <a:off x="10047232" y="2122125"/>
            <a:ext cx="882778" cy="657680"/>
          </a:xfrm>
          <a:prstGeom prst="rect">
            <a:avLst/>
          </a:prstGeom>
        </p:spPr>
      </p:pic>
      <p:pic>
        <p:nvPicPr>
          <p:cNvPr id="21" name="Picture 20">
            <a:extLst>
              <a:ext uri="{FF2B5EF4-FFF2-40B4-BE49-F238E27FC236}">
                <a16:creationId xmlns:a16="http://schemas.microsoft.com/office/drawing/2014/main" id="{1714407E-1120-4ABC-B69B-98CC63AD0969}"/>
              </a:ext>
            </a:extLst>
          </p:cNvPr>
          <p:cNvPicPr>
            <a:picLocks noChangeAspect="1"/>
          </p:cNvPicPr>
          <p:nvPr/>
        </p:nvPicPr>
        <p:blipFill rotWithShape="1">
          <a:blip r:embed="rId3"/>
          <a:srcRect l="1" r="20847" b="16053"/>
          <a:stretch/>
        </p:blipFill>
        <p:spPr>
          <a:xfrm flipH="1">
            <a:off x="6789324" y="3852107"/>
            <a:ext cx="194225" cy="411977"/>
          </a:xfrm>
          <a:prstGeom prst="rect">
            <a:avLst/>
          </a:prstGeom>
        </p:spPr>
      </p:pic>
      <p:sp>
        <p:nvSpPr>
          <p:cNvPr id="35" name="TextBox 34">
            <a:extLst>
              <a:ext uri="{FF2B5EF4-FFF2-40B4-BE49-F238E27FC236}">
                <a16:creationId xmlns:a16="http://schemas.microsoft.com/office/drawing/2014/main" id="{66565EE9-E42C-4F6B-B3E2-04673582D2DC}"/>
              </a:ext>
            </a:extLst>
          </p:cNvPr>
          <p:cNvSpPr txBox="1"/>
          <p:nvPr/>
        </p:nvSpPr>
        <p:spPr>
          <a:xfrm>
            <a:off x="8528247" y="800967"/>
            <a:ext cx="1360572" cy="430887"/>
          </a:xfrm>
          <a:prstGeom prst="rect">
            <a:avLst/>
          </a:prstGeom>
          <a:noFill/>
        </p:spPr>
        <p:txBody>
          <a:bodyPr wrap="square" rtlCol="0">
            <a:spAutoFit/>
          </a:bodyPr>
          <a:lstStyle/>
          <a:p>
            <a:pPr algn="just"/>
            <a:r>
              <a:rPr lang="en-GB" sz="1100">
                <a:cs typeface="Arial" panose="020B0604020202020204" pitchFamily="34" charset="0"/>
              </a:rPr>
              <a:t>781 per 1,000 0-4 years attended A&amp;E</a:t>
            </a:r>
          </a:p>
        </p:txBody>
      </p:sp>
      <p:pic>
        <p:nvPicPr>
          <p:cNvPr id="45" name="Picture 44" descr="A close up of a logo&#10;&#10;Description generated with very high confidence">
            <a:extLst>
              <a:ext uri="{FF2B5EF4-FFF2-40B4-BE49-F238E27FC236}">
                <a16:creationId xmlns:a16="http://schemas.microsoft.com/office/drawing/2014/main" id="{3834BA10-1896-45A2-BD51-EFF8E3E53F8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153217" y="824072"/>
            <a:ext cx="408004" cy="408004"/>
          </a:xfrm>
          <a:prstGeom prst="rect">
            <a:avLst/>
          </a:prstGeom>
        </p:spPr>
      </p:pic>
      <p:sp>
        <p:nvSpPr>
          <p:cNvPr id="50" name="TextBox 49">
            <a:extLst>
              <a:ext uri="{FF2B5EF4-FFF2-40B4-BE49-F238E27FC236}">
                <a16:creationId xmlns:a16="http://schemas.microsoft.com/office/drawing/2014/main" id="{5BD4050F-19B5-4F89-B51C-60E2D0FD5117}"/>
              </a:ext>
            </a:extLst>
          </p:cNvPr>
          <p:cNvSpPr txBox="1"/>
          <p:nvPr/>
        </p:nvSpPr>
        <p:spPr>
          <a:xfrm>
            <a:off x="8683627" y="2199718"/>
            <a:ext cx="1123654" cy="600164"/>
          </a:xfrm>
          <a:prstGeom prst="rect">
            <a:avLst/>
          </a:prstGeom>
          <a:noFill/>
        </p:spPr>
        <p:txBody>
          <a:bodyPr wrap="square" rtlCol="0">
            <a:spAutoFit/>
          </a:bodyPr>
          <a:lstStyle/>
          <a:p>
            <a:pPr algn="just"/>
            <a:r>
              <a:rPr lang="en-GB" sz="1100" dirty="0">
                <a:cs typeface="Arial" panose="020B0604020202020204" pitchFamily="34" charset="0"/>
              </a:rPr>
              <a:t>Only 61.5% of residents are physically active</a:t>
            </a:r>
          </a:p>
        </p:txBody>
      </p:sp>
      <p:pic>
        <p:nvPicPr>
          <p:cNvPr id="55" name="Picture 54" descr="A close up of a logo&#10;&#10;Description generated with very high confidence">
            <a:extLst>
              <a:ext uri="{FF2B5EF4-FFF2-40B4-BE49-F238E27FC236}">
                <a16:creationId xmlns:a16="http://schemas.microsoft.com/office/drawing/2014/main" id="{10B8834A-62E2-4C4F-BBCF-17E81456162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884076" y="1356376"/>
            <a:ext cx="493813" cy="493813"/>
          </a:xfrm>
          <a:prstGeom prst="rect">
            <a:avLst/>
          </a:prstGeom>
        </p:spPr>
      </p:pic>
      <p:sp>
        <p:nvSpPr>
          <p:cNvPr id="66" name="TextBox 65">
            <a:extLst>
              <a:ext uri="{FF2B5EF4-FFF2-40B4-BE49-F238E27FC236}">
                <a16:creationId xmlns:a16="http://schemas.microsoft.com/office/drawing/2014/main" id="{710BB64D-BD9B-440B-BEEE-F682E0A4BA93}"/>
              </a:ext>
            </a:extLst>
          </p:cNvPr>
          <p:cNvSpPr txBox="1"/>
          <p:nvPr/>
        </p:nvSpPr>
        <p:spPr>
          <a:xfrm>
            <a:off x="6570238" y="2107632"/>
            <a:ext cx="1424393" cy="600164"/>
          </a:xfrm>
          <a:prstGeom prst="rect">
            <a:avLst/>
          </a:prstGeom>
          <a:noFill/>
        </p:spPr>
        <p:txBody>
          <a:bodyPr wrap="square" rtlCol="0">
            <a:spAutoFit/>
          </a:bodyPr>
          <a:lstStyle/>
          <a:p>
            <a:pPr algn="just"/>
            <a:r>
              <a:rPr lang="en-GB" sz="1100" dirty="0"/>
              <a:t>The highest birth rate in England and Wales 2021</a:t>
            </a:r>
          </a:p>
        </p:txBody>
      </p:sp>
      <p:sp>
        <p:nvSpPr>
          <p:cNvPr id="67" name="TextBox 66">
            <a:extLst>
              <a:ext uri="{FF2B5EF4-FFF2-40B4-BE49-F238E27FC236}">
                <a16:creationId xmlns:a16="http://schemas.microsoft.com/office/drawing/2014/main" id="{E6555785-D8CD-4720-8656-42B3941DE98C}"/>
              </a:ext>
            </a:extLst>
          </p:cNvPr>
          <p:cNvSpPr txBox="1"/>
          <p:nvPr/>
        </p:nvSpPr>
        <p:spPr>
          <a:xfrm>
            <a:off x="4352031" y="325136"/>
            <a:ext cx="1925854" cy="646331"/>
          </a:xfrm>
          <a:prstGeom prst="rect">
            <a:avLst/>
          </a:prstGeom>
          <a:noFill/>
        </p:spPr>
        <p:txBody>
          <a:bodyPr wrap="square" rtlCol="0">
            <a:spAutoFit/>
          </a:bodyPr>
          <a:lstStyle/>
          <a:p>
            <a:r>
              <a:rPr lang="en-GB" sz="1200" dirty="0"/>
              <a:t>Only 46.4% of the borough population own their own homes. </a:t>
            </a:r>
          </a:p>
        </p:txBody>
      </p:sp>
      <p:pic>
        <p:nvPicPr>
          <p:cNvPr id="69" name="Picture 68" descr="A close up of a logo&#10;&#10;Description generated with very high confidence">
            <a:extLst>
              <a:ext uri="{FF2B5EF4-FFF2-40B4-BE49-F238E27FC236}">
                <a16:creationId xmlns:a16="http://schemas.microsoft.com/office/drawing/2014/main" id="{0FA295D3-BCF8-4FC9-8B9E-B2763E1D515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710593" y="425263"/>
            <a:ext cx="596921" cy="596921"/>
          </a:xfrm>
          <a:prstGeom prst="rect">
            <a:avLst/>
          </a:prstGeom>
        </p:spPr>
      </p:pic>
      <p:sp>
        <p:nvSpPr>
          <p:cNvPr id="4" name="Slide Number Placeholder 3">
            <a:extLst>
              <a:ext uri="{FF2B5EF4-FFF2-40B4-BE49-F238E27FC236}">
                <a16:creationId xmlns:a16="http://schemas.microsoft.com/office/drawing/2014/main" id="{9598EE40-4469-4971-8605-3FFC161A9325}"/>
              </a:ext>
            </a:extLst>
          </p:cNvPr>
          <p:cNvSpPr>
            <a:spLocks noGrp="1"/>
          </p:cNvSpPr>
          <p:nvPr>
            <p:ph type="sldNum" sz="quarter" idx="12"/>
          </p:nvPr>
        </p:nvSpPr>
        <p:spPr>
          <a:xfrm>
            <a:off x="9462190" y="6482295"/>
            <a:ext cx="2743200" cy="365125"/>
          </a:xfrm>
        </p:spPr>
        <p:txBody>
          <a:bodyPr/>
          <a:lstStyle/>
          <a:p>
            <a:r>
              <a:rPr lang="en-GB"/>
              <a:t>6</a:t>
            </a:r>
          </a:p>
        </p:txBody>
      </p:sp>
      <p:sp>
        <p:nvSpPr>
          <p:cNvPr id="63" name="TextBox 62">
            <a:extLst>
              <a:ext uri="{FF2B5EF4-FFF2-40B4-BE49-F238E27FC236}">
                <a16:creationId xmlns:a16="http://schemas.microsoft.com/office/drawing/2014/main" id="{7A0BCABE-9DAC-48BE-B465-050322E9E6B4}"/>
              </a:ext>
            </a:extLst>
          </p:cNvPr>
          <p:cNvSpPr txBox="1"/>
          <p:nvPr/>
        </p:nvSpPr>
        <p:spPr>
          <a:xfrm>
            <a:off x="3837081" y="5247204"/>
            <a:ext cx="2049657" cy="261610"/>
          </a:xfrm>
          <a:prstGeom prst="rect">
            <a:avLst/>
          </a:prstGeom>
          <a:noFill/>
        </p:spPr>
        <p:txBody>
          <a:bodyPr wrap="square" rtlCol="0">
            <a:spAutoFit/>
          </a:bodyPr>
          <a:lstStyle/>
          <a:p>
            <a:pPr algn="just"/>
            <a:r>
              <a:rPr lang="en-GB" sz="1100" dirty="0">
                <a:cs typeface="Arial" panose="020B0604020202020204" pitchFamily="34" charset="0"/>
              </a:rPr>
              <a:t>Population Increase</a:t>
            </a:r>
          </a:p>
        </p:txBody>
      </p:sp>
      <p:sp>
        <p:nvSpPr>
          <p:cNvPr id="68" name="TextBox 67">
            <a:extLst>
              <a:ext uri="{FF2B5EF4-FFF2-40B4-BE49-F238E27FC236}">
                <a16:creationId xmlns:a16="http://schemas.microsoft.com/office/drawing/2014/main" id="{2162EDF6-57BF-481D-A8CB-AD74AE22F566}"/>
              </a:ext>
            </a:extLst>
          </p:cNvPr>
          <p:cNvSpPr txBox="1"/>
          <p:nvPr/>
        </p:nvSpPr>
        <p:spPr>
          <a:xfrm>
            <a:off x="5991718" y="4533383"/>
            <a:ext cx="1881972" cy="769441"/>
          </a:xfrm>
          <a:prstGeom prst="rect">
            <a:avLst/>
          </a:prstGeom>
          <a:noFill/>
        </p:spPr>
        <p:txBody>
          <a:bodyPr wrap="square" rtlCol="0">
            <a:spAutoFit/>
          </a:bodyPr>
          <a:lstStyle/>
          <a:p>
            <a:pPr algn="just"/>
            <a:r>
              <a:rPr lang="en-GB" sz="1100" dirty="0">
                <a:cs typeface="Arial" panose="020B0604020202020204" pitchFamily="34" charset="0"/>
              </a:rPr>
              <a:t>There is a predicted rise of 27.3% in the overall population between 2019-2029</a:t>
            </a:r>
          </a:p>
        </p:txBody>
      </p:sp>
      <p:sp>
        <p:nvSpPr>
          <p:cNvPr id="73" name="TextBox 72">
            <a:extLst>
              <a:ext uri="{FF2B5EF4-FFF2-40B4-BE49-F238E27FC236}">
                <a16:creationId xmlns:a16="http://schemas.microsoft.com/office/drawing/2014/main" id="{E126C062-8A76-4F01-B0EE-853D13EAC2C4}"/>
              </a:ext>
            </a:extLst>
          </p:cNvPr>
          <p:cNvSpPr txBox="1"/>
          <p:nvPr/>
        </p:nvSpPr>
        <p:spPr>
          <a:xfrm>
            <a:off x="3791971" y="2045999"/>
            <a:ext cx="1972515" cy="800219"/>
          </a:xfrm>
          <a:prstGeom prst="rect">
            <a:avLst/>
          </a:prstGeom>
          <a:noFill/>
        </p:spPr>
        <p:txBody>
          <a:bodyPr wrap="square" rtlCol="0">
            <a:spAutoFit/>
          </a:bodyPr>
          <a:lstStyle/>
          <a:p>
            <a:endParaRPr lang="en-GB" sz="1000" dirty="0"/>
          </a:p>
          <a:p>
            <a:r>
              <a:rPr lang="en-GB" sz="1000" dirty="0"/>
              <a:t>2022 data shows B&amp;D is ranked 27 of 33 boroughs across London for unemployment at 6.8% </a:t>
            </a:r>
          </a:p>
          <a:p>
            <a:pPr algn="just"/>
            <a:r>
              <a:rPr lang="en-GB" sz="600" dirty="0"/>
              <a:t>.</a:t>
            </a:r>
          </a:p>
        </p:txBody>
      </p:sp>
      <p:pic>
        <p:nvPicPr>
          <p:cNvPr id="10" name="Picture 9" descr="A close up of a logo&#10;&#10;Description generated with very high confidence">
            <a:extLst>
              <a:ext uri="{FF2B5EF4-FFF2-40B4-BE49-F238E27FC236}">
                <a16:creationId xmlns:a16="http://schemas.microsoft.com/office/drawing/2014/main" id="{84824D79-9E62-4B85-82B7-0F2A7BDFD4B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715916" y="2235650"/>
            <a:ext cx="551605" cy="551605"/>
          </a:xfrm>
          <a:prstGeom prst="rect">
            <a:avLst/>
          </a:prstGeom>
        </p:spPr>
      </p:pic>
      <p:grpSp>
        <p:nvGrpSpPr>
          <p:cNvPr id="9" name="Group 8">
            <a:extLst>
              <a:ext uri="{FF2B5EF4-FFF2-40B4-BE49-F238E27FC236}">
                <a16:creationId xmlns:a16="http://schemas.microsoft.com/office/drawing/2014/main" id="{0335B229-9705-489A-97DA-719EB99502FD}"/>
              </a:ext>
            </a:extLst>
          </p:cNvPr>
          <p:cNvGrpSpPr/>
          <p:nvPr/>
        </p:nvGrpSpPr>
        <p:grpSpPr>
          <a:xfrm>
            <a:off x="9797144" y="1050357"/>
            <a:ext cx="2023548" cy="850732"/>
            <a:chOff x="9780298" y="1142588"/>
            <a:chExt cx="2023548" cy="850732"/>
          </a:xfrm>
        </p:grpSpPr>
        <p:pic>
          <p:nvPicPr>
            <p:cNvPr id="70" name="Picture 69">
              <a:extLst>
                <a:ext uri="{FF2B5EF4-FFF2-40B4-BE49-F238E27FC236}">
                  <a16:creationId xmlns:a16="http://schemas.microsoft.com/office/drawing/2014/main" id="{BF5BD187-64B3-4C34-92DC-8099A0279C18}"/>
                </a:ext>
              </a:extLst>
            </p:cNvPr>
            <p:cNvPicPr>
              <a:picLocks noChangeAspect="1"/>
            </p:cNvPicPr>
            <p:nvPr/>
          </p:nvPicPr>
          <p:blipFill rotWithShape="1">
            <a:blip r:embed="rId15"/>
            <a:srcRect t="24378" r="4747" b="30268"/>
            <a:stretch/>
          </p:blipFill>
          <p:spPr>
            <a:xfrm>
              <a:off x="9780298" y="1142588"/>
              <a:ext cx="2023548" cy="516475"/>
            </a:xfrm>
            <a:prstGeom prst="rect">
              <a:avLst/>
            </a:prstGeom>
          </p:spPr>
        </p:pic>
        <p:sp>
          <p:nvSpPr>
            <p:cNvPr id="71" name="TextBox 70">
              <a:extLst>
                <a:ext uri="{FF2B5EF4-FFF2-40B4-BE49-F238E27FC236}">
                  <a16:creationId xmlns:a16="http://schemas.microsoft.com/office/drawing/2014/main" id="{CCC67E00-AA1C-4531-B4A0-1BFFFAF0172F}"/>
                </a:ext>
              </a:extLst>
            </p:cNvPr>
            <p:cNvSpPr txBox="1"/>
            <p:nvPr/>
          </p:nvSpPr>
          <p:spPr>
            <a:xfrm>
              <a:off x="10060904" y="1243686"/>
              <a:ext cx="228600" cy="261610"/>
            </a:xfrm>
            <a:prstGeom prst="rect">
              <a:avLst/>
            </a:prstGeom>
            <a:noFill/>
          </p:spPr>
          <p:txBody>
            <a:bodyPr wrap="square" rtlCol="0">
              <a:spAutoFit/>
            </a:bodyPr>
            <a:lstStyle/>
            <a:p>
              <a:r>
                <a:rPr lang="en-GB" sz="1100"/>
                <a:t>M</a:t>
              </a:r>
            </a:p>
          </p:txBody>
        </p:sp>
        <p:sp>
          <p:nvSpPr>
            <p:cNvPr id="72" name="TextBox 71">
              <a:extLst>
                <a:ext uri="{FF2B5EF4-FFF2-40B4-BE49-F238E27FC236}">
                  <a16:creationId xmlns:a16="http://schemas.microsoft.com/office/drawing/2014/main" id="{65DBFC2F-2284-4680-8B67-C0E00AFD327D}"/>
                </a:ext>
              </a:extLst>
            </p:cNvPr>
            <p:cNvSpPr txBox="1"/>
            <p:nvPr/>
          </p:nvSpPr>
          <p:spPr>
            <a:xfrm>
              <a:off x="11083711" y="1228176"/>
              <a:ext cx="228600" cy="430887"/>
            </a:xfrm>
            <a:prstGeom prst="rect">
              <a:avLst/>
            </a:prstGeom>
            <a:noFill/>
          </p:spPr>
          <p:txBody>
            <a:bodyPr wrap="square" rtlCol="0">
              <a:spAutoFit/>
            </a:bodyPr>
            <a:lstStyle/>
            <a:p>
              <a:r>
                <a:rPr lang="en-GB" sz="1100"/>
                <a:t>F	</a:t>
              </a:r>
            </a:p>
          </p:txBody>
        </p:sp>
        <p:sp>
          <p:nvSpPr>
            <p:cNvPr id="74" name="TextBox 73">
              <a:extLst>
                <a:ext uri="{FF2B5EF4-FFF2-40B4-BE49-F238E27FC236}">
                  <a16:creationId xmlns:a16="http://schemas.microsoft.com/office/drawing/2014/main" id="{4F0FD9BF-9022-46AC-9E37-56D6C9FD0887}"/>
                </a:ext>
              </a:extLst>
            </p:cNvPr>
            <p:cNvSpPr txBox="1"/>
            <p:nvPr/>
          </p:nvSpPr>
          <p:spPr>
            <a:xfrm>
              <a:off x="9978886" y="1562433"/>
              <a:ext cx="1745165" cy="430887"/>
            </a:xfrm>
            <a:prstGeom prst="rect">
              <a:avLst/>
            </a:prstGeom>
            <a:noFill/>
          </p:spPr>
          <p:txBody>
            <a:bodyPr wrap="square" rtlCol="0">
              <a:spAutoFit/>
            </a:bodyPr>
            <a:lstStyle/>
            <a:p>
              <a:pPr algn="just"/>
              <a:r>
                <a:rPr lang="en-GB" sz="1100"/>
                <a:t>5 year olds Achieving a good level of development</a:t>
              </a:r>
            </a:p>
          </p:txBody>
        </p:sp>
      </p:grpSp>
      <p:pic>
        <p:nvPicPr>
          <p:cNvPr id="8" name="Graphic 7" descr="Baby Crawling">
            <a:extLst>
              <a:ext uri="{FF2B5EF4-FFF2-40B4-BE49-F238E27FC236}">
                <a16:creationId xmlns:a16="http://schemas.microsoft.com/office/drawing/2014/main" id="{3DCDA569-22F3-4419-9C7D-6EC783B4B85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297815" y="2336795"/>
            <a:ext cx="543167" cy="543167"/>
          </a:xfrm>
          <a:prstGeom prst="rect">
            <a:avLst/>
          </a:prstGeom>
        </p:spPr>
      </p:pic>
      <p:pic>
        <p:nvPicPr>
          <p:cNvPr id="14" name="Graphic 13" descr="Run">
            <a:extLst>
              <a:ext uri="{FF2B5EF4-FFF2-40B4-BE49-F238E27FC236}">
                <a16:creationId xmlns:a16="http://schemas.microsoft.com/office/drawing/2014/main" id="{958F3002-585B-41C4-9A63-5F266C7E744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189838" y="2152035"/>
            <a:ext cx="609604" cy="609604"/>
          </a:xfrm>
          <a:prstGeom prst="rect">
            <a:avLst/>
          </a:prstGeom>
        </p:spPr>
      </p:pic>
      <p:pic>
        <p:nvPicPr>
          <p:cNvPr id="24" name="Graphic 23" descr="Earth Globe Europe-Africa">
            <a:extLst>
              <a:ext uri="{FF2B5EF4-FFF2-40B4-BE49-F238E27FC236}">
                <a16:creationId xmlns:a16="http://schemas.microsoft.com/office/drawing/2014/main" id="{96B4BE4E-9693-40BB-953A-6A85887C429E}"/>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5203366" y="5841624"/>
            <a:ext cx="573554" cy="573554"/>
          </a:xfrm>
          <a:prstGeom prst="rect">
            <a:avLst/>
          </a:prstGeom>
        </p:spPr>
      </p:pic>
      <p:pic>
        <p:nvPicPr>
          <p:cNvPr id="33" name="Graphic 32" descr="Children">
            <a:extLst>
              <a:ext uri="{FF2B5EF4-FFF2-40B4-BE49-F238E27FC236}">
                <a16:creationId xmlns:a16="http://schemas.microsoft.com/office/drawing/2014/main" id="{44132B79-D26F-4988-87A5-FF16A96A0096}"/>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3837081" y="4357653"/>
            <a:ext cx="732620" cy="732620"/>
          </a:xfrm>
          <a:prstGeom prst="rect">
            <a:avLst/>
          </a:prstGeom>
        </p:spPr>
      </p:pic>
      <p:sp>
        <p:nvSpPr>
          <p:cNvPr id="65" name="Title 1">
            <a:extLst>
              <a:ext uri="{FF2B5EF4-FFF2-40B4-BE49-F238E27FC236}">
                <a16:creationId xmlns:a16="http://schemas.microsoft.com/office/drawing/2014/main" id="{654069AD-7F76-4407-8488-B72605791F3A}"/>
              </a:ext>
            </a:extLst>
          </p:cNvPr>
          <p:cNvSpPr txBox="1">
            <a:spLocks/>
          </p:cNvSpPr>
          <p:nvPr/>
        </p:nvSpPr>
        <p:spPr>
          <a:xfrm>
            <a:off x="96442" y="2927739"/>
            <a:ext cx="2839347" cy="1156227"/>
          </a:xfrm>
          <a:prstGeom prst="rect">
            <a:avLst/>
          </a:prstGeom>
          <a:solidFill>
            <a:srgbClr val="FFFFFF"/>
          </a:solidFill>
          <a:ln w="25400" cap="sq">
            <a:solidFill>
              <a:schemeClr val="bg1">
                <a:lumMod val="50000"/>
              </a:schemeClr>
            </a:solidFill>
            <a:miter lim="800000"/>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800" b="1">
                <a:solidFill>
                  <a:srgbClr val="262626"/>
                </a:solidFill>
              </a:rPr>
              <a:t>3. What does our Borough tell us?</a:t>
            </a:r>
          </a:p>
        </p:txBody>
      </p:sp>
      <p:sp>
        <p:nvSpPr>
          <p:cNvPr id="64" name="TextBox 63">
            <a:extLst>
              <a:ext uri="{FF2B5EF4-FFF2-40B4-BE49-F238E27FC236}">
                <a16:creationId xmlns:a16="http://schemas.microsoft.com/office/drawing/2014/main" id="{023B0893-AC49-4C8F-8B58-66EBD7C6F797}"/>
              </a:ext>
            </a:extLst>
          </p:cNvPr>
          <p:cNvSpPr txBox="1"/>
          <p:nvPr/>
        </p:nvSpPr>
        <p:spPr>
          <a:xfrm>
            <a:off x="8409015" y="4877543"/>
            <a:ext cx="3376489" cy="430887"/>
          </a:xfrm>
          <a:prstGeom prst="rect">
            <a:avLst/>
          </a:prstGeom>
          <a:noFill/>
        </p:spPr>
        <p:txBody>
          <a:bodyPr wrap="square" rtlCol="0">
            <a:spAutoFit/>
          </a:bodyPr>
          <a:lstStyle/>
          <a:p>
            <a:r>
              <a:rPr lang="en-GB" sz="1100"/>
              <a:t>B&amp;D are ranked 12 out of 32 for open space within the borough at 48.8%. </a:t>
            </a:r>
          </a:p>
        </p:txBody>
      </p:sp>
      <p:sp>
        <p:nvSpPr>
          <p:cNvPr id="77" name="TextBox 76">
            <a:extLst>
              <a:ext uri="{FF2B5EF4-FFF2-40B4-BE49-F238E27FC236}">
                <a16:creationId xmlns:a16="http://schemas.microsoft.com/office/drawing/2014/main" id="{270C47FD-604E-4524-A959-88B2D79BC45D}"/>
              </a:ext>
            </a:extLst>
          </p:cNvPr>
          <p:cNvSpPr txBox="1"/>
          <p:nvPr/>
        </p:nvSpPr>
        <p:spPr>
          <a:xfrm>
            <a:off x="8395402" y="5371988"/>
            <a:ext cx="3376489" cy="430887"/>
          </a:xfrm>
          <a:prstGeom prst="rect">
            <a:avLst/>
          </a:prstGeom>
          <a:noFill/>
        </p:spPr>
        <p:txBody>
          <a:bodyPr wrap="square" rtlCol="0">
            <a:spAutoFit/>
          </a:bodyPr>
          <a:lstStyle/>
          <a:p>
            <a:r>
              <a:rPr lang="en-GB" sz="1100" dirty="0"/>
              <a:t>Barking and Dagenham are ranked 9 out of 33 for levels of fly tipping. </a:t>
            </a:r>
          </a:p>
        </p:txBody>
      </p:sp>
      <p:sp>
        <p:nvSpPr>
          <p:cNvPr id="78" name="TextBox 77">
            <a:extLst>
              <a:ext uri="{FF2B5EF4-FFF2-40B4-BE49-F238E27FC236}">
                <a16:creationId xmlns:a16="http://schemas.microsoft.com/office/drawing/2014/main" id="{7474D9B3-0DB3-4CA2-8A1E-91D16AABF6E8}"/>
              </a:ext>
            </a:extLst>
          </p:cNvPr>
          <p:cNvSpPr txBox="1"/>
          <p:nvPr/>
        </p:nvSpPr>
        <p:spPr>
          <a:xfrm>
            <a:off x="8409015" y="5907889"/>
            <a:ext cx="3376489" cy="461665"/>
          </a:xfrm>
          <a:prstGeom prst="rect">
            <a:avLst/>
          </a:prstGeom>
          <a:noFill/>
        </p:spPr>
        <p:txBody>
          <a:bodyPr wrap="square" rtlCol="0">
            <a:spAutoFit/>
          </a:bodyPr>
          <a:lstStyle/>
          <a:p>
            <a:r>
              <a:rPr lang="en-GB" sz="1100" dirty="0"/>
              <a:t>B&amp;D has the highest waste production across London </a:t>
            </a:r>
          </a:p>
          <a:p>
            <a:endParaRPr lang="en-GB" sz="1200" dirty="0"/>
          </a:p>
        </p:txBody>
      </p:sp>
      <p:sp>
        <p:nvSpPr>
          <p:cNvPr id="79" name="TextBox 78">
            <a:extLst>
              <a:ext uri="{FF2B5EF4-FFF2-40B4-BE49-F238E27FC236}">
                <a16:creationId xmlns:a16="http://schemas.microsoft.com/office/drawing/2014/main" id="{6C2A5D71-BAC0-4C09-820F-1AD0DA14AA78}"/>
              </a:ext>
            </a:extLst>
          </p:cNvPr>
          <p:cNvSpPr txBox="1"/>
          <p:nvPr/>
        </p:nvSpPr>
        <p:spPr>
          <a:xfrm>
            <a:off x="7475047" y="1358281"/>
            <a:ext cx="1521786" cy="984885"/>
          </a:xfrm>
          <a:prstGeom prst="rect">
            <a:avLst/>
          </a:prstGeom>
          <a:noFill/>
        </p:spPr>
        <p:txBody>
          <a:bodyPr wrap="square" rtlCol="0">
            <a:spAutoFit/>
          </a:bodyPr>
          <a:lstStyle/>
          <a:p>
            <a:pPr algn="just"/>
            <a:r>
              <a:rPr lang="en-GB" sz="1050" dirty="0">
                <a:cs typeface="Arial" panose="020B0604020202020204" pitchFamily="34" charset="0"/>
              </a:rPr>
              <a:t>Female Life expectancy 81.9</a:t>
            </a:r>
          </a:p>
          <a:p>
            <a:pPr algn="just"/>
            <a:r>
              <a:rPr lang="en-GB" sz="1050" dirty="0">
                <a:cs typeface="Arial" panose="020B0604020202020204" pitchFamily="34" charset="0"/>
              </a:rPr>
              <a:t>Male life expectancy 77.5</a:t>
            </a:r>
            <a:endParaRPr lang="en-GB" sz="1050" dirty="0"/>
          </a:p>
          <a:p>
            <a:endParaRPr lang="en-GB" sz="1600" dirty="0"/>
          </a:p>
        </p:txBody>
      </p:sp>
      <p:pic>
        <p:nvPicPr>
          <p:cNvPr id="17" name="Picture 16">
            <a:extLst>
              <a:ext uri="{FF2B5EF4-FFF2-40B4-BE49-F238E27FC236}">
                <a16:creationId xmlns:a16="http://schemas.microsoft.com/office/drawing/2014/main" id="{250F1671-C1EE-EA6F-AD65-F10F704162C0}"/>
              </a:ext>
            </a:extLst>
          </p:cNvPr>
          <p:cNvPicPr>
            <a:picLocks noChangeAspect="1"/>
          </p:cNvPicPr>
          <p:nvPr/>
        </p:nvPicPr>
        <p:blipFill>
          <a:blip r:embed="rId24"/>
          <a:stretch>
            <a:fillRect/>
          </a:stretch>
        </p:blipFill>
        <p:spPr>
          <a:xfrm>
            <a:off x="5135142" y="4932780"/>
            <a:ext cx="705330" cy="796799"/>
          </a:xfrm>
          <a:prstGeom prst="rect">
            <a:avLst/>
          </a:prstGeom>
        </p:spPr>
      </p:pic>
      <p:pic>
        <p:nvPicPr>
          <p:cNvPr id="26" name="Picture 25">
            <a:extLst>
              <a:ext uri="{FF2B5EF4-FFF2-40B4-BE49-F238E27FC236}">
                <a16:creationId xmlns:a16="http://schemas.microsoft.com/office/drawing/2014/main" id="{0E89E7B5-D241-AF0A-49C3-B26ED65E9802}"/>
              </a:ext>
            </a:extLst>
          </p:cNvPr>
          <p:cNvPicPr>
            <a:picLocks noChangeAspect="1"/>
          </p:cNvPicPr>
          <p:nvPr/>
        </p:nvPicPr>
        <p:blipFill>
          <a:blip r:embed="rId25"/>
          <a:stretch>
            <a:fillRect/>
          </a:stretch>
        </p:blipFill>
        <p:spPr>
          <a:xfrm>
            <a:off x="6091376" y="5296364"/>
            <a:ext cx="1371295" cy="1128039"/>
          </a:xfrm>
          <a:prstGeom prst="rect">
            <a:avLst/>
          </a:prstGeom>
        </p:spPr>
      </p:pic>
    </p:spTree>
    <p:extLst>
      <p:ext uri="{BB962C8B-B14F-4D97-AF65-F5344CB8AC3E}">
        <p14:creationId xmlns:p14="http://schemas.microsoft.com/office/powerpoint/2010/main" val="3542439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5C49CAE-1AA8-446B-9696-1E38D71F11E3}"/>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Rounded Corners 44">
            <a:extLst>
              <a:ext uri="{FF2B5EF4-FFF2-40B4-BE49-F238E27FC236}">
                <a16:creationId xmlns:a16="http://schemas.microsoft.com/office/drawing/2014/main" id="{1C9A9A15-1ACD-414C-99B0-0E931DD59608}"/>
              </a:ext>
            </a:extLst>
          </p:cNvPr>
          <p:cNvSpPr/>
          <p:nvPr/>
        </p:nvSpPr>
        <p:spPr>
          <a:xfrm>
            <a:off x="7883076" y="143839"/>
            <a:ext cx="4080276" cy="3971039"/>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endParaRPr>
          </a:p>
        </p:txBody>
      </p:sp>
      <p:sp>
        <p:nvSpPr>
          <p:cNvPr id="46" name="Rectangle: Rounded Corners 45">
            <a:extLst>
              <a:ext uri="{FF2B5EF4-FFF2-40B4-BE49-F238E27FC236}">
                <a16:creationId xmlns:a16="http://schemas.microsoft.com/office/drawing/2014/main" id="{45F46328-3B6C-445D-A32A-F82E32B01284}"/>
              </a:ext>
            </a:extLst>
          </p:cNvPr>
          <p:cNvSpPr/>
          <p:nvPr/>
        </p:nvSpPr>
        <p:spPr>
          <a:xfrm>
            <a:off x="3511222" y="143839"/>
            <a:ext cx="4080276" cy="3963486"/>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tx1"/>
              </a:solidFill>
            </a:endParaRPr>
          </a:p>
        </p:txBody>
      </p:sp>
      <p:sp>
        <p:nvSpPr>
          <p:cNvPr id="9" name="TextBox 8">
            <a:extLst>
              <a:ext uri="{FF2B5EF4-FFF2-40B4-BE49-F238E27FC236}">
                <a16:creationId xmlns:a16="http://schemas.microsoft.com/office/drawing/2014/main" id="{8011E12E-9623-45BD-85E1-ADAEECCCF01F}"/>
              </a:ext>
            </a:extLst>
          </p:cNvPr>
          <p:cNvSpPr txBox="1"/>
          <p:nvPr/>
        </p:nvSpPr>
        <p:spPr>
          <a:xfrm>
            <a:off x="3720087" y="168485"/>
            <a:ext cx="3715371" cy="338554"/>
          </a:xfrm>
          <a:prstGeom prst="rect">
            <a:avLst/>
          </a:prstGeom>
          <a:noFill/>
        </p:spPr>
        <p:txBody>
          <a:bodyPr wrap="square" rtlCol="0">
            <a:spAutoFit/>
          </a:bodyPr>
          <a:lstStyle/>
          <a:p>
            <a:pPr algn="ctr"/>
            <a:r>
              <a:rPr lang="en-GB" sz="1600" b="1" u="sng"/>
              <a:t>Crime against the person</a:t>
            </a:r>
          </a:p>
        </p:txBody>
      </p:sp>
      <p:sp>
        <p:nvSpPr>
          <p:cNvPr id="12" name="Rectangle: Rounded Corners 11">
            <a:extLst>
              <a:ext uri="{FF2B5EF4-FFF2-40B4-BE49-F238E27FC236}">
                <a16:creationId xmlns:a16="http://schemas.microsoft.com/office/drawing/2014/main" id="{BA37D125-E878-4197-93AD-33939DB219D8}"/>
              </a:ext>
            </a:extLst>
          </p:cNvPr>
          <p:cNvSpPr/>
          <p:nvPr/>
        </p:nvSpPr>
        <p:spPr>
          <a:xfrm>
            <a:off x="3522570" y="4234654"/>
            <a:ext cx="4124067" cy="2528756"/>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b="1">
              <a:solidFill>
                <a:schemeClr val="tx1"/>
              </a:solidFill>
            </a:endParaRPr>
          </a:p>
          <a:p>
            <a:pPr algn="ctr"/>
            <a:endParaRPr lang="en-GB" sz="2000" b="1">
              <a:solidFill>
                <a:schemeClr val="tx1"/>
              </a:solidFill>
            </a:endParaRPr>
          </a:p>
          <a:p>
            <a:pPr algn="ctr"/>
            <a:endParaRPr lang="en-GB" sz="2000" b="1">
              <a:solidFill>
                <a:schemeClr val="tx1"/>
              </a:solidFill>
            </a:endParaRPr>
          </a:p>
          <a:p>
            <a:pPr algn="ctr"/>
            <a:r>
              <a:rPr lang="en-GB" sz="1600" b="1" u="sng">
                <a:solidFill>
                  <a:schemeClr val="tx1"/>
                </a:solidFill>
              </a:rPr>
              <a:t>Offender profile</a:t>
            </a:r>
          </a:p>
          <a:p>
            <a:pPr marL="285750" indent="-285750" algn="just">
              <a:buFont typeface="Arial" panose="020B0604020202020204" pitchFamily="34" charset="0"/>
              <a:buChar char="•"/>
            </a:pPr>
            <a:r>
              <a:rPr lang="en-GB" sz="1200">
                <a:solidFill>
                  <a:schemeClr val="tx1"/>
                </a:solidFill>
              </a:rPr>
              <a:t>Those most at risk of Serious Violence (victims and offenders) extend in the age range of 18-30 year olds. </a:t>
            </a:r>
          </a:p>
          <a:p>
            <a:pPr marL="285750" indent="-285750" algn="just">
              <a:buFont typeface="Arial" panose="020B0604020202020204" pitchFamily="34" charset="0"/>
              <a:buChar char="•"/>
            </a:pPr>
            <a:r>
              <a:rPr lang="en-GB" sz="1200">
                <a:solidFill>
                  <a:schemeClr val="tx1"/>
                </a:solidFill>
              </a:rPr>
              <a:t>Serious Youth Violence are at peaks between the ages of 15 and 20 years</a:t>
            </a:r>
          </a:p>
          <a:p>
            <a:pPr marL="285750" indent="-285750">
              <a:buFont typeface="Arial" panose="020B0604020202020204" pitchFamily="34" charset="0"/>
              <a:buChar char="•"/>
            </a:pPr>
            <a:r>
              <a:rPr lang="en-GB" sz="1200">
                <a:solidFill>
                  <a:schemeClr val="tx1"/>
                </a:solidFill>
              </a:rPr>
              <a:t>Half of all serious wounding including GBH with intent, attempted murder, stabbings and shootings were carried out by those aged between 10-24 years.</a:t>
            </a:r>
          </a:p>
          <a:p>
            <a:pPr marL="285750" indent="-285750" algn="just">
              <a:buFont typeface="Arial" panose="020B0604020202020204" pitchFamily="34" charset="0"/>
              <a:buChar char="•"/>
            </a:pPr>
            <a:r>
              <a:rPr lang="en-GB" sz="1200">
                <a:solidFill>
                  <a:schemeClr val="tx1"/>
                </a:solidFill>
              </a:rPr>
              <a:t>Repeat victimisation rates for ASB, Domestic Abuse and </a:t>
            </a:r>
            <a:r>
              <a:rPr lang="en-GB" sz="1200" err="1">
                <a:solidFill>
                  <a:schemeClr val="tx1"/>
                </a:solidFill>
              </a:rPr>
              <a:t>TNO</a:t>
            </a:r>
            <a:r>
              <a:rPr lang="en-GB" sz="1200">
                <a:solidFill>
                  <a:schemeClr val="tx1"/>
                </a:solidFill>
              </a:rPr>
              <a:t> were shown to be higher than the London average</a:t>
            </a:r>
          </a:p>
          <a:p>
            <a:pPr marL="285750" indent="-285750">
              <a:buFont typeface="Arial" panose="020B0604020202020204" pitchFamily="34" charset="0"/>
              <a:buChar char="•"/>
            </a:pPr>
            <a:endParaRPr lang="en-GB">
              <a:solidFill>
                <a:schemeClr val="tx1"/>
              </a:solidFill>
            </a:endParaRPr>
          </a:p>
          <a:p>
            <a:endParaRPr lang="en-GB">
              <a:solidFill>
                <a:schemeClr val="tx1"/>
              </a:solidFill>
            </a:endParaRPr>
          </a:p>
          <a:p>
            <a:pPr algn="ctr"/>
            <a:endParaRPr lang="en-GB">
              <a:solidFill>
                <a:schemeClr val="tx1"/>
              </a:solidFill>
            </a:endParaRPr>
          </a:p>
        </p:txBody>
      </p:sp>
      <p:pic>
        <p:nvPicPr>
          <p:cNvPr id="2" name="Picture 1">
            <a:extLst>
              <a:ext uri="{FF2B5EF4-FFF2-40B4-BE49-F238E27FC236}">
                <a16:creationId xmlns:a16="http://schemas.microsoft.com/office/drawing/2014/main" id="{91099A0C-61C4-43E1-9C69-B0C98F790C39}"/>
              </a:ext>
            </a:extLst>
          </p:cNvPr>
          <p:cNvPicPr>
            <a:picLocks noChangeAspect="1"/>
          </p:cNvPicPr>
          <p:nvPr/>
        </p:nvPicPr>
        <p:blipFill>
          <a:blip r:embed="rId2"/>
          <a:stretch>
            <a:fillRect/>
          </a:stretch>
        </p:blipFill>
        <p:spPr>
          <a:xfrm>
            <a:off x="3720087" y="538498"/>
            <a:ext cx="500931" cy="555528"/>
          </a:xfrm>
          <a:prstGeom prst="rect">
            <a:avLst/>
          </a:prstGeom>
        </p:spPr>
      </p:pic>
      <p:sp>
        <p:nvSpPr>
          <p:cNvPr id="5" name="TextBox 4">
            <a:extLst>
              <a:ext uri="{FF2B5EF4-FFF2-40B4-BE49-F238E27FC236}">
                <a16:creationId xmlns:a16="http://schemas.microsoft.com/office/drawing/2014/main" id="{EFA1DCE2-E709-4BE1-9385-BA31A047C5D3}"/>
              </a:ext>
            </a:extLst>
          </p:cNvPr>
          <p:cNvSpPr txBox="1"/>
          <p:nvPr/>
        </p:nvSpPr>
        <p:spPr>
          <a:xfrm>
            <a:off x="4147724" y="534064"/>
            <a:ext cx="3276918" cy="430887"/>
          </a:xfrm>
          <a:prstGeom prst="rect">
            <a:avLst/>
          </a:prstGeom>
          <a:noFill/>
        </p:spPr>
        <p:txBody>
          <a:bodyPr wrap="square" rtlCol="0">
            <a:spAutoFit/>
          </a:bodyPr>
          <a:lstStyle/>
          <a:p>
            <a:pPr algn="just"/>
            <a:r>
              <a:rPr lang="en-GB" sz="1100" dirty="0"/>
              <a:t>Increase in burglary of 10.8% in 2021-2022 compared to previous year</a:t>
            </a:r>
          </a:p>
        </p:txBody>
      </p:sp>
      <p:pic>
        <p:nvPicPr>
          <p:cNvPr id="6" name="Picture 5">
            <a:extLst>
              <a:ext uri="{FF2B5EF4-FFF2-40B4-BE49-F238E27FC236}">
                <a16:creationId xmlns:a16="http://schemas.microsoft.com/office/drawing/2014/main" id="{181FB458-B4FB-4E70-8841-632321FF3A6B}"/>
              </a:ext>
            </a:extLst>
          </p:cNvPr>
          <p:cNvPicPr>
            <a:picLocks noChangeAspect="1"/>
          </p:cNvPicPr>
          <p:nvPr/>
        </p:nvPicPr>
        <p:blipFill>
          <a:blip r:embed="rId3"/>
          <a:stretch>
            <a:fillRect/>
          </a:stretch>
        </p:blipFill>
        <p:spPr>
          <a:xfrm>
            <a:off x="6893059" y="876837"/>
            <a:ext cx="597728" cy="619130"/>
          </a:xfrm>
          <a:prstGeom prst="rect">
            <a:avLst/>
          </a:prstGeom>
        </p:spPr>
      </p:pic>
      <p:sp>
        <p:nvSpPr>
          <p:cNvPr id="18" name="TextBox 17">
            <a:extLst>
              <a:ext uri="{FF2B5EF4-FFF2-40B4-BE49-F238E27FC236}">
                <a16:creationId xmlns:a16="http://schemas.microsoft.com/office/drawing/2014/main" id="{EE280E1F-497C-465E-8EC7-C84867EC8570}"/>
              </a:ext>
            </a:extLst>
          </p:cNvPr>
          <p:cNvSpPr txBox="1"/>
          <p:nvPr/>
        </p:nvSpPr>
        <p:spPr>
          <a:xfrm>
            <a:off x="3823513" y="1153372"/>
            <a:ext cx="3205945" cy="430887"/>
          </a:xfrm>
          <a:prstGeom prst="rect">
            <a:avLst/>
          </a:prstGeom>
          <a:noFill/>
        </p:spPr>
        <p:txBody>
          <a:bodyPr wrap="square" rtlCol="0">
            <a:spAutoFit/>
          </a:bodyPr>
          <a:lstStyle/>
          <a:p>
            <a:pPr algn="just"/>
            <a:r>
              <a:rPr lang="en-GB" sz="1100" dirty="0"/>
              <a:t>Increase in theft of a motor vehicle by 16.9% from 2021-22 compared to previous year</a:t>
            </a:r>
          </a:p>
        </p:txBody>
      </p:sp>
      <p:sp>
        <p:nvSpPr>
          <p:cNvPr id="10" name="TextBox 9">
            <a:extLst>
              <a:ext uri="{FF2B5EF4-FFF2-40B4-BE49-F238E27FC236}">
                <a16:creationId xmlns:a16="http://schemas.microsoft.com/office/drawing/2014/main" id="{EEF33AA2-AD16-4F65-9C78-32DF357849A3}"/>
              </a:ext>
            </a:extLst>
          </p:cNvPr>
          <p:cNvSpPr txBox="1"/>
          <p:nvPr/>
        </p:nvSpPr>
        <p:spPr>
          <a:xfrm>
            <a:off x="4239163" y="3541500"/>
            <a:ext cx="3233633" cy="707886"/>
          </a:xfrm>
          <a:prstGeom prst="rect">
            <a:avLst/>
          </a:prstGeom>
          <a:noFill/>
        </p:spPr>
        <p:txBody>
          <a:bodyPr wrap="square" rtlCol="0">
            <a:spAutoFit/>
          </a:bodyPr>
          <a:lstStyle/>
          <a:p>
            <a:pPr algn="just"/>
            <a:r>
              <a:rPr lang="en-GB" sz="1100" dirty="0"/>
              <a:t>In 2021-22 violence against person increased by 11.3% compared to previous year</a:t>
            </a:r>
          </a:p>
          <a:p>
            <a:endParaRPr lang="en-GB" dirty="0"/>
          </a:p>
        </p:txBody>
      </p:sp>
      <p:sp>
        <p:nvSpPr>
          <p:cNvPr id="19" name="TextBox 18">
            <a:extLst>
              <a:ext uri="{FF2B5EF4-FFF2-40B4-BE49-F238E27FC236}">
                <a16:creationId xmlns:a16="http://schemas.microsoft.com/office/drawing/2014/main" id="{2B5084E9-D6AC-439D-8718-1811D0EF7ED4}"/>
              </a:ext>
            </a:extLst>
          </p:cNvPr>
          <p:cNvSpPr txBox="1"/>
          <p:nvPr/>
        </p:nvSpPr>
        <p:spPr>
          <a:xfrm>
            <a:off x="4156251" y="1718176"/>
            <a:ext cx="3238395" cy="707886"/>
          </a:xfrm>
          <a:prstGeom prst="rect">
            <a:avLst/>
          </a:prstGeom>
          <a:noFill/>
        </p:spPr>
        <p:txBody>
          <a:bodyPr wrap="square" rtlCol="0">
            <a:spAutoFit/>
          </a:bodyPr>
          <a:lstStyle/>
          <a:p>
            <a:pPr algn="just"/>
            <a:r>
              <a:rPr lang="en-GB" sz="1100" dirty="0"/>
              <a:t>Sexual offences increased 7.7% from 2021-22 compared to previous year.</a:t>
            </a:r>
          </a:p>
          <a:p>
            <a:endParaRPr lang="en-GB" dirty="0"/>
          </a:p>
        </p:txBody>
      </p:sp>
      <p:pic>
        <p:nvPicPr>
          <p:cNvPr id="20" name="Picture 19">
            <a:extLst>
              <a:ext uri="{FF2B5EF4-FFF2-40B4-BE49-F238E27FC236}">
                <a16:creationId xmlns:a16="http://schemas.microsoft.com/office/drawing/2014/main" id="{5AC1C3CF-DC7A-4281-A2F6-B8226E00AA31}"/>
              </a:ext>
            </a:extLst>
          </p:cNvPr>
          <p:cNvPicPr>
            <a:picLocks noChangeAspect="1"/>
          </p:cNvPicPr>
          <p:nvPr/>
        </p:nvPicPr>
        <p:blipFill>
          <a:blip r:embed="rId4"/>
          <a:stretch>
            <a:fillRect/>
          </a:stretch>
        </p:blipFill>
        <p:spPr>
          <a:xfrm>
            <a:off x="6974750" y="2111636"/>
            <a:ext cx="565685" cy="470268"/>
          </a:xfrm>
          <a:prstGeom prst="rect">
            <a:avLst/>
          </a:prstGeom>
        </p:spPr>
      </p:pic>
      <p:sp>
        <p:nvSpPr>
          <p:cNvPr id="22" name="TextBox 21">
            <a:extLst>
              <a:ext uri="{FF2B5EF4-FFF2-40B4-BE49-F238E27FC236}">
                <a16:creationId xmlns:a16="http://schemas.microsoft.com/office/drawing/2014/main" id="{F5AE1356-A3AE-42F6-9D3F-EA44A620A419}"/>
              </a:ext>
            </a:extLst>
          </p:cNvPr>
          <p:cNvSpPr txBox="1"/>
          <p:nvPr/>
        </p:nvSpPr>
        <p:spPr>
          <a:xfrm>
            <a:off x="3583524" y="2278932"/>
            <a:ext cx="3424333" cy="1215717"/>
          </a:xfrm>
          <a:prstGeom prst="rect">
            <a:avLst/>
          </a:prstGeom>
          <a:noFill/>
        </p:spPr>
        <p:txBody>
          <a:bodyPr wrap="square" rtlCol="0">
            <a:spAutoFit/>
          </a:bodyPr>
          <a:lstStyle/>
          <a:p>
            <a:pPr algn="just"/>
            <a:r>
              <a:rPr lang="en-GB" sz="1100" dirty="0"/>
              <a:t>Possession of weapons has reduced by 18.1% in 2021-22 compared to previous year</a:t>
            </a:r>
          </a:p>
          <a:p>
            <a:pPr algn="just"/>
            <a:endParaRPr lang="en-GB" sz="1100" dirty="0"/>
          </a:p>
          <a:p>
            <a:pPr algn="just"/>
            <a:r>
              <a:rPr lang="en-GB" sz="1100" dirty="0"/>
              <a:t>Possession of knife offences reduced by 15% in 2021-22 compared to previous year </a:t>
            </a:r>
          </a:p>
          <a:p>
            <a:endParaRPr lang="en-GB" dirty="0"/>
          </a:p>
        </p:txBody>
      </p:sp>
      <p:pic>
        <p:nvPicPr>
          <p:cNvPr id="25" name="Picture 24">
            <a:extLst>
              <a:ext uri="{FF2B5EF4-FFF2-40B4-BE49-F238E27FC236}">
                <a16:creationId xmlns:a16="http://schemas.microsoft.com/office/drawing/2014/main" id="{2C44C65D-3280-4D42-81A1-DABA73672C81}"/>
              </a:ext>
            </a:extLst>
          </p:cNvPr>
          <p:cNvPicPr>
            <a:picLocks noChangeAspect="1"/>
          </p:cNvPicPr>
          <p:nvPr/>
        </p:nvPicPr>
        <p:blipFill>
          <a:blip r:embed="rId5"/>
          <a:stretch>
            <a:fillRect/>
          </a:stretch>
        </p:blipFill>
        <p:spPr>
          <a:xfrm>
            <a:off x="3764654" y="3325372"/>
            <a:ext cx="544007" cy="614637"/>
          </a:xfrm>
          <a:prstGeom prst="rect">
            <a:avLst/>
          </a:prstGeom>
        </p:spPr>
      </p:pic>
      <p:pic>
        <p:nvPicPr>
          <p:cNvPr id="29" name="Picture 28">
            <a:extLst>
              <a:ext uri="{FF2B5EF4-FFF2-40B4-BE49-F238E27FC236}">
                <a16:creationId xmlns:a16="http://schemas.microsoft.com/office/drawing/2014/main" id="{C84C6AAC-C94B-4033-A0E2-EA4D15C04AA2}"/>
              </a:ext>
            </a:extLst>
          </p:cNvPr>
          <p:cNvPicPr>
            <a:picLocks noChangeAspect="1"/>
          </p:cNvPicPr>
          <p:nvPr/>
        </p:nvPicPr>
        <p:blipFill>
          <a:blip r:embed="rId6"/>
          <a:stretch>
            <a:fillRect/>
          </a:stretch>
        </p:blipFill>
        <p:spPr>
          <a:xfrm>
            <a:off x="7984135" y="2944834"/>
            <a:ext cx="440183" cy="412671"/>
          </a:xfrm>
          <a:prstGeom prst="rect">
            <a:avLst/>
          </a:prstGeom>
        </p:spPr>
      </p:pic>
      <p:sp>
        <p:nvSpPr>
          <p:cNvPr id="30" name="TextBox 29">
            <a:extLst>
              <a:ext uri="{FF2B5EF4-FFF2-40B4-BE49-F238E27FC236}">
                <a16:creationId xmlns:a16="http://schemas.microsoft.com/office/drawing/2014/main" id="{983CA655-DA31-4C90-93F9-861F441E70BC}"/>
              </a:ext>
            </a:extLst>
          </p:cNvPr>
          <p:cNvSpPr txBox="1"/>
          <p:nvPr/>
        </p:nvSpPr>
        <p:spPr>
          <a:xfrm>
            <a:off x="8473747" y="2908956"/>
            <a:ext cx="3093477" cy="600164"/>
          </a:xfrm>
          <a:prstGeom prst="rect">
            <a:avLst/>
          </a:prstGeom>
          <a:noFill/>
        </p:spPr>
        <p:txBody>
          <a:bodyPr wrap="square" rtlCol="0">
            <a:spAutoFit/>
          </a:bodyPr>
          <a:lstStyle/>
          <a:p>
            <a:pPr algn="just"/>
            <a:r>
              <a:rPr lang="en-GB" sz="1100" dirty="0"/>
              <a:t>Crime and disorder rates are higher than the boroughwide average in Abbey, Thames and Gascoigne wards. </a:t>
            </a:r>
            <a:endParaRPr lang="en-GB" dirty="0"/>
          </a:p>
        </p:txBody>
      </p:sp>
      <p:sp>
        <p:nvSpPr>
          <p:cNvPr id="32" name="TextBox 31">
            <a:extLst>
              <a:ext uri="{FF2B5EF4-FFF2-40B4-BE49-F238E27FC236}">
                <a16:creationId xmlns:a16="http://schemas.microsoft.com/office/drawing/2014/main" id="{B6A09C15-BF58-49DF-8CD1-873ED52D4206}"/>
              </a:ext>
            </a:extLst>
          </p:cNvPr>
          <p:cNvSpPr txBox="1"/>
          <p:nvPr/>
        </p:nvSpPr>
        <p:spPr>
          <a:xfrm>
            <a:off x="8592332" y="2426432"/>
            <a:ext cx="2833934" cy="430887"/>
          </a:xfrm>
          <a:prstGeom prst="rect">
            <a:avLst/>
          </a:prstGeom>
          <a:noFill/>
        </p:spPr>
        <p:txBody>
          <a:bodyPr wrap="square" rtlCol="0">
            <a:spAutoFit/>
          </a:bodyPr>
          <a:lstStyle/>
          <a:p>
            <a:pPr algn="just"/>
            <a:r>
              <a:rPr lang="en-GB" sz="1100" dirty="0"/>
              <a:t>Recorded crimes increased by 10.4% in 2021-22 compared to the previous year</a:t>
            </a:r>
          </a:p>
        </p:txBody>
      </p:sp>
      <p:sp>
        <p:nvSpPr>
          <p:cNvPr id="33" name="TextBox 32">
            <a:extLst>
              <a:ext uri="{FF2B5EF4-FFF2-40B4-BE49-F238E27FC236}">
                <a16:creationId xmlns:a16="http://schemas.microsoft.com/office/drawing/2014/main" id="{22C4250C-6B3E-4920-BD68-B1FB724E9FEC}"/>
              </a:ext>
            </a:extLst>
          </p:cNvPr>
          <p:cNvSpPr txBox="1"/>
          <p:nvPr/>
        </p:nvSpPr>
        <p:spPr>
          <a:xfrm>
            <a:off x="8154019" y="172832"/>
            <a:ext cx="3715371" cy="338554"/>
          </a:xfrm>
          <a:prstGeom prst="rect">
            <a:avLst/>
          </a:prstGeom>
          <a:noFill/>
        </p:spPr>
        <p:txBody>
          <a:bodyPr wrap="square" rtlCol="0">
            <a:spAutoFit/>
          </a:bodyPr>
          <a:lstStyle/>
          <a:p>
            <a:pPr algn="ctr"/>
            <a:r>
              <a:rPr lang="en-GB" sz="1600" b="1" u="sng"/>
              <a:t>Crime</a:t>
            </a:r>
          </a:p>
        </p:txBody>
      </p:sp>
      <p:pic>
        <p:nvPicPr>
          <p:cNvPr id="34" name="Picture 33">
            <a:extLst>
              <a:ext uri="{FF2B5EF4-FFF2-40B4-BE49-F238E27FC236}">
                <a16:creationId xmlns:a16="http://schemas.microsoft.com/office/drawing/2014/main" id="{42BAB129-AE2E-459A-A21B-073414D55EAC}"/>
              </a:ext>
            </a:extLst>
          </p:cNvPr>
          <p:cNvPicPr>
            <a:picLocks noChangeAspect="1"/>
          </p:cNvPicPr>
          <p:nvPr/>
        </p:nvPicPr>
        <p:blipFill>
          <a:blip r:embed="rId7"/>
          <a:stretch>
            <a:fillRect/>
          </a:stretch>
        </p:blipFill>
        <p:spPr>
          <a:xfrm>
            <a:off x="8073477" y="464440"/>
            <a:ext cx="518855" cy="497129"/>
          </a:xfrm>
          <a:prstGeom prst="rect">
            <a:avLst/>
          </a:prstGeom>
        </p:spPr>
      </p:pic>
      <p:sp>
        <p:nvSpPr>
          <p:cNvPr id="35" name="TextBox 34">
            <a:extLst>
              <a:ext uri="{FF2B5EF4-FFF2-40B4-BE49-F238E27FC236}">
                <a16:creationId xmlns:a16="http://schemas.microsoft.com/office/drawing/2014/main" id="{DDB83960-DF53-47FE-A3F4-25BD82336B2B}"/>
              </a:ext>
            </a:extLst>
          </p:cNvPr>
          <p:cNvSpPr txBox="1"/>
          <p:nvPr/>
        </p:nvSpPr>
        <p:spPr>
          <a:xfrm>
            <a:off x="8517253" y="495139"/>
            <a:ext cx="3014257" cy="707886"/>
          </a:xfrm>
          <a:prstGeom prst="rect">
            <a:avLst/>
          </a:prstGeom>
          <a:noFill/>
        </p:spPr>
        <p:txBody>
          <a:bodyPr wrap="square" rtlCol="0">
            <a:spAutoFit/>
          </a:bodyPr>
          <a:lstStyle/>
          <a:p>
            <a:pPr algn="just"/>
            <a:r>
              <a:rPr lang="en-GB" sz="1100"/>
              <a:t>Serious youth violence has seen an increase from April 2019- March 2019 by 5.7%.</a:t>
            </a:r>
          </a:p>
          <a:p>
            <a:endParaRPr lang="en-GB"/>
          </a:p>
        </p:txBody>
      </p:sp>
      <p:pic>
        <p:nvPicPr>
          <p:cNvPr id="17" name="Picture 16" descr="A close up of a logo&#10;&#10;Description generated with very high confidence">
            <a:extLst>
              <a:ext uri="{FF2B5EF4-FFF2-40B4-BE49-F238E27FC236}">
                <a16:creationId xmlns:a16="http://schemas.microsoft.com/office/drawing/2014/main" id="{1EA5A3E1-CAA9-45B3-9BDA-D62884AB6FD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47661" y="1764565"/>
            <a:ext cx="426288" cy="426288"/>
          </a:xfrm>
          <a:prstGeom prst="rect">
            <a:avLst/>
          </a:prstGeom>
        </p:spPr>
      </p:pic>
      <p:sp>
        <p:nvSpPr>
          <p:cNvPr id="43" name="TextBox 42">
            <a:extLst>
              <a:ext uri="{FF2B5EF4-FFF2-40B4-BE49-F238E27FC236}">
                <a16:creationId xmlns:a16="http://schemas.microsoft.com/office/drawing/2014/main" id="{DF67A1FD-0B6B-4C55-B9A4-674F338C2537}"/>
              </a:ext>
            </a:extLst>
          </p:cNvPr>
          <p:cNvSpPr txBox="1"/>
          <p:nvPr/>
        </p:nvSpPr>
        <p:spPr>
          <a:xfrm>
            <a:off x="8200737" y="3584102"/>
            <a:ext cx="3093477" cy="430887"/>
          </a:xfrm>
          <a:prstGeom prst="rect">
            <a:avLst/>
          </a:prstGeom>
          <a:noFill/>
        </p:spPr>
        <p:txBody>
          <a:bodyPr wrap="square" rtlCol="0">
            <a:spAutoFit/>
          </a:bodyPr>
          <a:lstStyle/>
          <a:p>
            <a:pPr algn="just"/>
            <a:r>
              <a:rPr lang="en-GB" sz="1100"/>
              <a:t>Class A drug overdoses have increased in 2019/20 compared to the previous year by 9.</a:t>
            </a:r>
          </a:p>
        </p:txBody>
      </p:sp>
      <p:pic>
        <p:nvPicPr>
          <p:cNvPr id="11" name="Picture 10" descr="A close up of a logo&#10;&#10;Description generated with very high confidence">
            <a:extLst>
              <a:ext uri="{FF2B5EF4-FFF2-40B4-BE49-F238E27FC236}">
                <a16:creationId xmlns:a16="http://schemas.microsoft.com/office/drawing/2014/main" id="{A403733C-2198-493B-89F8-C05B94F446A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312979" y="3632690"/>
            <a:ext cx="344732" cy="344732"/>
          </a:xfrm>
          <a:prstGeom prst="rect">
            <a:avLst/>
          </a:prstGeom>
        </p:spPr>
      </p:pic>
      <p:sp>
        <p:nvSpPr>
          <p:cNvPr id="3" name="Slide Number Placeholder 2">
            <a:extLst>
              <a:ext uri="{FF2B5EF4-FFF2-40B4-BE49-F238E27FC236}">
                <a16:creationId xmlns:a16="http://schemas.microsoft.com/office/drawing/2014/main" id="{6013B57F-E135-414A-AB10-F8DDB79AE586}"/>
              </a:ext>
            </a:extLst>
          </p:cNvPr>
          <p:cNvSpPr>
            <a:spLocks noGrp="1"/>
          </p:cNvSpPr>
          <p:nvPr>
            <p:ph type="sldNum" sz="quarter" idx="12"/>
          </p:nvPr>
        </p:nvSpPr>
        <p:spPr>
          <a:xfrm>
            <a:off x="9448800" y="6492875"/>
            <a:ext cx="2743200" cy="365125"/>
          </a:xfrm>
        </p:spPr>
        <p:txBody>
          <a:bodyPr/>
          <a:lstStyle/>
          <a:p>
            <a:endParaRPr lang="en-GB"/>
          </a:p>
          <a:p>
            <a:endParaRPr lang="en-GB"/>
          </a:p>
          <a:p>
            <a:r>
              <a:rPr lang="en-GB"/>
              <a:t>7</a:t>
            </a:r>
          </a:p>
        </p:txBody>
      </p:sp>
      <p:pic>
        <p:nvPicPr>
          <p:cNvPr id="13" name="Graphic 12" descr="Fire">
            <a:extLst>
              <a:ext uri="{FF2B5EF4-FFF2-40B4-BE49-F238E27FC236}">
                <a16:creationId xmlns:a16="http://schemas.microsoft.com/office/drawing/2014/main" id="{57CD711E-B3DA-4B6E-A208-E717F93AE47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275877" y="910284"/>
            <a:ext cx="511265" cy="511265"/>
          </a:xfrm>
          <a:prstGeom prst="rect">
            <a:avLst/>
          </a:prstGeom>
        </p:spPr>
      </p:pic>
      <p:sp>
        <p:nvSpPr>
          <p:cNvPr id="41" name="TextBox 40">
            <a:extLst>
              <a:ext uri="{FF2B5EF4-FFF2-40B4-BE49-F238E27FC236}">
                <a16:creationId xmlns:a16="http://schemas.microsoft.com/office/drawing/2014/main" id="{10704FAD-6386-4169-B350-7E5AE041833D}"/>
              </a:ext>
            </a:extLst>
          </p:cNvPr>
          <p:cNvSpPr txBox="1"/>
          <p:nvPr/>
        </p:nvSpPr>
        <p:spPr>
          <a:xfrm>
            <a:off x="8361083" y="1155195"/>
            <a:ext cx="3124262" cy="430887"/>
          </a:xfrm>
          <a:prstGeom prst="rect">
            <a:avLst/>
          </a:prstGeom>
          <a:noFill/>
        </p:spPr>
        <p:txBody>
          <a:bodyPr wrap="square" rtlCol="0">
            <a:spAutoFit/>
          </a:bodyPr>
          <a:lstStyle/>
          <a:p>
            <a:r>
              <a:rPr lang="en-GB" sz="1100" dirty="0"/>
              <a:t>Arson and criminal damage decreased by 11.4% in 2021-22 compared to previous year</a:t>
            </a:r>
          </a:p>
        </p:txBody>
      </p:sp>
      <p:sp>
        <p:nvSpPr>
          <p:cNvPr id="44" name="TextBox 43">
            <a:extLst>
              <a:ext uri="{FF2B5EF4-FFF2-40B4-BE49-F238E27FC236}">
                <a16:creationId xmlns:a16="http://schemas.microsoft.com/office/drawing/2014/main" id="{055886F1-FDFE-4D81-9BFE-8EDCF6CCD1E5}"/>
              </a:ext>
            </a:extLst>
          </p:cNvPr>
          <p:cNvSpPr txBox="1"/>
          <p:nvPr/>
        </p:nvSpPr>
        <p:spPr>
          <a:xfrm>
            <a:off x="8693665" y="1805439"/>
            <a:ext cx="3093477" cy="430887"/>
          </a:xfrm>
          <a:prstGeom prst="rect">
            <a:avLst/>
          </a:prstGeom>
          <a:noFill/>
        </p:spPr>
        <p:txBody>
          <a:bodyPr wrap="square" rtlCol="0">
            <a:spAutoFit/>
          </a:bodyPr>
          <a:lstStyle/>
          <a:p>
            <a:r>
              <a:rPr lang="en-GB" sz="1100"/>
              <a:t>Police data shows increase in the number of incidents involving mental health and vulnerability. </a:t>
            </a:r>
          </a:p>
        </p:txBody>
      </p:sp>
      <p:pic>
        <p:nvPicPr>
          <p:cNvPr id="8" name="Graphic 7" descr="Brain in head">
            <a:extLst>
              <a:ext uri="{FF2B5EF4-FFF2-40B4-BE49-F238E27FC236}">
                <a16:creationId xmlns:a16="http://schemas.microsoft.com/office/drawing/2014/main" id="{57955627-64E3-41EA-9A93-274632D68A7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100023" y="1695366"/>
            <a:ext cx="522120" cy="522120"/>
          </a:xfrm>
          <a:prstGeom prst="rect">
            <a:avLst/>
          </a:prstGeom>
        </p:spPr>
      </p:pic>
      <p:pic>
        <p:nvPicPr>
          <p:cNvPr id="16" name="Graphic 15" descr="Upward trend">
            <a:extLst>
              <a:ext uri="{FF2B5EF4-FFF2-40B4-BE49-F238E27FC236}">
                <a16:creationId xmlns:a16="http://schemas.microsoft.com/office/drawing/2014/main" id="{83E0FC13-5020-456F-84C8-B2D3EE4A130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164947" y="2236326"/>
            <a:ext cx="573472" cy="573472"/>
          </a:xfrm>
          <a:prstGeom prst="rect">
            <a:avLst/>
          </a:prstGeom>
        </p:spPr>
      </p:pic>
      <p:sp>
        <p:nvSpPr>
          <p:cNvPr id="47" name="Rectangle: Rounded Corners 46">
            <a:extLst>
              <a:ext uri="{FF2B5EF4-FFF2-40B4-BE49-F238E27FC236}">
                <a16:creationId xmlns:a16="http://schemas.microsoft.com/office/drawing/2014/main" id="{8132A181-74AC-4DF6-A881-73D166E03501}"/>
              </a:ext>
            </a:extLst>
          </p:cNvPr>
          <p:cNvSpPr/>
          <p:nvPr/>
        </p:nvSpPr>
        <p:spPr>
          <a:xfrm>
            <a:off x="7839285" y="4272830"/>
            <a:ext cx="4124067" cy="2482540"/>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200" b="1" u="sng" dirty="0">
              <a:solidFill>
                <a:schemeClr val="tx1"/>
              </a:solidFill>
            </a:endParaRPr>
          </a:p>
          <a:p>
            <a:pPr algn="ctr"/>
            <a:endParaRPr lang="en-GB" sz="1200" b="1" u="sng" dirty="0">
              <a:solidFill>
                <a:schemeClr val="tx1"/>
              </a:solidFill>
            </a:endParaRPr>
          </a:p>
          <a:p>
            <a:pPr algn="ctr"/>
            <a:endParaRPr lang="en-GB" sz="1200" b="1" u="sng" dirty="0">
              <a:solidFill>
                <a:schemeClr val="tx1"/>
              </a:solidFill>
            </a:endParaRPr>
          </a:p>
          <a:p>
            <a:pPr algn="ctr"/>
            <a:endParaRPr lang="en-GB" sz="1200" b="1" u="sng" dirty="0">
              <a:solidFill>
                <a:schemeClr val="tx1"/>
              </a:solidFill>
            </a:endParaRPr>
          </a:p>
          <a:p>
            <a:pPr algn="ctr"/>
            <a:endParaRPr lang="en-GB" sz="1200" b="1" u="sng" dirty="0">
              <a:solidFill>
                <a:schemeClr val="tx1"/>
              </a:solidFill>
            </a:endParaRPr>
          </a:p>
          <a:p>
            <a:pPr algn="ctr"/>
            <a:endParaRPr lang="en-GB" sz="1200" b="1" u="sng" dirty="0">
              <a:solidFill>
                <a:schemeClr val="tx1"/>
              </a:solidFill>
            </a:endParaRPr>
          </a:p>
          <a:p>
            <a:pPr algn="ctr"/>
            <a:r>
              <a:rPr lang="en-GB" sz="1600" b="1" u="sng" dirty="0">
                <a:solidFill>
                  <a:schemeClr val="tx1"/>
                </a:solidFill>
              </a:rPr>
              <a:t>Anti-social Behaviour</a:t>
            </a:r>
          </a:p>
          <a:p>
            <a:pPr marL="285750" indent="-285750" algn="just">
              <a:buFont typeface="Arial" panose="020B0604020202020204" pitchFamily="34" charset="0"/>
              <a:buChar char="•"/>
            </a:pPr>
            <a:r>
              <a:rPr lang="en-GB" sz="1200" dirty="0">
                <a:solidFill>
                  <a:schemeClr val="tx1"/>
                </a:solidFill>
              </a:rPr>
              <a:t>ASB calls to the police fell in 2021-22 compared to previous year</a:t>
            </a:r>
          </a:p>
          <a:p>
            <a:pPr marL="285750" indent="-285750" algn="just">
              <a:buFont typeface="Arial" panose="020B0604020202020204" pitchFamily="34" charset="0"/>
              <a:buChar char="•"/>
            </a:pPr>
            <a:r>
              <a:rPr lang="en-GB" sz="1200" dirty="0">
                <a:solidFill>
                  <a:schemeClr val="tx1"/>
                </a:solidFill>
              </a:rPr>
              <a:t>In 2017 there were 172 deliberate fires recorded.</a:t>
            </a:r>
          </a:p>
          <a:p>
            <a:pPr marL="285750" indent="-285750" algn="just">
              <a:buFont typeface="Arial" panose="020B0604020202020204" pitchFamily="34" charset="0"/>
              <a:buChar char="•"/>
            </a:pPr>
            <a:r>
              <a:rPr lang="en-GB" sz="1200" dirty="0">
                <a:solidFill>
                  <a:schemeClr val="tx1"/>
                </a:solidFill>
              </a:rPr>
              <a:t>2017: 5 fires in buildings with commercial and residential use. The council and LFB are working together to focus on these types of dwelling to reduce the risk of fire.</a:t>
            </a:r>
          </a:p>
          <a:p>
            <a:pPr marL="285750" indent="-285750" algn="just">
              <a:buFont typeface="Arial" panose="020B0604020202020204" pitchFamily="34" charset="0"/>
              <a:buChar char="•"/>
            </a:pPr>
            <a:r>
              <a:rPr lang="en-GB" sz="1200" dirty="0">
                <a:solidFill>
                  <a:schemeClr val="tx1"/>
                </a:solidFill>
              </a:rPr>
              <a:t>Graffiti and Noise reports have increased </a:t>
            </a:r>
          </a:p>
          <a:p>
            <a:pPr marL="285750" indent="-285750" algn="just">
              <a:buFont typeface="Arial" panose="020B0604020202020204" pitchFamily="34" charset="0"/>
              <a:buChar char="•"/>
            </a:pPr>
            <a:r>
              <a:rPr lang="en-GB" sz="1200" dirty="0">
                <a:solidFill>
                  <a:schemeClr val="tx1"/>
                </a:solidFill>
              </a:rPr>
              <a:t>LBBD has high rates per 1,000 population compared with the rest of London for these incidents</a:t>
            </a:r>
            <a:endParaRPr lang="en-GB" sz="2000" b="1" dirty="0">
              <a:solidFill>
                <a:schemeClr val="tx1"/>
              </a:solidFill>
            </a:endParaRPr>
          </a:p>
          <a:p>
            <a:pPr marL="285750" indent="-285750" algn="just">
              <a:buFont typeface="Arial" panose="020B0604020202020204" pitchFamily="34" charset="0"/>
              <a:buChar char="•"/>
            </a:pPr>
            <a:endParaRPr lang="en-GB" sz="1200" dirty="0">
              <a:solidFill>
                <a:schemeClr val="tx1"/>
              </a:solidFill>
            </a:endParaRPr>
          </a:p>
          <a:p>
            <a:pPr marL="285750" indent="-285750">
              <a:buFont typeface="Arial" panose="020B0604020202020204" pitchFamily="34" charset="0"/>
              <a:buChar char="•"/>
            </a:pPr>
            <a:endParaRPr lang="en-GB" dirty="0">
              <a:solidFill>
                <a:schemeClr val="tx1"/>
              </a:solidFill>
            </a:endParaRPr>
          </a:p>
          <a:p>
            <a:endParaRPr lang="en-GB" dirty="0">
              <a:solidFill>
                <a:schemeClr val="tx1"/>
              </a:solidFill>
            </a:endParaRPr>
          </a:p>
          <a:p>
            <a:pPr algn="ctr"/>
            <a:endParaRPr lang="en-GB" dirty="0">
              <a:solidFill>
                <a:schemeClr val="tx1"/>
              </a:solidFill>
            </a:endParaRPr>
          </a:p>
        </p:txBody>
      </p:sp>
      <p:sp>
        <p:nvSpPr>
          <p:cNvPr id="42" name="Title 1">
            <a:extLst>
              <a:ext uri="{FF2B5EF4-FFF2-40B4-BE49-F238E27FC236}">
                <a16:creationId xmlns:a16="http://schemas.microsoft.com/office/drawing/2014/main" id="{F109F61B-D384-4BAB-8048-C138E31A0C2B}"/>
              </a:ext>
            </a:extLst>
          </p:cNvPr>
          <p:cNvSpPr txBox="1">
            <a:spLocks/>
          </p:cNvSpPr>
          <p:nvPr/>
        </p:nvSpPr>
        <p:spPr>
          <a:xfrm>
            <a:off x="129903" y="2824736"/>
            <a:ext cx="2879608" cy="1626310"/>
          </a:xfrm>
          <a:prstGeom prst="rect">
            <a:avLst/>
          </a:prstGeom>
          <a:solidFill>
            <a:srgbClr val="FFFFFF"/>
          </a:solidFill>
          <a:ln w="25400" cap="sq">
            <a:solidFill>
              <a:schemeClr val="bg1">
                <a:lumMod val="50000"/>
              </a:schemeClr>
            </a:solidFill>
            <a:miter lim="800000"/>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solidFill>
                  <a:srgbClr val="262626"/>
                </a:solidFill>
              </a:rPr>
              <a:t>4. </a:t>
            </a:r>
            <a:r>
              <a:rPr lang="en-GB" sz="2500" b="1">
                <a:solidFill>
                  <a:srgbClr val="262626"/>
                </a:solidFill>
              </a:rPr>
              <a:t>What does our </a:t>
            </a:r>
            <a:r>
              <a:rPr lang="en-GB" sz="2500" b="1"/>
              <a:t>Crime and Disorder </a:t>
            </a:r>
            <a:r>
              <a:rPr lang="en-GB" sz="2500" b="1">
                <a:solidFill>
                  <a:srgbClr val="262626"/>
                </a:solidFill>
              </a:rPr>
              <a:t>Strategic Assessment tell us?</a:t>
            </a:r>
          </a:p>
        </p:txBody>
      </p:sp>
      <p:pic>
        <p:nvPicPr>
          <p:cNvPr id="14" name="Graphic 13" descr="Pocket knife with solid fill">
            <a:extLst>
              <a:ext uri="{FF2B5EF4-FFF2-40B4-BE49-F238E27FC236}">
                <a16:creationId xmlns:a16="http://schemas.microsoft.com/office/drawing/2014/main" id="{94E3A817-66BF-4BAC-A914-7055C6F726D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942941" y="2696200"/>
            <a:ext cx="544007" cy="544007"/>
          </a:xfrm>
          <a:prstGeom prst="rect">
            <a:avLst/>
          </a:prstGeom>
        </p:spPr>
      </p:pic>
      <p:sp>
        <p:nvSpPr>
          <p:cNvPr id="37" name="TextBox 36">
            <a:extLst>
              <a:ext uri="{FF2B5EF4-FFF2-40B4-BE49-F238E27FC236}">
                <a16:creationId xmlns:a16="http://schemas.microsoft.com/office/drawing/2014/main" id="{1CFD9475-8A92-4551-B66C-122E1D865B42}"/>
              </a:ext>
            </a:extLst>
          </p:cNvPr>
          <p:cNvSpPr txBox="1"/>
          <p:nvPr/>
        </p:nvSpPr>
        <p:spPr>
          <a:xfrm>
            <a:off x="210167" y="140470"/>
            <a:ext cx="2640551" cy="646331"/>
          </a:xfrm>
          <a:prstGeom prst="rect">
            <a:avLst/>
          </a:prstGeom>
          <a:noFill/>
        </p:spPr>
        <p:txBody>
          <a:bodyPr wrap="square" rtlCol="0">
            <a:spAutoFit/>
          </a:bodyPr>
          <a:lstStyle/>
          <a:p>
            <a:r>
              <a:rPr lang="en-GB" sz="1200"/>
              <a:t>* Reader must take into consideration the impacts on COVID-19 on data and crime trends</a:t>
            </a:r>
          </a:p>
        </p:txBody>
      </p:sp>
    </p:spTree>
    <p:extLst>
      <p:ext uri="{BB962C8B-B14F-4D97-AF65-F5344CB8AC3E}">
        <p14:creationId xmlns:p14="http://schemas.microsoft.com/office/powerpoint/2010/main" val="377619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1EB7778C-9410-4630-A3C0-E6F9C1930CEF}"/>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Rounded Corners 57">
            <a:extLst>
              <a:ext uri="{FF2B5EF4-FFF2-40B4-BE49-F238E27FC236}">
                <a16:creationId xmlns:a16="http://schemas.microsoft.com/office/drawing/2014/main" id="{B99197D9-C8CC-46B8-BF97-35963E9D892C}"/>
              </a:ext>
            </a:extLst>
          </p:cNvPr>
          <p:cNvSpPr/>
          <p:nvPr/>
        </p:nvSpPr>
        <p:spPr>
          <a:xfrm>
            <a:off x="3568657" y="1974012"/>
            <a:ext cx="8200744" cy="3388842"/>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a:solidFill>
                <a:schemeClr val="tx1"/>
              </a:solidFill>
            </a:endParaRPr>
          </a:p>
        </p:txBody>
      </p:sp>
      <p:sp>
        <p:nvSpPr>
          <p:cNvPr id="2" name="TextBox 1">
            <a:extLst>
              <a:ext uri="{FF2B5EF4-FFF2-40B4-BE49-F238E27FC236}">
                <a16:creationId xmlns:a16="http://schemas.microsoft.com/office/drawing/2014/main" id="{C2223E75-8751-4581-96EF-9A78B3CD412D}"/>
              </a:ext>
            </a:extLst>
          </p:cNvPr>
          <p:cNvSpPr txBox="1"/>
          <p:nvPr/>
        </p:nvSpPr>
        <p:spPr>
          <a:xfrm>
            <a:off x="9246104" y="2223899"/>
            <a:ext cx="1671375" cy="769441"/>
          </a:xfrm>
          <a:prstGeom prst="rect">
            <a:avLst/>
          </a:prstGeom>
          <a:noFill/>
        </p:spPr>
        <p:txBody>
          <a:bodyPr wrap="square" rtlCol="0">
            <a:spAutoFit/>
          </a:bodyPr>
          <a:lstStyle/>
          <a:p>
            <a:pPr algn="just"/>
            <a:r>
              <a:rPr lang="en-GB" sz="1100"/>
              <a:t>82% said they felt safe outside in their local areas during the day compared to 81% in 2019</a:t>
            </a:r>
          </a:p>
        </p:txBody>
      </p:sp>
      <p:pic>
        <p:nvPicPr>
          <p:cNvPr id="6" name="Picture 5">
            <a:extLst>
              <a:ext uri="{FF2B5EF4-FFF2-40B4-BE49-F238E27FC236}">
                <a16:creationId xmlns:a16="http://schemas.microsoft.com/office/drawing/2014/main" id="{57A796F4-ADC7-4948-9D50-3DBE14177F71}"/>
              </a:ext>
            </a:extLst>
          </p:cNvPr>
          <p:cNvPicPr>
            <a:picLocks noChangeAspect="1"/>
          </p:cNvPicPr>
          <p:nvPr/>
        </p:nvPicPr>
        <p:blipFill rotWithShape="1">
          <a:blip r:embed="rId2"/>
          <a:srcRect l="16504" t="3316"/>
          <a:stretch/>
        </p:blipFill>
        <p:spPr>
          <a:xfrm>
            <a:off x="3801228" y="2102229"/>
            <a:ext cx="777089" cy="778800"/>
          </a:xfrm>
          <a:prstGeom prst="rect">
            <a:avLst/>
          </a:prstGeom>
        </p:spPr>
      </p:pic>
      <p:sp>
        <p:nvSpPr>
          <p:cNvPr id="7" name="TextBox 6">
            <a:extLst>
              <a:ext uri="{FF2B5EF4-FFF2-40B4-BE49-F238E27FC236}">
                <a16:creationId xmlns:a16="http://schemas.microsoft.com/office/drawing/2014/main" id="{34563304-B45A-441B-976E-D45CC8D59809}"/>
              </a:ext>
            </a:extLst>
          </p:cNvPr>
          <p:cNvSpPr txBox="1"/>
          <p:nvPr/>
        </p:nvSpPr>
        <p:spPr>
          <a:xfrm>
            <a:off x="4467046" y="2203460"/>
            <a:ext cx="1583031" cy="769441"/>
          </a:xfrm>
          <a:prstGeom prst="rect">
            <a:avLst/>
          </a:prstGeom>
          <a:noFill/>
        </p:spPr>
        <p:txBody>
          <a:bodyPr wrap="square" rtlCol="0">
            <a:spAutoFit/>
          </a:bodyPr>
          <a:lstStyle/>
          <a:p>
            <a:pPr algn="just"/>
            <a:r>
              <a:rPr lang="en-GB" sz="1100" dirty="0"/>
              <a:t>2021 resident’s survey showed crime as top area of concern which is increasing each year</a:t>
            </a:r>
          </a:p>
        </p:txBody>
      </p:sp>
      <p:sp>
        <p:nvSpPr>
          <p:cNvPr id="8" name="TextBox 7">
            <a:extLst>
              <a:ext uri="{FF2B5EF4-FFF2-40B4-BE49-F238E27FC236}">
                <a16:creationId xmlns:a16="http://schemas.microsoft.com/office/drawing/2014/main" id="{1F76F419-009B-4F88-957F-D33AD0E3C53A}"/>
              </a:ext>
            </a:extLst>
          </p:cNvPr>
          <p:cNvSpPr txBox="1"/>
          <p:nvPr/>
        </p:nvSpPr>
        <p:spPr>
          <a:xfrm>
            <a:off x="4107247" y="2142624"/>
            <a:ext cx="586286" cy="261610"/>
          </a:xfrm>
          <a:prstGeom prst="rect">
            <a:avLst/>
          </a:prstGeom>
          <a:noFill/>
        </p:spPr>
        <p:txBody>
          <a:bodyPr wrap="square" rtlCol="0">
            <a:spAutoFit/>
          </a:bodyPr>
          <a:lstStyle/>
          <a:p>
            <a:r>
              <a:rPr lang="en-GB" sz="1050"/>
              <a:t>1000</a:t>
            </a:r>
          </a:p>
        </p:txBody>
      </p:sp>
      <p:pic>
        <p:nvPicPr>
          <p:cNvPr id="9" name="Picture 8">
            <a:extLst>
              <a:ext uri="{FF2B5EF4-FFF2-40B4-BE49-F238E27FC236}">
                <a16:creationId xmlns:a16="http://schemas.microsoft.com/office/drawing/2014/main" id="{0B5E0551-C2EC-4C71-9672-6EB6C509E517}"/>
              </a:ext>
            </a:extLst>
          </p:cNvPr>
          <p:cNvPicPr>
            <a:picLocks noChangeAspect="1"/>
          </p:cNvPicPr>
          <p:nvPr/>
        </p:nvPicPr>
        <p:blipFill>
          <a:blip r:embed="rId3"/>
          <a:stretch>
            <a:fillRect/>
          </a:stretch>
        </p:blipFill>
        <p:spPr>
          <a:xfrm>
            <a:off x="7714346" y="2435304"/>
            <a:ext cx="596923" cy="535030"/>
          </a:xfrm>
          <a:prstGeom prst="rect">
            <a:avLst/>
          </a:prstGeom>
        </p:spPr>
      </p:pic>
      <p:sp>
        <p:nvSpPr>
          <p:cNvPr id="13" name="TextBox 12">
            <a:extLst>
              <a:ext uri="{FF2B5EF4-FFF2-40B4-BE49-F238E27FC236}">
                <a16:creationId xmlns:a16="http://schemas.microsoft.com/office/drawing/2014/main" id="{373318DE-EF63-4166-96BC-730CBDDB6391}"/>
              </a:ext>
            </a:extLst>
          </p:cNvPr>
          <p:cNvSpPr txBox="1"/>
          <p:nvPr/>
        </p:nvSpPr>
        <p:spPr>
          <a:xfrm>
            <a:off x="6194557" y="2093171"/>
            <a:ext cx="2686059" cy="877163"/>
          </a:xfrm>
          <a:prstGeom prst="rect">
            <a:avLst/>
          </a:prstGeom>
          <a:noFill/>
        </p:spPr>
        <p:txBody>
          <a:bodyPr wrap="square" rtlCol="0">
            <a:spAutoFit/>
          </a:bodyPr>
          <a:lstStyle/>
          <a:p>
            <a:pPr algn="just"/>
            <a:r>
              <a:rPr lang="en-GB" sz="1100"/>
              <a:t>Only 43% of residents felt safe outside in their local area after dark compared to 35% in 2018.</a:t>
            </a:r>
          </a:p>
          <a:p>
            <a:endParaRPr lang="en-GB"/>
          </a:p>
        </p:txBody>
      </p:sp>
      <p:pic>
        <p:nvPicPr>
          <p:cNvPr id="14" name="Picture 13">
            <a:extLst>
              <a:ext uri="{FF2B5EF4-FFF2-40B4-BE49-F238E27FC236}">
                <a16:creationId xmlns:a16="http://schemas.microsoft.com/office/drawing/2014/main" id="{A9C1CC04-7EBE-4647-9707-8BE9D12BF7BB}"/>
              </a:ext>
            </a:extLst>
          </p:cNvPr>
          <p:cNvPicPr>
            <a:picLocks noChangeAspect="1"/>
          </p:cNvPicPr>
          <p:nvPr/>
        </p:nvPicPr>
        <p:blipFill>
          <a:blip r:embed="rId4"/>
          <a:stretch>
            <a:fillRect/>
          </a:stretch>
        </p:blipFill>
        <p:spPr>
          <a:xfrm>
            <a:off x="10917479" y="2068365"/>
            <a:ext cx="631596" cy="728508"/>
          </a:xfrm>
          <a:prstGeom prst="rect">
            <a:avLst/>
          </a:prstGeom>
        </p:spPr>
      </p:pic>
      <p:sp>
        <p:nvSpPr>
          <p:cNvPr id="15" name="TextBox 14">
            <a:extLst>
              <a:ext uri="{FF2B5EF4-FFF2-40B4-BE49-F238E27FC236}">
                <a16:creationId xmlns:a16="http://schemas.microsoft.com/office/drawing/2014/main" id="{9F273251-2FEA-4414-90FB-582B63AAD20E}"/>
              </a:ext>
            </a:extLst>
          </p:cNvPr>
          <p:cNvSpPr txBox="1"/>
          <p:nvPr/>
        </p:nvSpPr>
        <p:spPr>
          <a:xfrm>
            <a:off x="3665436" y="2954790"/>
            <a:ext cx="7916088" cy="523220"/>
          </a:xfrm>
          <a:prstGeom prst="rect">
            <a:avLst/>
          </a:prstGeom>
          <a:noFill/>
        </p:spPr>
        <p:txBody>
          <a:bodyPr wrap="square" rtlCol="0">
            <a:spAutoFit/>
          </a:bodyPr>
          <a:lstStyle/>
          <a:p>
            <a:pPr algn="just"/>
            <a:r>
              <a:rPr lang="en-GB" sz="1400" b="1" dirty="0"/>
              <a:t>In 2021 the council carried out an analysis to identify reasons for lower levels of perceptions of safety. The following reasons were identified as areas of concern by residents;</a:t>
            </a:r>
          </a:p>
        </p:txBody>
      </p:sp>
      <p:pic>
        <p:nvPicPr>
          <p:cNvPr id="16" name="Picture 15">
            <a:extLst>
              <a:ext uri="{FF2B5EF4-FFF2-40B4-BE49-F238E27FC236}">
                <a16:creationId xmlns:a16="http://schemas.microsoft.com/office/drawing/2014/main" id="{F6609030-D1ED-4459-97F3-CAD5CF12D285}"/>
              </a:ext>
            </a:extLst>
          </p:cNvPr>
          <p:cNvPicPr>
            <a:picLocks noChangeAspect="1"/>
          </p:cNvPicPr>
          <p:nvPr/>
        </p:nvPicPr>
        <p:blipFill>
          <a:blip r:embed="rId5"/>
          <a:stretch>
            <a:fillRect/>
          </a:stretch>
        </p:blipFill>
        <p:spPr>
          <a:xfrm>
            <a:off x="5622063" y="3522697"/>
            <a:ext cx="495412" cy="607452"/>
          </a:xfrm>
          <a:prstGeom prst="rect">
            <a:avLst/>
          </a:prstGeom>
        </p:spPr>
      </p:pic>
      <p:sp>
        <p:nvSpPr>
          <p:cNvPr id="17" name="TextBox 16">
            <a:extLst>
              <a:ext uri="{FF2B5EF4-FFF2-40B4-BE49-F238E27FC236}">
                <a16:creationId xmlns:a16="http://schemas.microsoft.com/office/drawing/2014/main" id="{FEF20269-8F9B-4FAA-BC76-84066B6F4723}"/>
              </a:ext>
            </a:extLst>
          </p:cNvPr>
          <p:cNvSpPr txBox="1"/>
          <p:nvPr/>
        </p:nvSpPr>
        <p:spPr>
          <a:xfrm>
            <a:off x="3734009" y="3577975"/>
            <a:ext cx="1963015" cy="1046440"/>
          </a:xfrm>
          <a:prstGeom prst="rect">
            <a:avLst/>
          </a:prstGeom>
          <a:noFill/>
        </p:spPr>
        <p:txBody>
          <a:bodyPr wrap="square" rtlCol="0">
            <a:spAutoFit/>
          </a:bodyPr>
          <a:lstStyle/>
          <a:p>
            <a:pPr algn="just"/>
            <a:r>
              <a:rPr lang="en-GB" sz="1100" dirty="0"/>
              <a:t>36% of the 1,000 respondents felt that people being drunk and rowdy in public places was a problem in the local area.</a:t>
            </a:r>
          </a:p>
          <a:p>
            <a:endParaRPr lang="en-GB" dirty="0"/>
          </a:p>
        </p:txBody>
      </p:sp>
      <p:pic>
        <p:nvPicPr>
          <p:cNvPr id="20" name="Picture 19">
            <a:extLst>
              <a:ext uri="{FF2B5EF4-FFF2-40B4-BE49-F238E27FC236}">
                <a16:creationId xmlns:a16="http://schemas.microsoft.com/office/drawing/2014/main" id="{5DCCC384-0D6F-4FA0-B8AF-06812D680DE7}"/>
              </a:ext>
            </a:extLst>
          </p:cNvPr>
          <p:cNvPicPr>
            <a:picLocks noChangeAspect="1"/>
          </p:cNvPicPr>
          <p:nvPr/>
        </p:nvPicPr>
        <p:blipFill>
          <a:blip r:embed="rId6"/>
          <a:stretch>
            <a:fillRect/>
          </a:stretch>
        </p:blipFill>
        <p:spPr>
          <a:xfrm>
            <a:off x="11191154" y="3944747"/>
            <a:ext cx="405267" cy="416221"/>
          </a:xfrm>
          <a:prstGeom prst="rect">
            <a:avLst/>
          </a:prstGeom>
        </p:spPr>
      </p:pic>
      <p:pic>
        <p:nvPicPr>
          <p:cNvPr id="23" name="Picture 22">
            <a:extLst>
              <a:ext uri="{FF2B5EF4-FFF2-40B4-BE49-F238E27FC236}">
                <a16:creationId xmlns:a16="http://schemas.microsoft.com/office/drawing/2014/main" id="{6ED41338-A5E9-44D4-9B92-631B973ABE5D}"/>
              </a:ext>
            </a:extLst>
          </p:cNvPr>
          <p:cNvPicPr>
            <a:picLocks noChangeAspect="1"/>
          </p:cNvPicPr>
          <p:nvPr/>
        </p:nvPicPr>
        <p:blipFill>
          <a:blip r:embed="rId7"/>
          <a:stretch>
            <a:fillRect/>
          </a:stretch>
        </p:blipFill>
        <p:spPr>
          <a:xfrm rot="7667685">
            <a:off x="9382697" y="3595130"/>
            <a:ext cx="623054" cy="640124"/>
          </a:xfrm>
          <a:prstGeom prst="rect">
            <a:avLst/>
          </a:prstGeom>
        </p:spPr>
      </p:pic>
      <p:sp>
        <p:nvSpPr>
          <p:cNvPr id="19" name="TextBox 18">
            <a:extLst>
              <a:ext uri="{FF2B5EF4-FFF2-40B4-BE49-F238E27FC236}">
                <a16:creationId xmlns:a16="http://schemas.microsoft.com/office/drawing/2014/main" id="{9A394A3B-C9CB-4DBF-9735-EA3B02CB4147}"/>
              </a:ext>
            </a:extLst>
          </p:cNvPr>
          <p:cNvSpPr txBox="1"/>
          <p:nvPr/>
        </p:nvSpPr>
        <p:spPr>
          <a:xfrm>
            <a:off x="9647491" y="3440021"/>
            <a:ext cx="2074443" cy="1046440"/>
          </a:xfrm>
          <a:prstGeom prst="rect">
            <a:avLst/>
          </a:prstGeom>
          <a:noFill/>
        </p:spPr>
        <p:txBody>
          <a:bodyPr wrap="square" rtlCol="0">
            <a:spAutoFit/>
          </a:bodyPr>
          <a:lstStyle/>
          <a:p>
            <a:pPr algn="just"/>
            <a:r>
              <a:rPr lang="en-GB" sz="1100"/>
              <a:t>The fear of being robbed, stabbed and the visible signs of drug activity and alcohol consumption.</a:t>
            </a:r>
          </a:p>
          <a:p>
            <a:endParaRPr lang="en-GB"/>
          </a:p>
        </p:txBody>
      </p:sp>
      <p:pic>
        <p:nvPicPr>
          <p:cNvPr id="25" name="Picture 24">
            <a:extLst>
              <a:ext uri="{FF2B5EF4-FFF2-40B4-BE49-F238E27FC236}">
                <a16:creationId xmlns:a16="http://schemas.microsoft.com/office/drawing/2014/main" id="{90C29030-98C9-4C72-8346-B54FCDDA505A}"/>
              </a:ext>
            </a:extLst>
          </p:cNvPr>
          <p:cNvPicPr>
            <a:picLocks noChangeAspect="1"/>
          </p:cNvPicPr>
          <p:nvPr/>
        </p:nvPicPr>
        <p:blipFill>
          <a:blip r:embed="rId8"/>
          <a:stretch>
            <a:fillRect/>
          </a:stretch>
        </p:blipFill>
        <p:spPr>
          <a:xfrm>
            <a:off x="5757828" y="4693203"/>
            <a:ext cx="359647" cy="407788"/>
          </a:xfrm>
          <a:prstGeom prst="rect">
            <a:avLst/>
          </a:prstGeom>
        </p:spPr>
      </p:pic>
      <p:pic>
        <p:nvPicPr>
          <p:cNvPr id="26" name="Picture 25">
            <a:extLst>
              <a:ext uri="{FF2B5EF4-FFF2-40B4-BE49-F238E27FC236}">
                <a16:creationId xmlns:a16="http://schemas.microsoft.com/office/drawing/2014/main" id="{2582B9AC-31B9-4EB9-9D4D-DDA0DA5D5FC2}"/>
              </a:ext>
            </a:extLst>
          </p:cNvPr>
          <p:cNvPicPr>
            <a:picLocks noChangeAspect="1"/>
          </p:cNvPicPr>
          <p:nvPr/>
        </p:nvPicPr>
        <p:blipFill rotWithShape="1">
          <a:blip r:embed="rId9"/>
          <a:srcRect r="18498" b="3074"/>
          <a:stretch/>
        </p:blipFill>
        <p:spPr>
          <a:xfrm rot="9740976">
            <a:off x="3834694" y="4490212"/>
            <a:ext cx="569454" cy="583595"/>
          </a:xfrm>
          <a:prstGeom prst="rect">
            <a:avLst/>
          </a:prstGeom>
        </p:spPr>
      </p:pic>
      <p:sp>
        <p:nvSpPr>
          <p:cNvPr id="24" name="TextBox 23">
            <a:extLst>
              <a:ext uri="{FF2B5EF4-FFF2-40B4-BE49-F238E27FC236}">
                <a16:creationId xmlns:a16="http://schemas.microsoft.com/office/drawing/2014/main" id="{D4D8365D-DE81-4CBA-AC2D-10EC5E77F7DF}"/>
              </a:ext>
            </a:extLst>
          </p:cNvPr>
          <p:cNvSpPr txBox="1"/>
          <p:nvPr/>
        </p:nvSpPr>
        <p:spPr>
          <a:xfrm>
            <a:off x="4150687" y="4454262"/>
            <a:ext cx="1639009" cy="1046440"/>
          </a:xfrm>
          <a:prstGeom prst="rect">
            <a:avLst/>
          </a:prstGeom>
          <a:noFill/>
        </p:spPr>
        <p:txBody>
          <a:bodyPr wrap="square" rtlCol="0">
            <a:spAutoFit/>
          </a:bodyPr>
          <a:lstStyle/>
          <a:p>
            <a:pPr algn="just"/>
            <a:r>
              <a:rPr lang="en-GB" sz="1100" dirty="0"/>
              <a:t>53% felt that people dealing or using drugs was a problem for the area.</a:t>
            </a:r>
          </a:p>
          <a:p>
            <a:endParaRPr lang="en-GB" dirty="0"/>
          </a:p>
        </p:txBody>
      </p:sp>
      <p:pic>
        <p:nvPicPr>
          <p:cNvPr id="27" name="Picture 26">
            <a:extLst>
              <a:ext uri="{FF2B5EF4-FFF2-40B4-BE49-F238E27FC236}">
                <a16:creationId xmlns:a16="http://schemas.microsoft.com/office/drawing/2014/main" id="{B4235049-48FF-46C8-9B18-A39AF49F78C5}"/>
              </a:ext>
            </a:extLst>
          </p:cNvPr>
          <p:cNvPicPr>
            <a:picLocks noChangeAspect="1"/>
          </p:cNvPicPr>
          <p:nvPr/>
        </p:nvPicPr>
        <p:blipFill>
          <a:blip r:embed="rId10"/>
          <a:stretch>
            <a:fillRect/>
          </a:stretch>
        </p:blipFill>
        <p:spPr>
          <a:xfrm>
            <a:off x="8314011" y="4238815"/>
            <a:ext cx="350724" cy="1066391"/>
          </a:xfrm>
          <a:prstGeom prst="rect">
            <a:avLst/>
          </a:prstGeom>
        </p:spPr>
      </p:pic>
      <p:sp>
        <p:nvSpPr>
          <p:cNvPr id="28" name="TextBox 27">
            <a:extLst>
              <a:ext uri="{FF2B5EF4-FFF2-40B4-BE49-F238E27FC236}">
                <a16:creationId xmlns:a16="http://schemas.microsoft.com/office/drawing/2014/main" id="{C2C2AE40-E146-4277-99CE-EBD6AEE28015}"/>
              </a:ext>
            </a:extLst>
          </p:cNvPr>
          <p:cNvSpPr txBox="1"/>
          <p:nvPr/>
        </p:nvSpPr>
        <p:spPr>
          <a:xfrm>
            <a:off x="6640886" y="4640213"/>
            <a:ext cx="1862232" cy="877163"/>
          </a:xfrm>
          <a:prstGeom prst="rect">
            <a:avLst/>
          </a:prstGeom>
          <a:noFill/>
        </p:spPr>
        <p:txBody>
          <a:bodyPr wrap="square" rtlCol="0">
            <a:spAutoFit/>
          </a:bodyPr>
          <a:lstStyle/>
          <a:p>
            <a:pPr algn="just"/>
            <a:r>
              <a:rPr lang="en-GB" sz="1100"/>
              <a:t>Poor lighting, isolated areas and signs of poor maintenance. </a:t>
            </a:r>
          </a:p>
          <a:p>
            <a:endParaRPr lang="en-GB"/>
          </a:p>
        </p:txBody>
      </p:sp>
      <p:sp>
        <p:nvSpPr>
          <p:cNvPr id="29" name="TextBox 28">
            <a:extLst>
              <a:ext uri="{FF2B5EF4-FFF2-40B4-BE49-F238E27FC236}">
                <a16:creationId xmlns:a16="http://schemas.microsoft.com/office/drawing/2014/main" id="{DF8E45ED-B1BC-428B-81A6-15C47629E449}"/>
              </a:ext>
            </a:extLst>
          </p:cNvPr>
          <p:cNvSpPr txBox="1"/>
          <p:nvPr/>
        </p:nvSpPr>
        <p:spPr>
          <a:xfrm>
            <a:off x="9746030" y="4545646"/>
            <a:ext cx="1801078" cy="600164"/>
          </a:xfrm>
          <a:prstGeom prst="rect">
            <a:avLst/>
          </a:prstGeom>
          <a:noFill/>
        </p:spPr>
        <p:txBody>
          <a:bodyPr wrap="square" rtlCol="0">
            <a:spAutoFit/>
          </a:bodyPr>
          <a:lstStyle/>
          <a:p>
            <a:pPr algn="just"/>
            <a:r>
              <a:rPr lang="en-GB" sz="1100" dirty="0"/>
              <a:t>Rubbish or litter is the biggest ant-social behaviour concern.</a:t>
            </a:r>
          </a:p>
        </p:txBody>
      </p:sp>
      <p:pic>
        <p:nvPicPr>
          <p:cNvPr id="32" name="Picture 31">
            <a:extLst>
              <a:ext uri="{FF2B5EF4-FFF2-40B4-BE49-F238E27FC236}">
                <a16:creationId xmlns:a16="http://schemas.microsoft.com/office/drawing/2014/main" id="{7E36E12B-D117-494C-AD1C-111183E581A5}"/>
              </a:ext>
            </a:extLst>
          </p:cNvPr>
          <p:cNvPicPr>
            <a:picLocks noChangeAspect="1"/>
          </p:cNvPicPr>
          <p:nvPr/>
        </p:nvPicPr>
        <p:blipFill>
          <a:blip r:embed="rId11"/>
          <a:stretch>
            <a:fillRect/>
          </a:stretch>
        </p:blipFill>
        <p:spPr>
          <a:xfrm>
            <a:off x="6838675" y="3436274"/>
            <a:ext cx="449722" cy="440544"/>
          </a:xfrm>
          <a:prstGeom prst="rect">
            <a:avLst/>
          </a:prstGeom>
        </p:spPr>
      </p:pic>
      <p:pic>
        <p:nvPicPr>
          <p:cNvPr id="31" name="Picture 30">
            <a:extLst>
              <a:ext uri="{FF2B5EF4-FFF2-40B4-BE49-F238E27FC236}">
                <a16:creationId xmlns:a16="http://schemas.microsoft.com/office/drawing/2014/main" id="{0ED2ABFF-DF29-4298-8C51-E55AF30E999A}"/>
              </a:ext>
            </a:extLst>
          </p:cNvPr>
          <p:cNvPicPr>
            <a:picLocks noChangeAspect="1"/>
          </p:cNvPicPr>
          <p:nvPr/>
        </p:nvPicPr>
        <p:blipFill>
          <a:blip r:embed="rId12"/>
          <a:stretch>
            <a:fillRect/>
          </a:stretch>
        </p:blipFill>
        <p:spPr>
          <a:xfrm>
            <a:off x="6592638" y="3876818"/>
            <a:ext cx="374344" cy="498393"/>
          </a:xfrm>
          <a:prstGeom prst="rect">
            <a:avLst/>
          </a:prstGeom>
        </p:spPr>
      </p:pic>
      <p:sp>
        <p:nvSpPr>
          <p:cNvPr id="37" name="TextBox 36">
            <a:extLst>
              <a:ext uri="{FF2B5EF4-FFF2-40B4-BE49-F238E27FC236}">
                <a16:creationId xmlns:a16="http://schemas.microsoft.com/office/drawing/2014/main" id="{DE716EA2-80DB-4CB8-AB88-DA3D0015675B}"/>
              </a:ext>
            </a:extLst>
          </p:cNvPr>
          <p:cNvSpPr txBox="1"/>
          <p:nvPr/>
        </p:nvSpPr>
        <p:spPr>
          <a:xfrm>
            <a:off x="7053265" y="3680285"/>
            <a:ext cx="1857507" cy="877163"/>
          </a:xfrm>
          <a:prstGeom prst="rect">
            <a:avLst/>
          </a:prstGeom>
          <a:noFill/>
        </p:spPr>
        <p:txBody>
          <a:bodyPr wrap="square" rtlCol="0">
            <a:spAutoFit/>
          </a:bodyPr>
          <a:lstStyle/>
          <a:p>
            <a:pPr algn="just"/>
            <a:r>
              <a:rPr lang="en-GB" sz="1100"/>
              <a:t>Lack of visible policing, security and a reduction in public services </a:t>
            </a:r>
          </a:p>
          <a:p>
            <a:endParaRPr lang="en-GB"/>
          </a:p>
        </p:txBody>
      </p:sp>
      <p:sp>
        <p:nvSpPr>
          <p:cNvPr id="43" name="Rectangle: Rounded Corners 42">
            <a:extLst>
              <a:ext uri="{FF2B5EF4-FFF2-40B4-BE49-F238E27FC236}">
                <a16:creationId xmlns:a16="http://schemas.microsoft.com/office/drawing/2014/main" id="{C846A5C2-7F93-4684-AECD-1ED3699DC37E}"/>
              </a:ext>
            </a:extLst>
          </p:cNvPr>
          <p:cNvSpPr/>
          <p:nvPr/>
        </p:nvSpPr>
        <p:spPr>
          <a:xfrm>
            <a:off x="3625986" y="233244"/>
            <a:ext cx="8200744" cy="1235311"/>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endParaRPr lang="en-GB" sz="1600">
              <a:solidFill>
                <a:schemeClr val="tx1"/>
              </a:solidFill>
            </a:endParaRPr>
          </a:p>
        </p:txBody>
      </p:sp>
      <p:sp>
        <p:nvSpPr>
          <p:cNvPr id="44" name="TextBox 43">
            <a:extLst>
              <a:ext uri="{FF2B5EF4-FFF2-40B4-BE49-F238E27FC236}">
                <a16:creationId xmlns:a16="http://schemas.microsoft.com/office/drawing/2014/main" id="{4B690527-3F8B-4842-8841-B687975FF741}"/>
              </a:ext>
            </a:extLst>
          </p:cNvPr>
          <p:cNvSpPr txBox="1"/>
          <p:nvPr/>
        </p:nvSpPr>
        <p:spPr>
          <a:xfrm>
            <a:off x="3702163" y="275258"/>
            <a:ext cx="8130753" cy="1169551"/>
          </a:xfrm>
          <a:prstGeom prst="rect">
            <a:avLst/>
          </a:prstGeom>
          <a:noFill/>
        </p:spPr>
        <p:txBody>
          <a:bodyPr wrap="square" rtlCol="0">
            <a:spAutoFit/>
          </a:bodyPr>
          <a:lstStyle/>
          <a:p>
            <a:pPr algn="just"/>
            <a:r>
              <a:rPr lang="en-GB" sz="1400"/>
              <a:t>An important role for the CSP is to ensure that we address and improve the perceptions of crime and safety for people who live, work and visit the borough. Improved perception of safety will support the building of community confidence and cohesion in the borough. Addressing perceptions of safety and building resilience in our communities are shared priorities across the partnership boards and a focus within the Borough Manifesto and Joint Health and Wellbeing Strategy 2019-2023.</a:t>
            </a:r>
            <a:endParaRPr lang="en-GB"/>
          </a:p>
        </p:txBody>
      </p:sp>
      <p:sp>
        <p:nvSpPr>
          <p:cNvPr id="38" name="Rectangle: Rounded Corners 37">
            <a:extLst>
              <a:ext uri="{FF2B5EF4-FFF2-40B4-BE49-F238E27FC236}">
                <a16:creationId xmlns:a16="http://schemas.microsoft.com/office/drawing/2014/main" id="{40039206-1B1F-4DD9-A886-A47F51F9C252}"/>
              </a:ext>
            </a:extLst>
          </p:cNvPr>
          <p:cNvSpPr/>
          <p:nvPr/>
        </p:nvSpPr>
        <p:spPr>
          <a:xfrm>
            <a:off x="3625986" y="5843131"/>
            <a:ext cx="8180054" cy="640655"/>
          </a:xfrm>
          <a:prstGeom prst="roundRect">
            <a:avLst/>
          </a:prstGeom>
          <a:solidFill>
            <a:schemeClr val="bg1"/>
          </a:solidFill>
          <a:ln w="571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endParaRPr lang="en-GB" sz="1600">
              <a:solidFill>
                <a:schemeClr val="tx1"/>
              </a:solidFill>
            </a:endParaRPr>
          </a:p>
        </p:txBody>
      </p:sp>
      <p:sp>
        <p:nvSpPr>
          <p:cNvPr id="39" name="TextBox 38">
            <a:extLst>
              <a:ext uri="{FF2B5EF4-FFF2-40B4-BE49-F238E27FC236}">
                <a16:creationId xmlns:a16="http://schemas.microsoft.com/office/drawing/2014/main" id="{624A3B7D-C129-41A7-A931-D931E0B131C0}"/>
              </a:ext>
            </a:extLst>
          </p:cNvPr>
          <p:cNvSpPr txBox="1"/>
          <p:nvPr/>
        </p:nvSpPr>
        <p:spPr>
          <a:xfrm>
            <a:off x="3736461" y="5862668"/>
            <a:ext cx="7959104" cy="492443"/>
          </a:xfrm>
          <a:prstGeom prst="rect">
            <a:avLst/>
          </a:prstGeom>
          <a:noFill/>
        </p:spPr>
        <p:txBody>
          <a:bodyPr wrap="square" rtlCol="0">
            <a:spAutoFit/>
          </a:bodyPr>
          <a:lstStyle/>
          <a:p>
            <a:pPr marL="285750" indent="-285750" algn="just">
              <a:buFont typeface="Arial" panose="020B0604020202020204" pitchFamily="34" charset="0"/>
              <a:buChar char="•"/>
            </a:pPr>
            <a:r>
              <a:rPr lang="en-GB" sz="1300"/>
              <a:t>The London Ambulance Service have seen a rise in alcohol related calls, with just under 1,200 calls received in 2017, a 4.5% rise compared to 2016, however drug related offences have seen a 27% reduction.</a:t>
            </a:r>
          </a:p>
        </p:txBody>
      </p:sp>
      <p:sp>
        <p:nvSpPr>
          <p:cNvPr id="3" name="Slide Number Placeholder 2">
            <a:extLst>
              <a:ext uri="{FF2B5EF4-FFF2-40B4-BE49-F238E27FC236}">
                <a16:creationId xmlns:a16="http://schemas.microsoft.com/office/drawing/2014/main" id="{9A5424DB-28BB-4BA7-8E31-059556D35625}"/>
              </a:ext>
            </a:extLst>
          </p:cNvPr>
          <p:cNvSpPr>
            <a:spLocks noGrp="1"/>
          </p:cNvSpPr>
          <p:nvPr>
            <p:ph type="sldNum" sz="quarter" idx="12"/>
          </p:nvPr>
        </p:nvSpPr>
        <p:spPr>
          <a:xfrm>
            <a:off x="9445418" y="6724058"/>
            <a:ext cx="2743200" cy="365125"/>
          </a:xfrm>
        </p:spPr>
        <p:txBody>
          <a:bodyPr/>
          <a:lstStyle/>
          <a:p>
            <a:r>
              <a:rPr lang="en-GB"/>
              <a:t>8</a:t>
            </a:r>
          </a:p>
        </p:txBody>
      </p:sp>
      <p:sp>
        <p:nvSpPr>
          <p:cNvPr id="34" name="Title 1">
            <a:extLst>
              <a:ext uri="{FF2B5EF4-FFF2-40B4-BE49-F238E27FC236}">
                <a16:creationId xmlns:a16="http://schemas.microsoft.com/office/drawing/2014/main" id="{C7E473B8-E585-4F22-BF2D-5AC41C17DFE9}"/>
              </a:ext>
            </a:extLst>
          </p:cNvPr>
          <p:cNvSpPr txBox="1">
            <a:spLocks/>
          </p:cNvSpPr>
          <p:nvPr/>
        </p:nvSpPr>
        <p:spPr>
          <a:xfrm>
            <a:off x="141309" y="2910400"/>
            <a:ext cx="2839347" cy="1156227"/>
          </a:xfrm>
          <a:prstGeom prst="rect">
            <a:avLst/>
          </a:prstGeom>
          <a:solidFill>
            <a:srgbClr val="FFFFFF"/>
          </a:solidFill>
          <a:ln w="25400" cap="sq">
            <a:solidFill>
              <a:schemeClr val="bg1">
                <a:lumMod val="50000"/>
              </a:schemeClr>
            </a:solidFill>
            <a:miter lim="800000"/>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800" b="1">
                <a:solidFill>
                  <a:srgbClr val="262626"/>
                </a:solidFill>
              </a:rPr>
              <a:t>5. What does our local data tell us?</a:t>
            </a:r>
          </a:p>
        </p:txBody>
      </p:sp>
      <p:pic>
        <p:nvPicPr>
          <p:cNvPr id="5" name="Graphic 4" descr="Banana Peel with solid fill">
            <a:extLst>
              <a:ext uri="{FF2B5EF4-FFF2-40B4-BE49-F238E27FC236}">
                <a16:creationId xmlns:a16="http://schemas.microsoft.com/office/drawing/2014/main" id="{A1C101A7-66FC-43B2-AB9C-9FB98809805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49675" y="4543111"/>
            <a:ext cx="577402" cy="577402"/>
          </a:xfrm>
          <a:prstGeom prst="rect">
            <a:avLst/>
          </a:prstGeom>
        </p:spPr>
      </p:pic>
      <p:sp>
        <p:nvSpPr>
          <p:cNvPr id="35" name="TextBox 34">
            <a:extLst>
              <a:ext uri="{FF2B5EF4-FFF2-40B4-BE49-F238E27FC236}">
                <a16:creationId xmlns:a16="http://schemas.microsoft.com/office/drawing/2014/main" id="{A0E1330F-C2AD-453B-87DE-371CEA3EDFF9}"/>
              </a:ext>
            </a:extLst>
          </p:cNvPr>
          <p:cNvSpPr txBox="1"/>
          <p:nvPr/>
        </p:nvSpPr>
        <p:spPr>
          <a:xfrm>
            <a:off x="141309" y="204568"/>
            <a:ext cx="2640551" cy="646331"/>
          </a:xfrm>
          <a:prstGeom prst="rect">
            <a:avLst/>
          </a:prstGeom>
          <a:noFill/>
        </p:spPr>
        <p:txBody>
          <a:bodyPr wrap="square" rtlCol="0">
            <a:spAutoFit/>
          </a:bodyPr>
          <a:lstStyle/>
          <a:p>
            <a:r>
              <a:rPr lang="en-GB" sz="1200"/>
              <a:t>* Reader must take into consideration the impacts on COVID-19 on data and crime trends</a:t>
            </a:r>
          </a:p>
        </p:txBody>
      </p:sp>
    </p:spTree>
    <p:extLst>
      <p:ext uri="{BB962C8B-B14F-4D97-AF65-F5344CB8AC3E}">
        <p14:creationId xmlns:p14="http://schemas.microsoft.com/office/powerpoint/2010/main" val="2199454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1EB7778C-9410-4630-A3C0-E6F9C1930CEF}"/>
              </a:ext>
            </a:extLst>
          </p:cNvPr>
          <p:cNvSpPr/>
          <p:nvPr/>
        </p:nvSpPr>
        <p:spPr>
          <a:xfrm>
            <a:off x="3382" y="0"/>
            <a:ext cx="3115203" cy="6858000"/>
          </a:xfrm>
          <a:prstGeom prst="rect">
            <a:avLst/>
          </a:prstGeom>
          <a:solidFill>
            <a:schemeClr val="tx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9A5424DB-28BB-4BA7-8E31-059556D35625}"/>
              </a:ext>
            </a:extLst>
          </p:cNvPr>
          <p:cNvSpPr>
            <a:spLocks noGrp="1"/>
          </p:cNvSpPr>
          <p:nvPr>
            <p:ph type="sldNum" sz="quarter" idx="12"/>
          </p:nvPr>
        </p:nvSpPr>
        <p:spPr>
          <a:xfrm>
            <a:off x="9448800" y="6490314"/>
            <a:ext cx="2743200" cy="365125"/>
          </a:xfrm>
        </p:spPr>
        <p:txBody>
          <a:bodyPr/>
          <a:lstStyle/>
          <a:p>
            <a:r>
              <a:rPr lang="en-GB"/>
              <a:t>8</a:t>
            </a:r>
          </a:p>
        </p:txBody>
      </p:sp>
      <p:sp>
        <p:nvSpPr>
          <p:cNvPr id="34" name="Title 1">
            <a:extLst>
              <a:ext uri="{FF2B5EF4-FFF2-40B4-BE49-F238E27FC236}">
                <a16:creationId xmlns:a16="http://schemas.microsoft.com/office/drawing/2014/main" id="{C7E473B8-E585-4F22-BF2D-5AC41C17DFE9}"/>
              </a:ext>
            </a:extLst>
          </p:cNvPr>
          <p:cNvSpPr txBox="1">
            <a:spLocks/>
          </p:cNvSpPr>
          <p:nvPr/>
        </p:nvSpPr>
        <p:spPr>
          <a:xfrm>
            <a:off x="141309" y="2910400"/>
            <a:ext cx="2839347" cy="1156227"/>
          </a:xfrm>
          <a:prstGeom prst="rect">
            <a:avLst/>
          </a:prstGeom>
          <a:solidFill>
            <a:srgbClr val="FFFFFF"/>
          </a:solidFill>
          <a:ln w="25400" cap="sq">
            <a:solidFill>
              <a:schemeClr val="bg1">
                <a:lumMod val="50000"/>
              </a:schemeClr>
            </a:solidFill>
            <a:miter lim="800000"/>
          </a:ln>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800" b="1">
                <a:solidFill>
                  <a:srgbClr val="262626"/>
                </a:solidFill>
              </a:rPr>
              <a:t>6. Subgroup Structure and Priority Groups</a:t>
            </a:r>
          </a:p>
        </p:txBody>
      </p:sp>
      <p:pic>
        <p:nvPicPr>
          <p:cNvPr id="9" name="Picture 8">
            <a:extLst>
              <a:ext uri="{FF2B5EF4-FFF2-40B4-BE49-F238E27FC236}">
                <a16:creationId xmlns:a16="http://schemas.microsoft.com/office/drawing/2014/main" id="{60E5A613-F82E-4633-85D4-16BF4D6E81A5}"/>
              </a:ext>
            </a:extLst>
          </p:cNvPr>
          <p:cNvPicPr>
            <a:picLocks noChangeAspect="1"/>
          </p:cNvPicPr>
          <p:nvPr/>
        </p:nvPicPr>
        <p:blipFill>
          <a:blip r:embed="rId2"/>
          <a:stretch>
            <a:fillRect/>
          </a:stretch>
        </p:blipFill>
        <p:spPr>
          <a:xfrm>
            <a:off x="4622132" y="1105074"/>
            <a:ext cx="5867400" cy="866775"/>
          </a:xfrm>
          <a:prstGeom prst="rect">
            <a:avLst/>
          </a:prstGeom>
        </p:spPr>
      </p:pic>
      <p:sp>
        <p:nvSpPr>
          <p:cNvPr id="7" name="Rectangle 4">
            <a:extLst>
              <a:ext uri="{FF2B5EF4-FFF2-40B4-BE49-F238E27FC236}">
                <a16:creationId xmlns:a16="http://schemas.microsoft.com/office/drawing/2014/main" id="{1075B701-E6D7-3B7F-65DB-770AACAE1CB2}"/>
              </a:ext>
            </a:extLst>
          </p:cNvPr>
          <p:cNvSpPr>
            <a:spLocks noChangeArrowheads="1"/>
          </p:cNvSpPr>
          <p:nvPr/>
        </p:nvSpPr>
        <p:spPr bwMode="auto">
          <a:xfrm>
            <a:off x="3256512" y="-859785"/>
            <a:ext cx="9738381"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COMMUNITY SAFETY PARTNERSHIP (CSP)</a:t>
            </a: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Board and Subgroup Structure Chart</a:t>
            </a: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64F005FE-FBF2-F8E5-3069-C581D9534221}"/>
              </a:ext>
            </a:extLst>
          </p:cNvPr>
          <p:cNvSpPr>
            <a:spLocks noChangeArrowheads="1"/>
          </p:cNvSpPr>
          <p:nvPr/>
        </p:nvSpPr>
        <p:spPr bwMode="auto">
          <a:xfrm>
            <a:off x="3256512" y="-471835"/>
            <a:ext cx="973838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7">
            <a:extLst>
              <a:ext uri="{FF2B5EF4-FFF2-40B4-BE49-F238E27FC236}">
                <a16:creationId xmlns:a16="http://schemas.microsoft.com/office/drawing/2014/main" id="{4EC5A045-148E-99E3-3CA9-C9FF6F09F4C5}"/>
              </a:ext>
            </a:extLst>
          </p:cNvPr>
          <p:cNvSpPr>
            <a:spLocks noChangeArrowheads="1"/>
          </p:cNvSpPr>
          <p:nvPr/>
        </p:nvSpPr>
        <p:spPr bwMode="auto">
          <a:xfrm flipV="1">
            <a:off x="3256512" y="-52606"/>
            <a:ext cx="973838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454150" algn="l"/>
              </a:tabLst>
              <a:defRPr>
                <a:solidFill>
                  <a:schemeClr val="tx1"/>
                </a:solidFill>
                <a:latin typeface="Arial" panose="020B0604020202020204" pitchFamily="34" charset="0"/>
              </a:defRPr>
            </a:lvl1pPr>
            <a:lvl2pPr eaLnBrk="0" fontAlgn="base" hangingPunct="0">
              <a:spcBef>
                <a:spcPct val="0"/>
              </a:spcBef>
              <a:spcAft>
                <a:spcPct val="0"/>
              </a:spcAft>
              <a:tabLst>
                <a:tab pos="1454150" algn="l"/>
              </a:tabLst>
              <a:defRPr>
                <a:solidFill>
                  <a:schemeClr val="tx1"/>
                </a:solidFill>
                <a:latin typeface="Arial" panose="020B0604020202020204" pitchFamily="34" charset="0"/>
              </a:defRPr>
            </a:lvl2pPr>
            <a:lvl3pPr eaLnBrk="0" fontAlgn="base" hangingPunct="0">
              <a:spcBef>
                <a:spcPct val="0"/>
              </a:spcBef>
              <a:spcAft>
                <a:spcPct val="0"/>
              </a:spcAft>
              <a:tabLst>
                <a:tab pos="1454150" algn="l"/>
              </a:tabLst>
              <a:defRPr>
                <a:solidFill>
                  <a:schemeClr val="tx1"/>
                </a:solidFill>
                <a:latin typeface="Arial" panose="020B0604020202020204" pitchFamily="34" charset="0"/>
              </a:defRPr>
            </a:lvl3pPr>
            <a:lvl4pPr eaLnBrk="0" fontAlgn="base" hangingPunct="0">
              <a:spcBef>
                <a:spcPct val="0"/>
              </a:spcBef>
              <a:spcAft>
                <a:spcPct val="0"/>
              </a:spcAft>
              <a:tabLst>
                <a:tab pos="1454150" algn="l"/>
              </a:tabLst>
              <a:defRPr>
                <a:solidFill>
                  <a:schemeClr val="tx1"/>
                </a:solidFill>
                <a:latin typeface="Arial" panose="020B0604020202020204" pitchFamily="34" charset="0"/>
              </a:defRPr>
            </a:lvl4pPr>
            <a:lvl5pPr eaLnBrk="0" fontAlgn="base" hangingPunct="0">
              <a:spcBef>
                <a:spcPct val="0"/>
              </a:spcBef>
              <a:spcAft>
                <a:spcPct val="0"/>
              </a:spcAft>
              <a:tabLst>
                <a:tab pos="1454150" algn="l"/>
              </a:tabLst>
              <a:defRPr>
                <a:solidFill>
                  <a:schemeClr val="tx1"/>
                </a:solidFill>
                <a:latin typeface="Arial" panose="020B0604020202020204" pitchFamily="34" charset="0"/>
              </a:defRPr>
            </a:lvl5pPr>
            <a:lvl6pPr eaLnBrk="0" fontAlgn="base" hangingPunct="0">
              <a:spcBef>
                <a:spcPct val="0"/>
              </a:spcBef>
              <a:spcAft>
                <a:spcPct val="0"/>
              </a:spcAft>
              <a:tabLst>
                <a:tab pos="1454150" algn="l"/>
              </a:tabLst>
              <a:defRPr>
                <a:solidFill>
                  <a:schemeClr val="tx1"/>
                </a:solidFill>
                <a:latin typeface="Arial" panose="020B0604020202020204" pitchFamily="34" charset="0"/>
              </a:defRPr>
            </a:lvl6pPr>
            <a:lvl7pPr eaLnBrk="0" fontAlgn="base" hangingPunct="0">
              <a:spcBef>
                <a:spcPct val="0"/>
              </a:spcBef>
              <a:spcAft>
                <a:spcPct val="0"/>
              </a:spcAft>
              <a:tabLst>
                <a:tab pos="1454150" algn="l"/>
              </a:tabLst>
              <a:defRPr>
                <a:solidFill>
                  <a:schemeClr val="tx1"/>
                </a:solidFill>
                <a:latin typeface="Arial" panose="020B0604020202020204" pitchFamily="34" charset="0"/>
              </a:defRPr>
            </a:lvl7pPr>
            <a:lvl8pPr eaLnBrk="0" fontAlgn="base" hangingPunct="0">
              <a:spcBef>
                <a:spcPct val="0"/>
              </a:spcBef>
              <a:spcAft>
                <a:spcPct val="0"/>
              </a:spcAft>
              <a:tabLst>
                <a:tab pos="1454150" algn="l"/>
              </a:tabLst>
              <a:defRPr>
                <a:solidFill>
                  <a:schemeClr val="tx1"/>
                </a:solidFill>
                <a:latin typeface="Arial" panose="020B0604020202020204" pitchFamily="34" charset="0"/>
              </a:defRPr>
            </a:lvl8pPr>
            <a:lvl9pPr eaLnBrk="0" fontAlgn="base" hangingPunct="0">
              <a:spcBef>
                <a:spcPct val="0"/>
              </a:spcBef>
              <a:spcAft>
                <a:spcPct val="0"/>
              </a:spcAft>
              <a:tabLst>
                <a:tab pos="1454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454150" algn="l"/>
              </a:tabLst>
            </a:pP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454150" algn="l"/>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6" name="Diagram 5">
            <a:extLst>
              <a:ext uri="{FF2B5EF4-FFF2-40B4-BE49-F238E27FC236}">
                <a16:creationId xmlns:a16="http://schemas.microsoft.com/office/drawing/2014/main" id="{F9D8F1DD-0FE5-8D80-8D9D-C194CD95C54A}"/>
              </a:ext>
            </a:extLst>
          </p:cNvPr>
          <p:cNvGraphicFramePr/>
          <p:nvPr>
            <p:extLst>
              <p:ext uri="{D42A27DB-BD31-4B8C-83A1-F6EECF244321}">
                <p14:modId xmlns:p14="http://schemas.microsoft.com/office/powerpoint/2010/main" val="3799085642"/>
              </p:ext>
            </p:extLst>
          </p:nvPr>
        </p:nvGraphicFramePr>
        <p:xfrm>
          <a:off x="2908228" y="2062631"/>
          <a:ext cx="9039049" cy="3410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1" name="Straight Connector 10">
            <a:extLst>
              <a:ext uri="{FF2B5EF4-FFF2-40B4-BE49-F238E27FC236}">
                <a16:creationId xmlns:a16="http://schemas.microsoft.com/office/drawing/2014/main" id="{836AF500-8099-7B37-5355-A626370687B8}"/>
              </a:ext>
            </a:extLst>
          </p:cNvPr>
          <p:cNvCxnSpPr>
            <a:cxnSpLocks/>
          </p:cNvCxnSpPr>
          <p:nvPr/>
        </p:nvCxnSpPr>
        <p:spPr>
          <a:xfrm>
            <a:off x="8360685" y="2987896"/>
            <a:ext cx="1061377"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Box 2">
            <a:extLst>
              <a:ext uri="{FF2B5EF4-FFF2-40B4-BE49-F238E27FC236}">
                <a16:creationId xmlns:a16="http://schemas.microsoft.com/office/drawing/2014/main" id="{E5F0ED60-BB00-E6D8-80C1-844542E9E77D}"/>
              </a:ext>
            </a:extLst>
          </p:cNvPr>
          <p:cNvSpPr txBox="1">
            <a:spLocks noChangeArrowheads="1"/>
          </p:cNvSpPr>
          <p:nvPr/>
        </p:nvSpPr>
        <p:spPr bwMode="auto">
          <a:xfrm>
            <a:off x="9422062" y="2865270"/>
            <a:ext cx="2304812" cy="369332"/>
          </a:xfrm>
          <a:prstGeom prst="rect">
            <a:avLst/>
          </a:prstGeom>
          <a:solidFill>
            <a:srgbClr val="2F5496"/>
          </a:solidFill>
          <a:ln w="9525">
            <a:solidFill>
              <a:srgbClr val="2F5496"/>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FFFFFF"/>
                </a:solidFill>
                <a:effectLst/>
                <a:ea typeface="Calibri" panose="020F0502020204030204" pitchFamily="34" charset="0"/>
                <a:cs typeface="Times New Roman" panose="02020603050405020304" pitchFamily="18" charset="0"/>
              </a:rPr>
              <a:t>VRU Action Plan Monitoring Meetings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FFFFFF"/>
                </a:solidFill>
                <a:effectLst/>
                <a:ea typeface="Calibri" panose="020F0502020204030204" pitchFamily="34" charset="0"/>
                <a:cs typeface="Times New Roman" panose="02020603050405020304" pitchFamily="18" charset="0"/>
              </a:rPr>
              <a:t>Chair: Andy Opie</a:t>
            </a:r>
            <a:endParaRPr kumimoji="0" lang="en-US" altLang="en-US" sz="900" b="0" i="0" u="none" strike="noStrike" cap="none" normalizeH="0" baseline="0" dirty="0">
              <a:ln>
                <a:noFill/>
              </a:ln>
              <a:solidFill>
                <a:schemeClr val="tx1"/>
              </a:solidFill>
              <a:effectLst/>
            </a:endParaRPr>
          </a:p>
        </p:txBody>
      </p:sp>
      <p:cxnSp>
        <p:nvCxnSpPr>
          <p:cNvPr id="14" name="Connector: Elbow 13">
            <a:extLst>
              <a:ext uri="{FF2B5EF4-FFF2-40B4-BE49-F238E27FC236}">
                <a16:creationId xmlns:a16="http://schemas.microsoft.com/office/drawing/2014/main" id="{EA433813-F579-399B-E5DE-94C124A1F66F}"/>
              </a:ext>
            </a:extLst>
          </p:cNvPr>
          <p:cNvCxnSpPr>
            <a:cxnSpLocks/>
          </p:cNvCxnSpPr>
          <p:nvPr/>
        </p:nvCxnSpPr>
        <p:spPr>
          <a:xfrm flipV="1">
            <a:off x="3757186" y="3408630"/>
            <a:ext cx="1217494" cy="115729"/>
          </a:xfrm>
          <a:prstGeom prst="bentConnector3">
            <a:avLst>
              <a:gd name="adj1" fmla="val 921"/>
            </a:avLst>
          </a:prstGeom>
          <a:ln>
            <a:solidFill>
              <a:schemeClr val="accent2"/>
            </a:solidFill>
          </a:ln>
        </p:spPr>
        <p:style>
          <a:lnRef idx="1">
            <a:schemeClr val="accent2"/>
          </a:lnRef>
          <a:fillRef idx="0">
            <a:schemeClr val="accent2"/>
          </a:fillRef>
          <a:effectRef idx="0">
            <a:schemeClr val="accent2"/>
          </a:effectRef>
          <a:fontRef idx="minor">
            <a:schemeClr val="tx1"/>
          </a:fontRef>
        </p:style>
      </p:cxnSp>
      <p:pic>
        <p:nvPicPr>
          <p:cNvPr id="2055" name="Picture 10" descr="Text&#10;&#10;Description automatically generated">
            <a:extLst>
              <a:ext uri="{FF2B5EF4-FFF2-40B4-BE49-F238E27FC236}">
                <a16:creationId xmlns:a16="http://schemas.microsoft.com/office/drawing/2014/main" id="{390689A9-8EFC-F300-F416-BC190F10E83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22062" y="2399140"/>
            <a:ext cx="1937147" cy="382198"/>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03CAC3E-D82B-CC21-8AE1-DD5F84805D8D}"/>
              </a:ext>
            </a:extLst>
          </p:cNvPr>
          <p:cNvCxnSpPr>
            <a:cxnSpLocks/>
            <a:endCxn id="2055" idx="1"/>
          </p:cNvCxnSpPr>
          <p:nvPr/>
        </p:nvCxnSpPr>
        <p:spPr>
          <a:xfrm flipV="1">
            <a:off x="8360685" y="2590239"/>
            <a:ext cx="1061377" cy="275031"/>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9">
            <a:extLst>
              <a:ext uri="{FF2B5EF4-FFF2-40B4-BE49-F238E27FC236}">
                <a16:creationId xmlns:a16="http://schemas.microsoft.com/office/drawing/2014/main" id="{8F9C92E2-EDF2-4D65-C2B3-DDED0EA09542}"/>
              </a:ext>
            </a:extLst>
          </p:cNvPr>
          <p:cNvSpPr>
            <a:spLocks noChangeArrowheads="1"/>
          </p:cNvSpPr>
          <p:nvPr/>
        </p:nvSpPr>
        <p:spPr bwMode="auto">
          <a:xfrm>
            <a:off x="2505041" y="-696369"/>
            <a:ext cx="11160755"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COMMUNITY SAFETY &amp; SUBSTANCE MISUSE PARTNERSHIP (CS&amp;SMP)</a:t>
            </a: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Proposed Board and Subgroup Structure Chart</a:t>
            </a: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0">
            <a:extLst>
              <a:ext uri="{FF2B5EF4-FFF2-40B4-BE49-F238E27FC236}">
                <a16:creationId xmlns:a16="http://schemas.microsoft.com/office/drawing/2014/main" id="{9BFDC5D5-4C7C-B0DB-7871-B13C943BB751}"/>
              </a:ext>
            </a:extLst>
          </p:cNvPr>
          <p:cNvSpPr>
            <a:spLocks noChangeArrowheads="1"/>
          </p:cNvSpPr>
          <p:nvPr/>
        </p:nvSpPr>
        <p:spPr bwMode="auto">
          <a:xfrm>
            <a:off x="2505041" y="-303962"/>
            <a:ext cx="1116075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1">
            <a:extLst>
              <a:ext uri="{FF2B5EF4-FFF2-40B4-BE49-F238E27FC236}">
                <a16:creationId xmlns:a16="http://schemas.microsoft.com/office/drawing/2014/main" id="{4D35AE58-BE65-E631-2B5A-323ADC19B352}"/>
              </a:ext>
            </a:extLst>
          </p:cNvPr>
          <p:cNvSpPr>
            <a:spLocks noChangeArrowheads="1"/>
          </p:cNvSpPr>
          <p:nvPr/>
        </p:nvSpPr>
        <p:spPr bwMode="auto">
          <a:xfrm flipV="1">
            <a:off x="2505041" y="50536"/>
            <a:ext cx="968357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2">
            <a:extLst>
              <a:ext uri="{FF2B5EF4-FFF2-40B4-BE49-F238E27FC236}">
                <a16:creationId xmlns:a16="http://schemas.microsoft.com/office/drawing/2014/main" id="{1D049183-CF2A-F7F9-28A4-02E521F1F544}"/>
              </a:ext>
            </a:extLst>
          </p:cNvPr>
          <p:cNvSpPr>
            <a:spLocks noChangeArrowheads="1"/>
          </p:cNvSpPr>
          <p:nvPr/>
        </p:nvSpPr>
        <p:spPr bwMode="auto">
          <a:xfrm flipV="1">
            <a:off x="2505041" y="-79047"/>
            <a:ext cx="1116075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4">
            <a:extLst>
              <a:ext uri="{FF2B5EF4-FFF2-40B4-BE49-F238E27FC236}">
                <a16:creationId xmlns:a16="http://schemas.microsoft.com/office/drawing/2014/main" id="{53C0E0D4-72F6-AC6D-79D8-095E84EE158B}"/>
              </a:ext>
            </a:extLst>
          </p:cNvPr>
          <p:cNvSpPr>
            <a:spLocks noChangeArrowheads="1"/>
          </p:cNvSpPr>
          <p:nvPr/>
        </p:nvSpPr>
        <p:spPr bwMode="auto">
          <a:xfrm flipV="1">
            <a:off x="2505041" y="122529"/>
            <a:ext cx="1116075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5">
            <a:extLst>
              <a:ext uri="{FF2B5EF4-FFF2-40B4-BE49-F238E27FC236}">
                <a16:creationId xmlns:a16="http://schemas.microsoft.com/office/drawing/2014/main" id="{177BB989-1355-78AB-56FE-A73986874CCF}"/>
              </a:ext>
            </a:extLst>
          </p:cNvPr>
          <p:cNvSpPr>
            <a:spLocks noChangeArrowheads="1"/>
          </p:cNvSpPr>
          <p:nvPr/>
        </p:nvSpPr>
        <p:spPr bwMode="auto">
          <a:xfrm>
            <a:off x="3118585" y="385942"/>
            <a:ext cx="11160755" cy="378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cxnSp>
        <p:nvCxnSpPr>
          <p:cNvPr id="42" name="Connector: Elbow 41">
            <a:extLst>
              <a:ext uri="{FF2B5EF4-FFF2-40B4-BE49-F238E27FC236}">
                <a16:creationId xmlns:a16="http://schemas.microsoft.com/office/drawing/2014/main" id="{5D52E899-A0EB-5C63-59DA-AC4BDEBF92AD}"/>
              </a:ext>
            </a:extLst>
          </p:cNvPr>
          <p:cNvCxnSpPr/>
          <p:nvPr/>
        </p:nvCxnSpPr>
        <p:spPr>
          <a:xfrm rot="16200000" flipH="1">
            <a:off x="3177453" y="4296418"/>
            <a:ext cx="496320" cy="36739"/>
          </a:xfrm>
          <a:prstGeom prst="bentConnector3">
            <a:avLst>
              <a:gd name="adj1" fmla="val 99252"/>
            </a:avLst>
          </a:prstGeom>
        </p:spPr>
        <p:style>
          <a:lnRef idx="1">
            <a:schemeClr val="accent2"/>
          </a:lnRef>
          <a:fillRef idx="0">
            <a:schemeClr val="accent2"/>
          </a:fillRef>
          <a:effectRef idx="0">
            <a:schemeClr val="accent2"/>
          </a:effectRef>
          <a:fontRef idx="minor">
            <a:schemeClr val="tx1"/>
          </a:fontRef>
        </p:style>
      </p:cxnSp>
      <p:cxnSp>
        <p:nvCxnSpPr>
          <p:cNvPr id="59" name="Straight Connector 58">
            <a:extLst>
              <a:ext uri="{FF2B5EF4-FFF2-40B4-BE49-F238E27FC236}">
                <a16:creationId xmlns:a16="http://schemas.microsoft.com/office/drawing/2014/main" id="{299805AE-CAD5-CA3F-40EB-B68A81A23810}"/>
              </a:ext>
            </a:extLst>
          </p:cNvPr>
          <p:cNvCxnSpPr/>
          <p:nvPr/>
        </p:nvCxnSpPr>
        <p:spPr>
          <a:xfrm flipH="1">
            <a:off x="4888871" y="2987896"/>
            <a:ext cx="1516560" cy="0"/>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0" name="TextBox 59">
            <a:extLst>
              <a:ext uri="{FF2B5EF4-FFF2-40B4-BE49-F238E27FC236}">
                <a16:creationId xmlns:a16="http://schemas.microsoft.com/office/drawing/2014/main" id="{F6D45B21-6131-4FD6-C21D-89AAB87A72F7}"/>
              </a:ext>
            </a:extLst>
          </p:cNvPr>
          <p:cNvSpPr txBox="1"/>
          <p:nvPr/>
        </p:nvSpPr>
        <p:spPr>
          <a:xfrm>
            <a:off x="3407243" y="5294077"/>
            <a:ext cx="8503294" cy="276999"/>
          </a:xfrm>
          <a:prstGeom prst="rect">
            <a:avLst/>
          </a:prstGeom>
          <a:noFill/>
        </p:spPr>
        <p:txBody>
          <a:bodyPr wrap="square" rtlCol="0">
            <a:spAutoFit/>
          </a:bodyPr>
          <a:lstStyle/>
          <a:p>
            <a:r>
              <a:rPr lang="en-GB" sz="1200" dirty="0"/>
              <a:t>*Substance misuse operational subgroup added for 2023, to reflect the Government’s new Combatting Drugs Partnership strategy.</a:t>
            </a:r>
          </a:p>
        </p:txBody>
      </p:sp>
    </p:spTree>
    <p:extLst>
      <p:ext uri="{BB962C8B-B14F-4D97-AF65-F5344CB8AC3E}">
        <p14:creationId xmlns:p14="http://schemas.microsoft.com/office/powerpoint/2010/main" val="2038055863"/>
      </p:ext>
    </p:extLst>
  </p:cSld>
  <p:clrMapOvr>
    <a:masterClrMapping/>
  </p:clrMapOvr>
</p:sld>
</file>

<file path=ppt/theme/theme1.xml><?xml version="1.0" encoding="utf-8"?>
<a:theme xmlns:a="http://schemas.openxmlformats.org/drawingml/2006/main" name="1_Office Theme">
  <a:themeElements>
    <a:clrScheme name="Custom 2">
      <a:dk1>
        <a:srgbClr val="257CBE"/>
      </a:dk1>
      <a:lt1>
        <a:sysClr val="window" lastClr="FFFFFF"/>
      </a:lt1>
      <a:dk2>
        <a:srgbClr val="D1E6F6"/>
      </a:dk2>
      <a:lt2>
        <a:srgbClr val="CEDBE6"/>
      </a:lt2>
      <a:accent1>
        <a:srgbClr val="D1E6F6"/>
      </a:accent1>
      <a:accent2>
        <a:srgbClr val="A3CEED"/>
      </a:accent2>
      <a:accent3>
        <a:srgbClr val="75B5E4"/>
      </a:accent3>
      <a:accent4>
        <a:srgbClr val="ACD2EE"/>
      </a:accent4>
      <a:accent5>
        <a:srgbClr val="84ACB6"/>
      </a:accent5>
      <a:accent6>
        <a:srgbClr val="2683C6"/>
      </a:accent6>
      <a:hlink>
        <a:srgbClr val="25889F"/>
      </a:hlink>
      <a:folHlink>
        <a:srgbClr val="75B5E4"/>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59fa423a-319c-4486-99a4-febc348d8de0" ContentTypeId="0x0101003D111B80989C2F48A98656A918A919A0" PreviousValue="false"/>
</file>

<file path=customXml/item3.xml><?xml version="1.0" encoding="utf-8"?>
<p:properties xmlns:p="http://schemas.microsoft.com/office/2006/metadata/properties" xmlns:xsi="http://www.w3.org/2001/XMLSchema-instance" xmlns:pc="http://schemas.microsoft.com/office/infopath/2007/PartnerControls">
  <documentManagement>
    <f35f8bb8de474ca097f39364288e1644 xmlns="6f247cf5-36db-4625-96bb-fe9ae63417ad">
      <Terms xmlns="http://schemas.microsoft.com/office/infopath/2007/PartnerControls"/>
    </f35f8bb8de474ca097f39364288e1644>
    <TaxCatchAll xmlns="6f247cf5-36db-4625-96bb-fe9ae63417ad" xsi:nil="true"/>
    <k7ff990e7aca4cbe91a85df0bf876c29 xmlns="6f247cf5-36db-4625-96bb-fe9ae63417ad">
      <Terms xmlns="http://schemas.microsoft.com/office/infopath/2007/PartnerControls"/>
    </k7ff990e7aca4cbe91a85df0bf876c29>
    <_dlc_DocId xmlns="c550b601-e245-41f1-b930-6eeb9c7dc615">A56A47AARZ6A-1231799139-11397</_dlc_DocId>
    <_dlc_DocIdUrl xmlns="c550b601-e245-41f1-b930-6eeb9c7dc615">
      <Url>https://lbbd.sharepoint.com/teams/T0495-INT-FNC-Com-Safety-Pship-Board/_layouts/15/DocIdRedir.aspx?ID=A56A47AARZ6A-1231799139-11397</Url>
      <Description>A56A47AARZ6A-1231799139-11397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Council Document" ma:contentTypeID="0x0101003D111B80989C2F48A98656A918A919A0004F3BA1EEC5BE2C4D9E02F4D922869C9F" ma:contentTypeVersion="27" ma:contentTypeDescription="Document with LGCS and Type of Content Classification" ma:contentTypeScope="" ma:versionID="a0a2886934dcce5af3dc879d19c4f6ae">
  <xsd:schema xmlns:xsd="http://www.w3.org/2001/XMLSchema" xmlns:xs="http://www.w3.org/2001/XMLSchema" xmlns:p="http://schemas.microsoft.com/office/2006/metadata/properties" xmlns:ns2="6f247cf5-36db-4625-96bb-fe9ae63417ad" xmlns:ns3="c550b601-e245-41f1-b930-6eeb9c7dc615" targetNamespace="http://schemas.microsoft.com/office/2006/metadata/properties" ma:root="true" ma:fieldsID="c8a0fa485a8eed6154253dd109dfca7d" ns2:_="" ns3:_="">
    <xsd:import namespace="6f247cf5-36db-4625-96bb-fe9ae63417ad"/>
    <xsd:import namespace="c550b601-e245-41f1-b930-6eeb9c7dc615"/>
    <xsd:element name="properties">
      <xsd:complexType>
        <xsd:sequence>
          <xsd:element name="documentManagement">
            <xsd:complexType>
              <xsd:all>
                <xsd:element ref="ns2:f35f8bb8de474ca097f39364288e1644" minOccurs="0"/>
                <xsd:element ref="ns2:TaxCatchAll" minOccurs="0"/>
                <xsd:element ref="ns2:TaxCatchAllLabel" minOccurs="0"/>
                <xsd:element ref="ns2:k7ff990e7aca4cbe91a85df0bf876c29"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247cf5-36db-4625-96bb-fe9ae63417ad" elementFormDefault="qualified">
    <xsd:import namespace="http://schemas.microsoft.com/office/2006/documentManagement/types"/>
    <xsd:import namespace="http://schemas.microsoft.com/office/infopath/2007/PartnerControls"/>
    <xsd:element name="f35f8bb8de474ca097f39364288e1644" ma:index="8" nillable="true" ma:taxonomy="true" ma:internalName="f35f8bb8de474ca097f39364288e1644" ma:taxonomyFieldName="LGCS" ma:displayName="LGCS" ma:readOnly="false" ma:default="" ma:fieldId="{f35f8bb8-de47-4ca0-97f3-9364288e1644}" ma:taxonomyMulti="true" ma:sspId="59fa423a-319c-4486-99a4-febc348d8de0" ma:termSetId="cddd090f-8b08-4cf2-b8da-459cbc7cc2b2"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edbc478-1663-403c-b232-207f1be6534a}" ma:internalName="TaxCatchAll" ma:showField="CatchAllData" ma:web="c550b601-e245-41f1-b930-6eeb9c7dc61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edbc478-1663-403c-b232-207f1be6534a}" ma:internalName="TaxCatchAllLabel" ma:readOnly="true" ma:showField="CatchAllDataLabel" ma:web="c550b601-e245-41f1-b930-6eeb9c7dc615">
      <xsd:complexType>
        <xsd:complexContent>
          <xsd:extension base="dms:MultiChoiceLookup">
            <xsd:sequence>
              <xsd:element name="Value" type="dms:Lookup" maxOccurs="unbounded" minOccurs="0" nillable="true"/>
            </xsd:sequence>
          </xsd:extension>
        </xsd:complexContent>
      </xsd:complexType>
    </xsd:element>
    <xsd:element name="k7ff990e7aca4cbe91a85df0bf876c29" ma:index="12" nillable="true" ma:taxonomy="true" ma:internalName="k7ff990e7aca4cbe91a85df0bf876c29" ma:taxonomyFieldName="CType" ma:displayName="CType" ma:default="" ma:fieldId="{47ff990e-7aca-4cbe-91a8-5df0bf876c29}" ma:sspId="59fa423a-319c-4486-99a4-febc348d8de0" ma:termSetId="23754f86-f04d-4ef0-9ab7-0272ceaf28d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550b601-e245-41f1-b930-6eeb9c7dc615" elementFormDefault="qualified">
    <xsd:import namespace="http://schemas.microsoft.com/office/2006/documentManagement/types"/>
    <xsd:import namespace="http://schemas.microsoft.com/office/infopath/2007/PartnerControls"/>
    <xsd:element name="_dlc_DocId" ma:index="14" nillable="true" ma:displayName="Document ID Value" ma:description="The value of the document ID assigned to this item." ma:internalName="_dlc_DocId" ma:readOnly="true">
      <xsd:simpleType>
        <xsd:restriction base="dms:Text"/>
      </xsd:simpleType>
    </xsd:element>
    <xsd:element name="_dlc_DocIdUrl" ma:index="1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AD9AF2-75B5-43D7-A0DF-769C07CFFF5E}">
  <ds:schemaRefs>
    <ds:schemaRef ds:uri="http://schemas.microsoft.com/sharepoint/events"/>
  </ds:schemaRefs>
</ds:datastoreItem>
</file>

<file path=customXml/itemProps2.xml><?xml version="1.0" encoding="utf-8"?>
<ds:datastoreItem xmlns:ds="http://schemas.openxmlformats.org/officeDocument/2006/customXml" ds:itemID="{4C7AB4E2-DA39-48FD-A9B4-110F018416BD}">
  <ds:schemaRefs>
    <ds:schemaRef ds:uri="Microsoft.SharePoint.Taxonomy.ContentTypeSync"/>
  </ds:schemaRefs>
</ds:datastoreItem>
</file>

<file path=customXml/itemProps3.xml><?xml version="1.0" encoding="utf-8"?>
<ds:datastoreItem xmlns:ds="http://schemas.openxmlformats.org/officeDocument/2006/customXml" ds:itemID="{0F236D52-0F18-4067-B08C-0DF656B2C960}">
  <ds:schemaRefs>
    <ds:schemaRef ds:uri="6f247cf5-36db-4625-96bb-fe9ae63417ad"/>
    <ds:schemaRef ds:uri="c550b601-e245-41f1-b930-6eeb9c7dc615"/>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0D7FD651-A7E1-4F96-922B-5A283B414224}">
  <ds:schemaRefs>
    <ds:schemaRef ds:uri="http://schemas.microsoft.com/sharepoint/v3/contenttype/forms"/>
  </ds:schemaRefs>
</ds:datastoreItem>
</file>

<file path=customXml/itemProps5.xml><?xml version="1.0" encoding="utf-8"?>
<ds:datastoreItem xmlns:ds="http://schemas.openxmlformats.org/officeDocument/2006/customXml" ds:itemID="{B56674AB-2964-4253-8628-DD413BE2D1C7}">
  <ds:schemaRefs>
    <ds:schemaRef ds:uri="6f247cf5-36db-4625-96bb-fe9ae63417ad"/>
    <ds:schemaRef ds:uri="c550b601-e245-41f1-b930-6eeb9c7dc6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6192</TotalTime>
  <Words>6278</Words>
  <Application>Microsoft Office PowerPoint</Application>
  <PresentationFormat>Widescreen</PresentationFormat>
  <Paragraphs>729</Paragraphs>
  <Slides>19</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Calibri (Body)</vt:lpstr>
      <vt:lpstr>Calibri Light</vt:lpstr>
      <vt:lpstr>1_Office Theme</vt:lpstr>
      <vt:lpstr>Office Theme</vt:lpstr>
      <vt:lpstr>London Borough of  Barking and Dagenham Community Safety Partnership Plan 2023-2026 </vt:lpstr>
      <vt:lpstr>PowerPoint Presentation</vt:lpstr>
      <vt:lpstr>PowerPoint Presentation</vt:lpstr>
      <vt:lpstr>2. What do we aim to achieve?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7. How do we work in partnership?</vt:lpstr>
      <vt:lpstr>8. Formal Consultation – Community Safety Partnership Board members</vt:lpstr>
      <vt:lpstr>8. Formal Consultation – Residents, businesses and visitors </vt:lpstr>
      <vt:lpstr>8. Formal Consultation – Overview &amp; Scrutiny Committee</vt:lpstr>
      <vt:lpstr>9. Information and Advice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Barking and Dagenham Community Safety Plan 2019-2022</dc:title>
  <dc:creator>Hodgson Jade</dc:creator>
  <cp:lastModifiedBy>Chris Lyons</cp:lastModifiedBy>
  <cp:revision>3</cp:revision>
  <dcterms:created xsi:type="dcterms:W3CDTF">2018-10-11T12:59:25Z</dcterms:created>
  <dcterms:modified xsi:type="dcterms:W3CDTF">2023-04-27T10:24:22Z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4000</vt:r8>
  </property>
  <property fmtid="{D5CDD505-2E9C-101B-9397-08002B2CF9AE}" pid="3" name="LGCS">
    <vt:lpwstr/>
  </property>
  <property fmtid="{D5CDD505-2E9C-101B-9397-08002B2CF9AE}" pid="4" name="CType">
    <vt:lpwstr/>
  </property>
  <property fmtid="{D5CDD505-2E9C-101B-9397-08002B2CF9AE}" pid="5" name="Financial_x0020_Year">
    <vt:lpwstr/>
  </property>
  <property fmtid="{D5CDD505-2E9C-101B-9397-08002B2CF9AE}" pid="6" name="a8455ed1fd22475083a09a91de16b8fd">
    <vt:lpwstr/>
  </property>
  <property fmtid="{D5CDD505-2E9C-101B-9397-08002B2CF9AE}" pid="7" name="Financial Year">
    <vt:lpwstr/>
  </property>
  <property fmtid="{D5CDD505-2E9C-101B-9397-08002B2CF9AE}" pid="8" name="_dlc_DocIdItemGuid">
    <vt:lpwstr>102901dd-9b54-484a-8c35-13761989042d</vt:lpwstr>
  </property>
  <property fmtid="{D5CDD505-2E9C-101B-9397-08002B2CF9AE}" pid="9" name="lcf76f155ced4ddcb4097134ff3c332f">
    <vt:lpwstr/>
  </property>
  <property fmtid="{D5CDD505-2E9C-101B-9397-08002B2CF9AE}" pid="10" name="MediaServiceImageTags">
    <vt:lpwstr/>
  </property>
  <property fmtid="{D5CDD505-2E9C-101B-9397-08002B2CF9AE}" pid="11" name="ContentTypeId">
    <vt:lpwstr>0x0101003D111B80989C2F48A98656A918A919A0004F3BA1EEC5BE2C4D9E02F4D922869C9F</vt:lpwstr>
  </property>
</Properties>
</file>