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70" r:id="rId7"/>
  </p:sldMasterIdLst>
  <p:notesMasterIdLst>
    <p:notesMasterId r:id="rId20"/>
  </p:notesMasterIdLst>
  <p:sldIdLst>
    <p:sldId id="256" r:id="rId8"/>
    <p:sldId id="266" r:id="rId9"/>
    <p:sldId id="275" r:id="rId10"/>
    <p:sldId id="273" r:id="rId11"/>
    <p:sldId id="276" r:id="rId12"/>
    <p:sldId id="277" r:id="rId13"/>
    <p:sldId id="282" r:id="rId14"/>
    <p:sldId id="278" r:id="rId15"/>
    <p:sldId id="283" r:id="rId16"/>
    <p:sldId id="279" r:id="rId17"/>
    <p:sldId id="284"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E30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796" autoAdjust="0"/>
  </p:normalViewPr>
  <p:slideViewPr>
    <p:cSldViewPr snapToGrid="0">
      <p:cViewPr varScale="1">
        <p:scale>
          <a:sx n="60" d="100"/>
          <a:sy n="60" d="100"/>
        </p:scale>
        <p:origin x="81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tableStyles" Target="tableStyles.xml"/><Relationship Id="rId23" Type="http://schemas.openxmlformats.org/officeDocument/2006/relationships/theme" Target="theme/theme1.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Starkie" userId="31d93abb-e512-4c9c-9c2a-e75d9f8e43c2" providerId="ADAL" clId="{D7BD1013-3B01-4CC0-81B3-7BAA934B8C2C}"/>
    <pc:docChg chg="modSld">
      <pc:chgData name="Joanne Starkie" userId="31d93abb-e512-4c9c-9c2a-e75d9f8e43c2" providerId="ADAL" clId="{D7BD1013-3B01-4CC0-81B3-7BAA934B8C2C}" dt="2023-10-26T14:48:38.012" v="28" actId="20577"/>
      <pc:docMkLst>
        <pc:docMk/>
      </pc:docMkLst>
      <pc:sldChg chg="modSp mod">
        <pc:chgData name="Joanne Starkie" userId="31d93abb-e512-4c9c-9c2a-e75d9f8e43c2" providerId="ADAL" clId="{D7BD1013-3B01-4CC0-81B3-7BAA934B8C2C}" dt="2023-10-26T14:48:38.012" v="28" actId="20577"/>
        <pc:sldMkLst>
          <pc:docMk/>
          <pc:sldMk cId="608787283" sldId="256"/>
        </pc:sldMkLst>
        <pc:spChg chg="mod">
          <ac:chgData name="Joanne Starkie" userId="31d93abb-e512-4c9c-9c2a-e75d9f8e43c2" providerId="ADAL" clId="{D7BD1013-3B01-4CC0-81B3-7BAA934B8C2C}" dt="2023-10-26T14:48:38.012" v="28" actId="20577"/>
          <ac:spMkLst>
            <pc:docMk/>
            <pc:sldMk cId="608787283" sldId="256"/>
            <ac:spMk id="5" creationId="{74F40326-92C6-4405-8EFC-5346093C83B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829AB-EFC2-4115-BEFA-06B3DA123CAA}"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1BB37631-7C87-4C35-8CCF-38DBEFEF7171}">
      <dgm:prSet phldrT="[Text]"/>
      <dgm:spPr>
        <a:ln>
          <a:solidFill>
            <a:srgbClr val="E30311"/>
          </a:solidFill>
        </a:ln>
      </dgm:spPr>
      <dgm:t>
        <a:bodyPr/>
        <a:lstStyle/>
        <a:p>
          <a:pPr>
            <a:buFont typeface="Calibri" panose="020F0502020204030204" pitchFamily="34" charset="0"/>
            <a:buNone/>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2,845 adults received long-term support throughout 2021-22. </a:t>
          </a:r>
          <a:endParaRPr lang="en-GB" dirty="0">
            <a:solidFill>
              <a:schemeClr val="tx1"/>
            </a:solidFill>
          </a:endParaRPr>
        </a:p>
      </dgm:t>
    </dgm:pt>
    <dgm:pt modelId="{54C81258-ADF9-45BB-A263-FCB94E1DA4A8}" type="parTrans" cxnId="{62907C66-0959-41BF-888D-1764A4D02896}">
      <dgm:prSet/>
      <dgm:spPr/>
      <dgm:t>
        <a:bodyPr/>
        <a:lstStyle/>
        <a:p>
          <a:endParaRPr lang="en-GB"/>
        </a:p>
      </dgm:t>
    </dgm:pt>
    <dgm:pt modelId="{B5C28D04-0718-40EB-A5EC-96326D78344C}" type="sibTrans" cxnId="{62907C66-0959-41BF-888D-1764A4D02896}">
      <dgm:prSet/>
      <dgm:spPr/>
      <dgm:t>
        <a:bodyPr/>
        <a:lstStyle/>
        <a:p>
          <a:endParaRPr lang="en-GB"/>
        </a:p>
      </dgm:t>
    </dgm:pt>
    <dgm:pt modelId="{AD57C71F-CDD9-45A3-816E-C3F109FF22F5}">
      <dgm:prSet phldrT="[Text]"/>
      <dgm:spPr>
        <a:ln>
          <a:solidFill>
            <a:srgbClr val="E30311"/>
          </a:solidFill>
        </a:ln>
      </dgm:spPr>
      <dgm:t>
        <a:bodyPr/>
        <a:lstStyle/>
        <a:p>
          <a:pPr>
            <a:buFont typeface="Calibri" panose="020F0502020204030204" pitchFamily="34" charset="0"/>
            <a:buChar char="-"/>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8,000 people worked in adult social care in 2021-22.</a:t>
          </a:r>
          <a:endParaRPr lang="en-GB" dirty="0">
            <a:solidFill>
              <a:schemeClr val="tx1"/>
            </a:solidFill>
          </a:endParaRPr>
        </a:p>
      </dgm:t>
    </dgm:pt>
    <dgm:pt modelId="{0144252D-64A9-4376-90B8-4D1C30AD3F3F}" type="parTrans" cxnId="{6BF25501-5F4C-47F0-AA34-8D9002EA9D61}">
      <dgm:prSet/>
      <dgm:spPr/>
      <dgm:t>
        <a:bodyPr/>
        <a:lstStyle/>
        <a:p>
          <a:endParaRPr lang="en-GB"/>
        </a:p>
      </dgm:t>
    </dgm:pt>
    <dgm:pt modelId="{2E36DD05-FFF3-4CEA-9A4B-7F4512673D06}" type="sibTrans" cxnId="{6BF25501-5F4C-47F0-AA34-8D9002EA9D61}">
      <dgm:prSet/>
      <dgm:spPr/>
      <dgm:t>
        <a:bodyPr/>
        <a:lstStyle/>
        <a:p>
          <a:endParaRPr lang="en-GB"/>
        </a:p>
      </dgm:t>
    </dgm:pt>
    <dgm:pt modelId="{56764C93-5918-4809-AA98-F3294F216161}">
      <dgm:prSet phldrT="[Text]"/>
      <dgm:spPr>
        <a:ln>
          <a:solidFill>
            <a:srgbClr val="E30311"/>
          </a:solidFill>
        </a:ln>
      </dgm:spPr>
      <dgm:t>
        <a:bodyPr/>
        <a:lstStyle/>
        <a:p>
          <a:pPr>
            <a:buFont typeface="Calibri" panose="020F0502020204030204" pitchFamily="34" charset="0"/>
            <a:buChar char="-"/>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44% of people received homecare, 21% of people received support in a care home and 29% of people organised support with a direct payment.</a:t>
          </a:r>
          <a:endParaRPr lang="en-GB" dirty="0">
            <a:solidFill>
              <a:schemeClr val="tx1"/>
            </a:solidFill>
          </a:endParaRPr>
        </a:p>
      </dgm:t>
    </dgm:pt>
    <dgm:pt modelId="{DF302186-2E70-465A-89CE-C9FF19BDAFFF}" type="parTrans" cxnId="{69AA2548-2A90-452E-89CB-4E173BCBB5D8}">
      <dgm:prSet/>
      <dgm:spPr/>
      <dgm:t>
        <a:bodyPr/>
        <a:lstStyle/>
        <a:p>
          <a:endParaRPr lang="en-GB"/>
        </a:p>
      </dgm:t>
    </dgm:pt>
    <dgm:pt modelId="{67DD24A8-42DE-48FF-A1CD-34EA9ECE588F}" type="sibTrans" cxnId="{69AA2548-2A90-452E-89CB-4E173BCBB5D8}">
      <dgm:prSet/>
      <dgm:spPr/>
      <dgm:t>
        <a:bodyPr/>
        <a:lstStyle/>
        <a:p>
          <a:endParaRPr lang="en-GB"/>
        </a:p>
      </dgm:t>
    </dgm:pt>
    <dgm:pt modelId="{FD66C7BD-0172-46F4-932B-EEAAB386F059}">
      <dgm:prSet phldrT="[Text]"/>
      <dgm:spPr>
        <a:ln>
          <a:solidFill>
            <a:srgbClr val="E30311"/>
          </a:solidFill>
        </a:ln>
      </dgm:spPr>
      <dgm:t>
        <a:bodyPr/>
        <a:lstStyle/>
        <a:p>
          <a:pPr>
            <a:buFont typeface="Calibri" panose="020F0502020204030204" pitchFamily="34" charset="0"/>
            <a:buChar char="-"/>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246 carer assessments were completed in 2022-23. 1,000 carers were supported.</a:t>
          </a:r>
          <a:endParaRPr lang="en-GB" dirty="0">
            <a:solidFill>
              <a:schemeClr val="tx1"/>
            </a:solidFill>
          </a:endParaRPr>
        </a:p>
      </dgm:t>
    </dgm:pt>
    <dgm:pt modelId="{CB9AD7DF-E49C-47BC-9246-E371AC138F9C}" type="parTrans" cxnId="{29D63E07-16E4-4DD5-970C-AF36AF194AA1}">
      <dgm:prSet/>
      <dgm:spPr/>
      <dgm:t>
        <a:bodyPr/>
        <a:lstStyle/>
        <a:p>
          <a:endParaRPr lang="en-GB"/>
        </a:p>
      </dgm:t>
    </dgm:pt>
    <dgm:pt modelId="{A701067B-E0CB-4C9D-B9A9-BF7550350123}" type="sibTrans" cxnId="{29D63E07-16E4-4DD5-970C-AF36AF194AA1}">
      <dgm:prSet/>
      <dgm:spPr/>
      <dgm:t>
        <a:bodyPr/>
        <a:lstStyle/>
        <a:p>
          <a:endParaRPr lang="en-GB"/>
        </a:p>
      </dgm:t>
    </dgm:pt>
    <dgm:pt modelId="{FB840DB0-3CA6-434A-806C-0D87F39C56E7}">
      <dgm:prSet phldrT="[Text]"/>
      <dgm:spPr>
        <a:ln>
          <a:solidFill>
            <a:srgbClr val="E30311"/>
          </a:solidFill>
        </a:ln>
      </dgm:spPr>
      <dgm:t>
        <a:bodyPr/>
        <a:lstStyle/>
        <a:p>
          <a:pPr>
            <a:buFont typeface="Calibri" panose="020F0502020204030204" pitchFamily="34" charset="0"/>
            <a:buChar char="-"/>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1239 referrals to adult social care were made in 2022-23</a:t>
          </a:r>
          <a:endParaRPr lang="en-GB" dirty="0">
            <a:solidFill>
              <a:schemeClr val="tx1"/>
            </a:solidFill>
          </a:endParaRPr>
        </a:p>
      </dgm:t>
    </dgm:pt>
    <dgm:pt modelId="{7BACA0AE-5D3B-4390-BA2E-428F5674FF83}" type="parTrans" cxnId="{9EFCA4FC-83F7-4430-B250-A59611483562}">
      <dgm:prSet/>
      <dgm:spPr/>
      <dgm:t>
        <a:bodyPr/>
        <a:lstStyle/>
        <a:p>
          <a:endParaRPr lang="en-GB"/>
        </a:p>
      </dgm:t>
    </dgm:pt>
    <dgm:pt modelId="{02BE69D9-137C-4EAC-A273-EC91BB7F4585}" type="sibTrans" cxnId="{9EFCA4FC-83F7-4430-B250-A59611483562}">
      <dgm:prSet/>
      <dgm:spPr/>
      <dgm:t>
        <a:bodyPr/>
        <a:lstStyle/>
        <a:p>
          <a:endParaRPr lang="en-GB"/>
        </a:p>
      </dgm:t>
    </dgm:pt>
    <dgm:pt modelId="{46B1DC6F-C735-4014-8CF9-C730AE6532F7}">
      <dgm:prSet phldrT="[Text]"/>
      <dgm:spPr>
        <a:ln>
          <a:solidFill>
            <a:srgbClr val="E30311"/>
          </a:solidFill>
        </a:ln>
      </dgm:spPr>
      <dgm:t>
        <a:bodyPr/>
        <a:lstStyle/>
        <a:p>
          <a:pPr>
            <a:buFont typeface="Calibri" panose="020F0502020204030204" pitchFamily="34" charset="0"/>
            <a:buChar char="-"/>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1511 safeguarding concerns were raised in 2022-23. 252 enquiries started.</a:t>
          </a:r>
          <a:endParaRPr lang="en-GB" dirty="0">
            <a:solidFill>
              <a:schemeClr val="tx1"/>
            </a:solidFill>
          </a:endParaRPr>
        </a:p>
      </dgm:t>
    </dgm:pt>
    <dgm:pt modelId="{46F4FFAB-E242-4BB6-9296-D53D5DDAF004}" type="parTrans" cxnId="{1CACF64E-B42F-4C36-97EB-0A4CAECE592D}">
      <dgm:prSet/>
      <dgm:spPr/>
      <dgm:t>
        <a:bodyPr/>
        <a:lstStyle/>
        <a:p>
          <a:endParaRPr lang="en-GB"/>
        </a:p>
      </dgm:t>
    </dgm:pt>
    <dgm:pt modelId="{DC7738B7-D2B3-41AA-BA95-526EDDC19B68}" type="sibTrans" cxnId="{1CACF64E-B42F-4C36-97EB-0A4CAECE592D}">
      <dgm:prSet/>
      <dgm:spPr/>
      <dgm:t>
        <a:bodyPr/>
        <a:lstStyle/>
        <a:p>
          <a:endParaRPr lang="en-GB"/>
        </a:p>
      </dgm:t>
    </dgm:pt>
    <dgm:pt modelId="{2B1BF146-436A-44BF-BAB8-704186F98B27}">
      <dgm:prSet phldrT="[Text]"/>
      <dgm:spPr>
        <a:ln>
          <a:solidFill>
            <a:srgbClr val="E30311"/>
          </a:solidFill>
        </a:ln>
      </dgm:spPr>
      <dgm:t>
        <a:bodyPr/>
        <a:lstStyle/>
        <a:p>
          <a:pPr>
            <a:buFont typeface="Calibri" panose="020F0502020204030204" pitchFamily="34" charset="0"/>
            <a:buChar char="-"/>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2021-22, Barking and Dagenham spent 14% of its expenditure on adult social care.</a:t>
          </a:r>
          <a:endParaRPr lang="en-GB" dirty="0">
            <a:solidFill>
              <a:schemeClr val="tx1"/>
            </a:solidFill>
          </a:endParaRPr>
        </a:p>
      </dgm:t>
    </dgm:pt>
    <dgm:pt modelId="{E098689D-4E8A-429E-B4BD-45D65541C854}" type="parTrans" cxnId="{0056360C-DE90-4291-AEFD-8821729B2767}">
      <dgm:prSet/>
      <dgm:spPr/>
      <dgm:t>
        <a:bodyPr/>
        <a:lstStyle/>
        <a:p>
          <a:endParaRPr lang="en-GB"/>
        </a:p>
      </dgm:t>
    </dgm:pt>
    <dgm:pt modelId="{220C99A6-BC73-43D3-9EFC-BAA64F7A918E}" type="sibTrans" cxnId="{0056360C-DE90-4291-AEFD-8821729B2767}">
      <dgm:prSet/>
      <dgm:spPr/>
      <dgm:t>
        <a:bodyPr/>
        <a:lstStyle/>
        <a:p>
          <a:endParaRPr lang="en-GB"/>
        </a:p>
      </dgm:t>
    </dgm:pt>
    <dgm:pt modelId="{9FAE9BA0-62C6-4E31-BE18-848B3424D84A}">
      <dgm:prSet phldrT="[Text]"/>
      <dgm:spPr>
        <a:ln>
          <a:solidFill>
            <a:srgbClr val="E30311"/>
          </a:solidFill>
        </a:ln>
      </dgm:spPr>
      <dgm:t>
        <a:bodyPr/>
        <a:lstStyle/>
        <a:p>
          <a:pPr>
            <a:buFont typeface="Calibri" panose="020F0502020204030204" pitchFamily="34" charset="0"/>
            <a:buChar char="-"/>
          </a:pPr>
          <a:r>
            <a:rPr lang="en-GB"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90% of cases, the risk was reduced or removed following a safeguarding enquiry.</a:t>
          </a:r>
          <a:endParaRPr lang="en-GB" dirty="0">
            <a:solidFill>
              <a:schemeClr val="tx1"/>
            </a:solidFill>
          </a:endParaRPr>
        </a:p>
      </dgm:t>
    </dgm:pt>
    <dgm:pt modelId="{B28584E6-D76A-437F-84C5-79CB5DF7639D}" type="parTrans" cxnId="{912F14EC-70E5-43CD-9F49-01F358BC20AC}">
      <dgm:prSet/>
      <dgm:spPr/>
      <dgm:t>
        <a:bodyPr/>
        <a:lstStyle/>
        <a:p>
          <a:endParaRPr lang="en-GB"/>
        </a:p>
      </dgm:t>
    </dgm:pt>
    <dgm:pt modelId="{A7E94D1B-1E08-4EC0-81FA-E1C114F02887}" type="sibTrans" cxnId="{912F14EC-70E5-43CD-9F49-01F358BC20AC}">
      <dgm:prSet/>
      <dgm:spPr/>
      <dgm:t>
        <a:bodyPr/>
        <a:lstStyle/>
        <a:p>
          <a:endParaRPr lang="en-GB"/>
        </a:p>
      </dgm:t>
    </dgm:pt>
    <dgm:pt modelId="{01DC6FED-2E0A-4D3E-8D99-E94C423D7F92}">
      <dgm:prSet phldrT="[Text]"/>
      <dgm:spPr>
        <a:ln>
          <a:solidFill>
            <a:srgbClr val="E30311"/>
          </a:solidFill>
        </a:ln>
      </dgm:spPr>
      <dgm:t>
        <a:bodyPr/>
        <a:lstStyle/>
        <a:p>
          <a:pPr>
            <a:buFont typeface="Calibri" panose="020F0502020204030204" pitchFamily="34" charset="0"/>
            <a:buChar char="-"/>
          </a:pPr>
          <a:r>
            <a:rPr lang="en-GB" dirty="0">
              <a:solidFill>
                <a:schemeClr val="tx1"/>
              </a:solidFill>
            </a:rPr>
            <a:t>64.5% of survey respondents in the 2022-23 Service User Survey reported being extremely or very satisfied with their care and support. </a:t>
          </a:r>
        </a:p>
      </dgm:t>
    </dgm:pt>
    <dgm:pt modelId="{DCF0C438-E9BA-42A7-8514-BCF2616F76E8}" type="parTrans" cxnId="{3B9400BA-3017-425F-A9D7-F2FE3686AC45}">
      <dgm:prSet/>
      <dgm:spPr/>
      <dgm:t>
        <a:bodyPr/>
        <a:lstStyle/>
        <a:p>
          <a:endParaRPr lang="en-GB"/>
        </a:p>
      </dgm:t>
    </dgm:pt>
    <dgm:pt modelId="{02586C22-2E44-4531-9F2A-89636B8B04FF}" type="sibTrans" cxnId="{3B9400BA-3017-425F-A9D7-F2FE3686AC45}">
      <dgm:prSet/>
      <dgm:spPr/>
      <dgm:t>
        <a:bodyPr/>
        <a:lstStyle/>
        <a:p>
          <a:endParaRPr lang="en-GB"/>
        </a:p>
      </dgm:t>
    </dgm:pt>
    <dgm:pt modelId="{E492A8E4-3655-4449-B1BD-CCD1ECC515F7}" type="pres">
      <dgm:prSet presAssocID="{235829AB-EFC2-4115-BEFA-06B3DA123CAA}" presName="diagram" presStyleCnt="0">
        <dgm:presLayoutVars>
          <dgm:dir/>
          <dgm:resizeHandles val="exact"/>
        </dgm:presLayoutVars>
      </dgm:prSet>
      <dgm:spPr/>
    </dgm:pt>
    <dgm:pt modelId="{90FB4539-E21D-4C5E-B25A-DE0C32342AAF}" type="pres">
      <dgm:prSet presAssocID="{1BB37631-7C87-4C35-8CCF-38DBEFEF7171}" presName="node" presStyleLbl="node1" presStyleIdx="0" presStyleCnt="9">
        <dgm:presLayoutVars>
          <dgm:bulletEnabled val="1"/>
        </dgm:presLayoutVars>
      </dgm:prSet>
      <dgm:spPr/>
    </dgm:pt>
    <dgm:pt modelId="{6431B4D2-39CF-4735-9A69-2584155EB716}" type="pres">
      <dgm:prSet presAssocID="{B5C28D04-0718-40EB-A5EC-96326D78344C}" presName="sibTrans" presStyleCnt="0"/>
      <dgm:spPr/>
    </dgm:pt>
    <dgm:pt modelId="{9191D855-2D21-4AA3-9CDA-316B89773CD4}" type="pres">
      <dgm:prSet presAssocID="{AD57C71F-CDD9-45A3-816E-C3F109FF22F5}" presName="node" presStyleLbl="node1" presStyleIdx="1" presStyleCnt="9">
        <dgm:presLayoutVars>
          <dgm:bulletEnabled val="1"/>
        </dgm:presLayoutVars>
      </dgm:prSet>
      <dgm:spPr/>
    </dgm:pt>
    <dgm:pt modelId="{93EF7BFF-813E-44A5-842B-7E3505633A39}" type="pres">
      <dgm:prSet presAssocID="{2E36DD05-FFF3-4CEA-9A4B-7F4512673D06}" presName="sibTrans" presStyleCnt="0"/>
      <dgm:spPr/>
    </dgm:pt>
    <dgm:pt modelId="{E8B70B61-31C0-47F4-9E58-4B7ACDED4384}" type="pres">
      <dgm:prSet presAssocID="{56764C93-5918-4809-AA98-F3294F216161}" presName="node" presStyleLbl="node1" presStyleIdx="2" presStyleCnt="9">
        <dgm:presLayoutVars>
          <dgm:bulletEnabled val="1"/>
        </dgm:presLayoutVars>
      </dgm:prSet>
      <dgm:spPr/>
    </dgm:pt>
    <dgm:pt modelId="{774DE431-D8F5-4240-AFD4-2DB8614FC01D}" type="pres">
      <dgm:prSet presAssocID="{67DD24A8-42DE-48FF-A1CD-34EA9ECE588F}" presName="sibTrans" presStyleCnt="0"/>
      <dgm:spPr/>
    </dgm:pt>
    <dgm:pt modelId="{115A1CFB-E7B2-49FA-A4AD-19897837A99B}" type="pres">
      <dgm:prSet presAssocID="{FD66C7BD-0172-46F4-932B-EEAAB386F059}" presName="node" presStyleLbl="node1" presStyleIdx="3" presStyleCnt="9">
        <dgm:presLayoutVars>
          <dgm:bulletEnabled val="1"/>
        </dgm:presLayoutVars>
      </dgm:prSet>
      <dgm:spPr/>
    </dgm:pt>
    <dgm:pt modelId="{F77F7BDA-D8F4-4721-A8A5-09980EE24CE9}" type="pres">
      <dgm:prSet presAssocID="{A701067B-E0CB-4C9D-B9A9-BF7550350123}" presName="sibTrans" presStyleCnt="0"/>
      <dgm:spPr/>
    </dgm:pt>
    <dgm:pt modelId="{BCE256DC-15B5-481A-8B1E-AFFB252EB055}" type="pres">
      <dgm:prSet presAssocID="{FB840DB0-3CA6-434A-806C-0D87F39C56E7}" presName="node" presStyleLbl="node1" presStyleIdx="4" presStyleCnt="9">
        <dgm:presLayoutVars>
          <dgm:bulletEnabled val="1"/>
        </dgm:presLayoutVars>
      </dgm:prSet>
      <dgm:spPr/>
    </dgm:pt>
    <dgm:pt modelId="{B856D8DE-6BED-4AF4-A6D8-10892071C05B}" type="pres">
      <dgm:prSet presAssocID="{02BE69D9-137C-4EAC-A273-EC91BB7F4585}" presName="sibTrans" presStyleCnt="0"/>
      <dgm:spPr/>
    </dgm:pt>
    <dgm:pt modelId="{021AFB1E-4AB7-4894-A650-B5CDC66A4D37}" type="pres">
      <dgm:prSet presAssocID="{46B1DC6F-C735-4014-8CF9-C730AE6532F7}" presName="node" presStyleLbl="node1" presStyleIdx="5" presStyleCnt="9">
        <dgm:presLayoutVars>
          <dgm:bulletEnabled val="1"/>
        </dgm:presLayoutVars>
      </dgm:prSet>
      <dgm:spPr/>
    </dgm:pt>
    <dgm:pt modelId="{C6D3716E-DD2E-462A-8608-E0BFC1096B2F}" type="pres">
      <dgm:prSet presAssocID="{DC7738B7-D2B3-41AA-BA95-526EDDC19B68}" presName="sibTrans" presStyleCnt="0"/>
      <dgm:spPr/>
    </dgm:pt>
    <dgm:pt modelId="{603C74A7-87C3-4F53-A442-B54F25A9BFFF}" type="pres">
      <dgm:prSet presAssocID="{2B1BF146-436A-44BF-BAB8-704186F98B27}" presName="node" presStyleLbl="node1" presStyleIdx="6" presStyleCnt="9">
        <dgm:presLayoutVars>
          <dgm:bulletEnabled val="1"/>
        </dgm:presLayoutVars>
      </dgm:prSet>
      <dgm:spPr/>
    </dgm:pt>
    <dgm:pt modelId="{AD930BED-7412-4D7E-961A-2919028E917F}" type="pres">
      <dgm:prSet presAssocID="{220C99A6-BC73-43D3-9EFC-BAA64F7A918E}" presName="sibTrans" presStyleCnt="0"/>
      <dgm:spPr/>
    </dgm:pt>
    <dgm:pt modelId="{7CA949D8-8B21-4AC4-8F3E-F1196DACEAB3}" type="pres">
      <dgm:prSet presAssocID="{9FAE9BA0-62C6-4E31-BE18-848B3424D84A}" presName="node" presStyleLbl="node1" presStyleIdx="7" presStyleCnt="9">
        <dgm:presLayoutVars>
          <dgm:bulletEnabled val="1"/>
        </dgm:presLayoutVars>
      </dgm:prSet>
      <dgm:spPr/>
    </dgm:pt>
    <dgm:pt modelId="{C6265178-F36E-4BC8-9BC4-1640BFA978B2}" type="pres">
      <dgm:prSet presAssocID="{A7E94D1B-1E08-4EC0-81FA-E1C114F02887}" presName="sibTrans" presStyleCnt="0"/>
      <dgm:spPr/>
    </dgm:pt>
    <dgm:pt modelId="{D68402D4-3B6A-4FDB-8FC8-C98E247292DF}" type="pres">
      <dgm:prSet presAssocID="{01DC6FED-2E0A-4D3E-8D99-E94C423D7F92}" presName="node" presStyleLbl="node1" presStyleIdx="8" presStyleCnt="9">
        <dgm:presLayoutVars>
          <dgm:bulletEnabled val="1"/>
        </dgm:presLayoutVars>
      </dgm:prSet>
      <dgm:spPr/>
    </dgm:pt>
  </dgm:ptLst>
  <dgm:cxnLst>
    <dgm:cxn modelId="{F78CB700-73FB-4FF3-B76A-636D416F164D}" type="presOf" srcId="{AD57C71F-CDD9-45A3-816E-C3F109FF22F5}" destId="{9191D855-2D21-4AA3-9CDA-316B89773CD4}" srcOrd="0" destOrd="0" presId="urn:microsoft.com/office/officeart/2005/8/layout/default"/>
    <dgm:cxn modelId="{6BF25501-5F4C-47F0-AA34-8D9002EA9D61}" srcId="{235829AB-EFC2-4115-BEFA-06B3DA123CAA}" destId="{AD57C71F-CDD9-45A3-816E-C3F109FF22F5}" srcOrd="1" destOrd="0" parTransId="{0144252D-64A9-4376-90B8-4D1C30AD3F3F}" sibTransId="{2E36DD05-FFF3-4CEA-9A4B-7F4512673D06}"/>
    <dgm:cxn modelId="{29D63E07-16E4-4DD5-970C-AF36AF194AA1}" srcId="{235829AB-EFC2-4115-BEFA-06B3DA123CAA}" destId="{FD66C7BD-0172-46F4-932B-EEAAB386F059}" srcOrd="3" destOrd="0" parTransId="{CB9AD7DF-E49C-47BC-9246-E371AC138F9C}" sibTransId="{A701067B-E0CB-4C9D-B9A9-BF7550350123}"/>
    <dgm:cxn modelId="{0056360C-DE90-4291-AEFD-8821729B2767}" srcId="{235829AB-EFC2-4115-BEFA-06B3DA123CAA}" destId="{2B1BF146-436A-44BF-BAB8-704186F98B27}" srcOrd="6" destOrd="0" parTransId="{E098689D-4E8A-429E-B4BD-45D65541C854}" sibTransId="{220C99A6-BC73-43D3-9EFC-BAA64F7A918E}"/>
    <dgm:cxn modelId="{D8560311-14F2-4BF1-9D4C-8353255B6990}" type="presOf" srcId="{9FAE9BA0-62C6-4E31-BE18-848B3424D84A}" destId="{7CA949D8-8B21-4AC4-8F3E-F1196DACEAB3}" srcOrd="0" destOrd="0" presId="urn:microsoft.com/office/officeart/2005/8/layout/default"/>
    <dgm:cxn modelId="{F7FAE32F-62D3-4C5A-A5FD-29C60D1AE575}" type="presOf" srcId="{56764C93-5918-4809-AA98-F3294F216161}" destId="{E8B70B61-31C0-47F4-9E58-4B7ACDED4384}" srcOrd="0" destOrd="0" presId="urn:microsoft.com/office/officeart/2005/8/layout/default"/>
    <dgm:cxn modelId="{C73CC639-D88A-436E-91F2-E54B16F8CBDC}" type="presOf" srcId="{FD66C7BD-0172-46F4-932B-EEAAB386F059}" destId="{115A1CFB-E7B2-49FA-A4AD-19897837A99B}" srcOrd="0" destOrd="0" presId="urn:microsoft.com/office/officeart/2005/8/layout/default"/>
    <dgm:cxn modelId="{62907C66-0959-41BF-888D-1764A4D02896}" srcId="{235829AB-EFC2-4115-BEFA-06B3DA123CAA}" destId="{1BB37631-7C87-4C35-8CCF-38DBEFEF7171}" srcOrd="0" destOrd="0" parTransId="{54C81258-ADF9-45BB-A263-FCB94E1DA4A8}" sibTransId="{B5C28D04-0718-40EB-A5EC-96326D78344C}"/>
    <dgm:cxn modelId="{69AA2548-2A90-452E-89CB-4E173BCBB5D8}" srcId="{235829AB-EFC2-4115-BEFA-06B3DA123CAA}" destId="{56764C93-5918-4809-AA98-F3294F216161}" srcOrd="2" destOrd="0" parTransId="{DF302186-2E70-465A-89CE-C9FF19BDAFFF}" sibTransId="{67DD24A8-42DE-48FF-A1CD-34EA9ECE588F}"/>
    <dgm:cxn modelId="{1CACF64E-B42F-4C36-97EB-0A4CAECE592D}" srcId="{235829AB-EFC2-4115-BEFA-06B3DA123CAA}" destId="{46B1DC6F-C735-4014-8CF9-C730AE6532F7}" srcOrd="5" destOrd="0" parTransId="{46F4FFAB-E242-4BB6-9296-D53D5DDAF004}" sibTransId="{DC7738B7-D2B3-41AA-BA95-526EDDC19B68}"/>
    <dgm:cxn modelId="{870B8486-502A-485D-AFC2-D4561E8F22F2}" type="presOf" srcId="{46B1DC6F-C735-4014-8CF9-C730AE6532F7}" destId="{021AFB1E-4AB7-4894-A650-B5CDC66A4D37}" srcOrd="0" destOrd="0" presId="urn:microsoft.com/office/officeart/2005/8/layout/default"/>
    <dgm:cxn modelId="{E754E594-115C-4FF9-983B-502CDF5F9291}" type="presOf" srcId="{FB840DB0-3CA6-434A-806C-0D87F39C56E7}" destId="{BCE256DC-15B5-481A-8B1E-AFFB252EB055}" srcOrd="0" destOrd="0" presId="urn:microsoft.com/office/officeart/2005/8/layout/default"/>
    <dgm:cxn modelId="{CEEA8BA4-4AE8-4530-B614-0BD8E255B4DB}" type="presOf" srcId="{2B1BF146-436A-44BF-BAB8-704186F98B27}" destId="{603C74A7-87C3-4F53-A442-B54F25A9BFFF}" srcOrd="0" destOrd="0" presId="urn:microsoft.com/office/officeart/2005/8/layout/default"/>
    <dgm:cxn modelId="{3B9400BA-3017-425F-A9D7-F2FE3686AC45}" srcId="{235829AB-EFC2-4115-BEFA-06B3DA123CAA}" destId="{01DC6FED-2E0A-4D3E-8D99-E94C423D7F92}" srcOrd="8" destOrd="0" parTransId="{DCF0C438-E9BA-42A7-8514-BCF2616F76E8}" sibTransId="{02586C22-2E44-4531-9F2A-89636B8B04FF}"/>
    <dgm:cxn modelId="{81DCBDD3-59AF-44CF-AD39-BAF3A3983B5B}" type="presOf" srcId="{1BB37631-7C87-4C35-8CCF-38DBEFEF7171}" destId="{90FB4539-E21D-4C5E-B25A-DE0C32342AAF}" srcOrd="0" destOrd="0" presId="urn:microsoft.com/office/officeart/2005/8/layout/default"/>
    <dgm:cxn modelId="{4C29DFE9-CDFA-49A9-A95D-93D0575C5E52}" type="presOf" srcId="{01DC6FED-2E0A-4D3E-8D99-E94C423D7F92}" destId="{D68402D4-3B6A-4FDB-8FC8-C98E247292DF}" srcOrd="0" destOrd="0" presId="urn:microsoft.com/office/officeart/2005/8/layout/default"/>
    <dgm:cxn modelId="{912F14EC-70E5-43CD-9F49-01F358BC20AC}" srcId="{235829AB-EFC2-4115-BEFA-06B3DA123CAA}" destId="{9FAE9BA0-62C6-4E31-BE18-848B3424D84A}" srcOrd="7" destOrd="0" parTransId="{B28584E6-D76A-437F-84C5-79CB5DF7639D}" sibTransId="{A7E94D1B-1E08-4EC0-81FA-E1C114F02887}"/>
    <dgm:cxn modelId="{4107CEF0-FC57-4F1B-956A-E59A9EFB460E}" type="presOf" srcId="{235829AB-EFC2-4115-BEFA-06B3DA123CAA}" destId="{E492A8E4-3655-4449-B1BD-CCD1ECC515F7}" srcOrd="0" destOrd="0" presId="urn:microsoft.com/office/officeart/2005/8/layout/default"/>
    <dgm:cxn modelId="{9EFCA4FC-83F7-4430-B250-A59611483562}" srcId="{235829AB-EFC2-4115-BEFA-06B3DA123CAA}" destId="{FB840DB0-3CA6-434A-806C-0D87F39C56E7}" srcOrd="4" destOrd="0" parTransId="{7BACA0AE-5D3B-4390-BA2E-428F5674FF83}" sibTransId="{02BE69D9-137C-4EAC-A273-EC91BB7F4585}"/>
    <dgm:cxn modelId="{616A86AC-F307-47D6-ABB9-853B56A2E8F5}" type="presParOf" srcId="{E492A8E4-3655-4449-B1BD-CCD1ECC515F7}" destId="{90FB4539-E21D-4C5E-B25A-DE0C32342AAF}" srcOrd="0" destOrd="0" presId="urn:microsoft.com/office/officeart/2005/8/layout/default"/>
    <dgm:cxn modelId="{230F3129-0C69-409F-8CEA-B9F84A4CF836}" type="presParOf" srcId="{E492A8E4-3655-4449-B1BD-CCD1ECC515F7}" destId="{6431B4D2-39CF-4735-9A69-2584155EB716}" srcOrd="1" destOrd="0" presId="urn:microsoft.com/office/officeart/2005/8/layout/default"/>
    <dgm:cxn modelId="{F0C7C639-4C80-4FFA-B31C-7E8DD5787559}" type="presParOf" srcId="{E492A8E4-3655-4449-B1BD-CCD1ECC515F7}" destId="{9191D855-2D21-4AA3-9CDA-316B89773CD4}" srcOrd="2" destOrd="0" presId="urn:microsoft.com/office/officeart/2005/8/layout/default"/>
    <dgm:cxn modelId="{2E15623A-7CBC-4FF7-9933-28F5C566D974}" type="presParOf" srcId="{E492A8E4-3655-4449-B1BD-CCD1ECC515F7}" destId="{93EF7BFF-813E-44A5-842B-7E3505633A39}" srcOrd="3" destOrd="0" presId="urn:microsoft.com/office/officeart/2005/8/layout/default"/>
    <dgm:cxn modelId="{5749CA03-F14B-424D-8F54-23F4F17CC1BD}" type="presParOf" srcId="{E492A8E4-3655-4449-B1BD-CCD1ECC515F7}" destId="{E8B70B61-31C0-47F4-9E58-4B7ACDED4384}" srcOrd="4" destOrd="0" presId="urn:microsoft.com/office/officeart/2005/8/layout/default"/>
    <dgm:cxn modelId="{59A5315E-133C-4C93-BB74-07EA20322A70}" type="presParOf" srcId="{E492A8E4-3655-4449-B1BD-CCD1ECC515F7}" destId="{774DE431-D8F5-4240-AFD4-2DB8614FC01D}" srcOrd="5" destOrd="0" presId="urn:microsoft.com/office/officeart/2005/8/layout/default"/>
    <dgm:cxn modelId="{34C8F46D-AF36-481A-9919-AC654131EC5B}" type="presParOf" srcId="{E492A8E4-3655-4449-B1BD-CCD1ECC515F7}" destId="{115A1CFB-E7B2-49FA-A4AD-19897837A99B}" srcOrd="6" destOrd="0" presId="urn:microsoft.com/office/officeart/2005/8/layout/default"/>
    <dgm:cxn modelId="{C567EB22-84AB-4568-A5E5-6CB1C5DEF0E4}" type="presParOf" srcId="{E492A8E4-3655-4449-B1BD-CCD1ECC515F7}" destId="{F77F7BDA-D8F4-4721-A8A5-09980EE24CE9}" srcOrd="7" destOrd="0" presId="urn:microsoft.com/office/officeart/2005/8/layout/default"/>
    <dgm:cxn modelId="{3CE4C849-AFC7-43A2-AD4D-07F9060F1D65}" type="presParOf" srcId="{E492A8E4-3655-4449-B1BD-CCD1ECC515F7}" destId="{BCE256DC-15B5-481A-8B1E-AFFB252EB055}" srcOrd="8" destOrd="0" presId="urn:microsoft.com/office/officeart/2005/8/layout/default"/>
    <dgm:cxn modelId="{809A2EB1-976A-4563-807F-78B0BFEB4760}" type="presParOf" srcId="{E492A8E4-3655-4449-B1BD-CCD1ECC515F7}" destId="{B856D8DE-6BED-4AF4-A6D8-10892071C05B}" srcOrd="9" destOrd="0" presId="urn:microsoft.com/office/officeart/2005/8/layout/default"/>
    <dgm:cxn modelId="{1A2876E5-DDB1-45FF-BD8E-A86E0FAF6496}" type="presParOf" srcId="{E492A8E4-3655-4449-B1BD-CCD1ECC515F7}" destId="{021AFB1E-4AB7-4894-A650-B5CDC66A4D37}" srcOrd="10" destOrd="0" presId="urn:microsoft.com/office/officeart/2005/8/layout/default"/>
    <dgm:cxn modelId="{77866B9C-B419-453C-A3DF-2906D4F8074E}" type="presParOf" srcId="{E492A8E4-3655-4449-B1BD-CCD1ECC515F7}" destId="{C6D3716E-DD2E-462A-8608-E0BFC1096B2F}" srcOrd="11" destOrd="0" presId="urn:microsoft.com/office/officeart/2005/8/layout/default"/>
    <dgm:cxn modelId="{DB33C542-39A0-483A-AEB4-3C1A3FCE4804}" type="presParOf" srcId="{E492A8E4-3655-4449-B1BD-CCD1ECC515F7}" destId="{603C74A7-87C3-4F53-A442-B54F25A9BFFF}" srcOrd="12" destOrd="0" presId="urn:microsoft.com/office/officeart/2005/8/layout/default"/>
    <dgm:cxn modelId="{C652F249-2808-4D0F-A03F-E880E5DE401E}" type="presParOf" srcId="{E492A8E4-3655-4449-B1BD-CCD1ECC515F7}" destId="{AD930BED-7412-4D7E-961A-2919028E917F}" srcOrd="13" destOrd="0" presId="urn:microsoft.com/office/officeart/2005/8/layout/default"/>
    <dgm:cxn modelId="{D7403E25-AD9D-49A1-9171-F478B6A86AAA}" type="presParOf" srcId="{E492A8E4-3655-4449-B1BD-CCD1ECC515F7}" destId="{7CA949D8-8B21-4AC4-8F3E-F1196DACEAB3}" srcOrd="14" destOrd="0" presId="urn:microsoft.com/office/officeart/2005/8/layout/default"/>
    <dgm:cxn modelId="{2FD150B4-E832-4D02-93C8-D64C19B924E0}" type="presParOf" srcId="{E492A8E4-3655-4449-B1BD-CCD1ECC515F7}" destId="{C6265178-F36E-4BC8-9BC4-1640BFA978B2}" srcOrd="15" destOrd="0" presId="urn:microsoft.com/office/officeart/2005/8/layout/default"/>
    <dgm:cxn modelId="{AF339E40-1D23-4A21-91C1-4FE4C286BDEF}" type="presParOf" srcId="{E492A8E4-3655-4449-B1BD-CCD1ECC515F7}" destId="{D68402D4-3B6A-4FDB-8FC8-C98E247292DF}"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46614C-D2CB-42A6-A738-6062FC7B2F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DAD6AFA-6AA2-49F0-A1C8-701032F13AF4}">
      <dgm:prSet phldrT="[Text]" custT="1"/>
      <dgm:spPr>
        <a:solidFill>
          <a:srgbClr val="339966">
            <a:alpha val="40000"/>
          </a:srgbClr>
        </a:solidFill>
        <a:ln>
          <a:solidFill>
            <a:srgbClr val="E30311"/>
          </a:solidFill>
        </a:ln>
      </dgm:spPr>
      <dgm:t>
        <a:bodyPr/>
        <a:lstStyle/>
        <a:p>
          <a:r>
            <a:rPr lang="en-GB" sz="1300" b="0" i="0" u="none" strike="noStrike" dirty="0">
              <a:solidFill>
                <a:srgbClr val="000000"/>
              </a:solidFill>
              <a:effectLst/>
              <a:latin typeface="+mj-lt"/>
              <a:cs typeface="Calibri" panose="020F0502020204030204" pitchFamily="34" charset="0"/>
            </a:rPr>
            <a:t>Assessing needs:</a:t>
          </a:r>
        </a:p>
        <a:p>
          <a:r>
            <a:rPr lang="en-GB" sz="1300" b="0" i="0" u="none" strike="noStrike" dirty="0">
              <a:solidFill>
                <a:srgbClr val="000000"/>
              </a:solidFill>
              <a:effectLst/>
              <a:latin typeface="+mj-lt"/>
              <a:cs typeface="Calibri" panose="020F0502020204030204" pitchFamily="34" charset="0"/>
            </a:rPr>
            <a:t>We maximise the effectiveness of people’s care and treatment by assessing and reviewing their health, care, wellbeing and communication needs with them.</a:t>
          </a:r>
        </a:p>
        <a:p>
          <a:endParaRPr lang="en-GB" sz="1300" u="none" dirty="0"/>
        </a:p>
      </dgm:t>
    </dgm:pt>
    <dgm:pt modelId="{A408FBC4-55FF-4DB0-8123-35D1E16AD593}" type="parTrans" cxnId="{2127BE22-B282-4F34-8432-F1077160E88B}">
      <dgm:prSet/>
      <dgm:spPr/>
      <dgm:t>
        <a:bodyPr/>
        <a:lstStyle/>
        <a:p>
          <a:endParaRPr lang="en-GB"/>
        </a:p>
      </dgm:t>
    </dgm:pt>
    <dgm:pt modelId="{82139BA5-9061-47C9-AD24-97BAC77EC165}" type="sibTrans" cxnId="{2127BE22-B282-4F34-8432-F1077160E88B}">
      <dgm:prSet/>
      <dgm:spPr/>
      <dgm:t>
        <a:bodyPr/>
        <a:lstStyle/>
        <a:p>
          <a:endParaRPr lang="en-GB"/>
        </a:p>
      </dgm:t>
    </dgm:pt>
    <dgm:pt modelId="{498A9A89-1BDD-405C-83EA-F0466D0DC28D}">
      <dgm:prSet phldrT="[Text]" custT="1"/>
      <dgm:spPr>
        <a:solidFill>
          <a:srgbClr val="339966">
            <a:alpha val="40000"/>
          </a:srgbClr>
        </a:solidFill>
        <a:ln>
          <a:solidFill>
            <a:srgbClr val="E30311"/>
          </a:solidFill>
        </a:ln>
      </dgm:spPr>
      <dgm:t>
        <a:bodyPr/>
        <a:lstStyle/>
        <a:p>
          <a:r>
            <a:rPr lang="en-GB" sz="1300" b="0" i="0" u="none" strike="noStrike" dirty="0">
              <a:solidFill>
                <a:schemeClr val="tx1"/>
              </a:solidFill>
              <a:effectLst/>
              <a:latin typeface="+mj-lt"/>
              <a:cs typeface="Calibri" panose="020F0502020204030204" pitchFamily="34" charset="0"/>
            </a:rPr>
            <a:t>Supporting people to live healthier lives</a:t>
          </a:r>
          <a:r>
            <a:rPr lang="en-GB" sz="1300" b="0" i="0" u="none" strike="noStrike" dirty="0">
              <a:solidFill>
                <a:srgbClr val="000000"/>
              </a:solidFill>
              <a:effectLst/>
              <a:latin typeface="+mj-lt"/>
              <a:cs typeface="Calibri" panose="020F0502020204030204" pitchFamily="34" charset="0"/>
            </a:rPr>
            <a:t>: </a:t>
          </a:r>
        </a:p>
        <a:p>
          <a:r>
            <a:rPr lang="en-GB" sz="1300" b="0" i="0" u="none" strike="noStrike" dirty="0">
              <a:solidFill>
                <a:srgbClr val="000000"/>
              </a:solidFill>
              <a:effectLst/>
              <a:latin typeface="+mj-lt"/>
              <a:cs typeface="Calibri" panose="020F0502020204030204" pitchFamily="34" charset="0"/>
            </a:rPr>
            <a:t>We support people to manage their health and wellbeing so they can maximise their independence, choice and control. We support them to live healthier lives and where possible, reduce future needs for care and support.</a:t>
          </a:r>
          <a:endParaRPr lang="en-GB" sz="1300" u="none" dirty="0">
            <a:latin typeface="+mj-lt"/>
          </a:endParaRPr>
        </a:p>
      </dgm:t>
    </dgm:pt>
    <dgm:pt modelId="{43DFF9F8-C5C0-4DB9-A4F7-28FE7A3C400E}" type="parTrans" cxnId="{2656E979-F1E2-46A8-A324-E990E54EB431}">
      <dgm:prSet/>
      <dgm:spPr/>
      <dgm:t>
        <a:bodyPr/>
        <a:lstStyle/>
        <a:p>
          <a:endParaRPr lang="en-GB"/>
        </a:p>
      </dgm:t>
    </dgm:pt>
    <dgm:pt modelId="{D6C134B0-A772-4CD3-BA40-71201EEFF237}" type="sibTrans" cxnId="{2656E979-F1E2-46A8-A324-E990E54EB431}">
      <dgm:prSet/>
      <dgm:spPr/>
      <dgm:t>
        <a:bodyPr/>
        <a:lstStyle/>
        <a:p>
          <a:endParaRPr lang="en-GB"/>
        </a:p>
      </dgm:t>
    </dgm:pt>
    <dgm:pt modelId="{CB713EFD-5A4F-40B3-92F2-10408D862656}">
      <dgm:prSet phldrT="[Text]" custT="1"/>
      <dgm:spPr>
        <a:solidFill>
          <a:srgbClr val="339966">
            <a:alpha val="40000"/>
          </a:srgbClr>
        </a:solidFill>
        <a:ln>
          <a:solidFill>
            <a:srgbClr val="E30311"/>
          </a:solidFill>
        </a:ln>
      </dgm:spPr>
      <dgm:t>
        <a:bodyPr/>
        <a:lstStyle/>
        <a:p>
          <a:r>
            <a:rPr lang="en-GB" sz="1300" b="0" i="0" u="none" strike="noStrike" dirty="0">
              <a:solidFill>
                <a:srgbClr val="000000"/>
              </a:solidFill>
              <a:effectLst/>
              <a:latin typeface="+mj-lt"/>
              <a:cs typeface="Calibri" panose="020F0502020204030204" pitchFamily="34" charset="0"/>
            </a:rPr>
            <a:t>Equity in experience and outcomes: </a:t>
          </a:r>
        </a:p>
        <a:p>
          <a:r>
            <a:rPr lang="en-GB" sz="1300" b="0" i="0" u="none" strike="noStrike" dirty="0">
              <a:solidFill>
                <a:srgbClr val="000000"/>
              </a:solidFill>
              <a:effectLst/>
              <a:latin typeface="+mj-lt"/>
              <a:cs typeface="Calibri" panose="020F0502020204030204" pitchFamily="34" charset="0"/>
            </a:rPr>
            <a:t>We actively seek out and listen to information about people who are most likely to experience inequality in experience or outcomes. We tailor the care, support and treatment in response to this.</a:t>
          </a:r>
          <a:endParaRPr lang="en-GB" sz="1300" u="none" dirty="0">
            <a:latin typeface="+mj-lt"/>
          </a:endParaRPr>
        </a:p>
      </dgm:t>
    </dgm:pt>
    <dgm:pt modelId="{84AFB055-9733-481E-97D1-8A2939248F7E}" type="parTrans" cxnId="{942A527C-C4CF-45A0-BB1C-059F04CCFDAF}">
      <dgm:prSet/>
      <dgm:spPr/>
      <dgm:t>
        <a:bodyPr/>
        <a:lstStyle/>
        <a:p>
          <a:endParaRPr lang="en-GB"/>
        </a:p>
      </dgm:t>
    </dgm:pt>
    <dgm:pt modelId="{6A3E3EE6-6C12-4828-8489-6C6C910CC7A7}" type="sibTrans" cxnId="{942A527C-C4CF-45A0-BB1C-059F04CCFDAF}">
      <dgm:prSet/>
      <dgm:spPr/>
      <dgm:t>
        <a:bodyPr/>
        <a:lstStyle/>
        <a:p>
          <a:endParaRPr lang="en-GB"/>
        </a:p>
      </dgm:t>
    </dgm:pt>
    <dgm:pt modelId="{B6A58CB0-776E-443C-BDCD-376B979224AE}" type="pres">
      <dgm:prSet presAssocID="{9246614C-D2CB-42A6-A738-6062FC7B2F11}" presName="diagram" presStyleCnt="0">
        <dgm:presLayoutVars>
          <dgm:dir/>
          <dgm:resizeHandles val="exact"/>
        </dgm:presLayoutVars>
      </dgm:prSet>
      <dgm:spPr/>
    </dgm:pt>
    <dgm:pt modelId="{4C53DEC5-2C49-42E6-82F0-B2E3F1787232}" type="pres">
      <dgm:prSet presAssocID="{CDAD6AFA-6AA2-49F0-A1C8-701032F13AF4}" presName="node" presStyleLbl="node1" presStyleIdx="0" presStyleCnt="3">
        <dgm:presLayoutVars>
          <dgm:bulletEnabled val="1"/>
        </dgm:presLayoutVars>
      </dgm:prSet>
      <dgm:spPr/>
    </dgm:pt>
    <dgm:pt modelId="{1C9DA720-3BE9-4BDD-A000-CC57ECA97CA4}" type="pres">
      <dgm:prSet presAssocID="{82139BA5-9061-47C9-AD24-97BAC77EC165}" presName="sibTrans" presStyleCnt="0"/>
      <dgm:spPr/>
    </dgm:pt>
    <dgm:pt modelId="{49046B70-17B3-4A72-8FEE-6A90A08D6AF6}" type="pres">
      <dgm:prSet presAssocID="{498A9A89-1BDD-405C-83EA-F0466D0DC28D}" presName="node" presStyleLbl="node1" presStyleIdx="1" presStyleCnt="3">
        <dgm:presLayoutVars>
          <dgm:bulletEnabled val="1"/>
        </dgm:presLayoutVars>
      </dgm:prSet>
      <dgm:spPr/>
    </dgm:pt>
    <dgm:pt modelId="{0DF14A47-3F32-4B2D-BF86-0DB0807B3B04}" type="pres">
      <dgm:prSet presAssocID="{D6C134B0-A772-4CD3-BA40-71201EEFF237}" presName="sibTrans" presStyleCnt="0"/>
      <dgm:spPr/>
    </dgm:pt>
    <dgm:pt modelId="{14B7874F-D7D7-421B-B5C4-635BC4856725}" type="pres">
      <dgm:prSet presAssocID="{CB713EFD-5A4F-40B3-92F2-10408D862656}" presName="node" presStyleLbl="node1" presStyleIdx="2" presStyleCnt="3">
        <dgm:presLayoutVars>
          <dgm:bulletEnabled val="1"/>
        </dgm:presLayoutVars>
      </dgm:prSet>
      <dgm:spPr/>
    </dgm:pt>
  </dgm:ptLst>
  <dgm:cxnLst>
    <dgm:cxn modelId="{2127BE22-B282-4F34-8432-F1077160E88B}" srcId="{9246614C-D2CB-42A6-A738-6062FC7B2F11}" destId="{CDAD6AFA-6AA2-49F0-A1C8-701032F13AF4}" srcOrd="0" destOrd="0" parTransId="{A408FBC4-55FF-4DB0-8123-35D1E16AD593}" sibTransId="{82139BA5-9061-47C9-AD24-97BAC77EC165}"/>
    <dgm:cxn modelId="{65E3DD60-23B9-48D7-9424-B82BA1396AC8}" type="presOf" srcId="{9246614C-D2CB-42A6-A738-6062FC7B2F11}" destId="{B6A58CB0-776E-443C-BDCD-376B979224AE}" srcOrd="0" destOrd="0" presId="urn:microsoft.com/office/officeart/2005/8/layout/default"/>
    <dgm:cxn modelId="{96A8D666-02EE-47CE-9EAC-1C0F3C3C72F8}" type="presOf" srcId="{498A9A89-1BDD-405C-83EA-F0466D0DC28D}" destId="{49046B70-17B3-4A72-8FEE-6A90A08D6AF6}" srcOrd="0" destOrd="0" presId="urn:microsoft.com/office/officeart/2005/8/layout/default"/>
    <dgm:cxn modelId="{2656E979-F1E2-46A8-A324-E990E54EB431}" srcId="{9246614C-D2CB-42A6-A738-6062FC7B2F11}" destId="{498A9A89-1BDD-405C-83EA-F0466D0DC28D}" srcOrd="1" destOrd="0" parTransId="{43DFF9F8-C5C0-4DB9-A4F7-28FE7A3C400E}" sibTransId="{D6C134B0-A772-4CD3-BA40-71201EEFF237}"/>
    <dgm:cxn modelId="{942A527C-C4CF-45A0-BB1C-059F04CCFDAF}" srcId="{9246614C-D2CB-42A6-A738-6062FC7B2F11}" destId="{CB713EFD-5A4F-40B3-92F2-10408D862656}" srcOrd="2" destOrd="0" parTransId="{84AFB055-9733-481E-97D1-8A2939248F7E}" sibTransId="{6A3E3EE6-6C12-4828-8489-6C6C910CC7A7}"/>
    <dgm:cxn modelId="{0A97DDAC-B739-4FA4-9F39-33D68A5D403F}" type="presOf" srcId="{CDAD6AFA-6AA2-49F0-A1C8-701032F13AF4}" destId="{4C53DEC5-2C49-42E6-82F0-B2E3F1787232}" srcOrd="0" destOrd="0" presId="urn:microsoft.com/office/officeart/2005/8/layout/default"/>
    <dgm:cxn modelId="{7F85A4B6-D08C-4E02-8968-019B8D159543}" type="presOf" srcId="{CB713EFD-5A4F-40B3-92F2-10408D862656}" destId="{14B7874F-D7D7-421B-B5C4-635BC4856725}" srcOrd="0" destOrd="0" presId="urn:microsoft.com/office/officeart/2005/8/layout/default"/>
    <dgm:cxn modelId="{A4234FAF-1222-4104-A2DE-165272244E29}" type="presParOf" srcId="{B6A58CB0-776E-443C-BDCD-376B979224AE}" destId="{4C53DEC5-2C49-42E6-82F0-B2E3F1787232}" srcOrd="0" destOrd="0" presId="urn:microsoft.com/office/officeart/2005/8/layout/default"/>
    <dgm:cxn modelId="{85AA975A-C7E8-4045-8CD4-D4D4B10175A9}" type="presParOf" srcId="{B6A58CB0-776E-443C-BDCD-376B979224AE}" destId="{1C9DA720-3BE9-4BDD-A000-CC57ECA97CA4}" srcOrd="1" destOrd="0" presId="urn:microsoft.com/office/officeart/2005/8/layout/default"/>
    <dgm:cxn modelId="{387F8EC4-A2E0-43E0-B28C-785F90B8AF41}" type="presParOf" srcId="{B6A58CB0-776E-443C-BDCD-376B979224AE}" destId="{49046B70-17B3-4A72-8FEE-6A90A08D6AF6}" srcOrd="2" destOrd="0" presId="urn:microsoft.com/office/officeart/2005/8/layout/default"/>
    <dgm:cxn modelId="{6DA731BF-5939-43EF-9428-C47600050F84}" type="presParOf" srcId="{B6A58CB0-776E-443C-BDCD-376B979224AE}" destId="{0DF14A47-3F32-4B2D-BF86-0DB0807B3B04}" srcOrd="3" destOrd="0" presId="urn:microsoft.com/office/officeart/2005/8/layout/default"/>
    <dgm:cxn modelId="{364B9AC9-941C-4F0E-BBBD-AB3419E7E0C7}" type="presParOf" srcId="{B6A58CB0-776E-443C-BDCD-376B979224AE}" destId="{14B7874F-D7D7-421B-B5C4-635BC485672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46614C-D2CB-42A6-A738-6062FC7B2F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DAD6AFA-6AA2-49F0-A1C8-701032F13AF4}">
      <dgm:prSet phldrT="[Text]" custT="1"/>
      <dgm:spPr>
        <a:solidFill>
          <a:srgbClr val="339966">
            <a:alpha val="40000"/>
          </a:srgbClr>
        </a:solidFill>
        <a:ln>
          <a:solidFill>
            <a:srgbClr val="E30311"/>
          </a:solidFill>
        </a:ln>
      </dgm:spPr>
      <dgm:t>
        <a:bodyPr/>
        <a:lstStyle/>
        <a:p>
          <a:pPr>
            <a:buNone/>
          </a:pPr>
          <a:r>
            <a:rPr lang="en-GB" sz="1300" b="0" i="0" u="none" dirty="0">
              <a:solidFill>
                <a:schemeClr val="tx1"/>
              </a:solidFill>
            </a:rPr>
            <a:t>Care provision, integration and continuity: </a:t>
          </a:r>
        </a:p>
        <a:p>
          <a:pPr>
            <a:buNone/>
          </a:pPr>
          <a:r>
            <a:rPr lang="en-GB" sz="1300" b="0" i="0" u="none" dirty="0">
              <a:solidFill>
                <a:schemeClr val="tx1"/>
              </a:solidFill>
            </a:rPr>
            <a:t>We understand the diverse health and care needs of people and our local communities, so care is joined-up, flexible and supports choice and continuity.</a:t>
          </a:r>
        </a:p>
        <a:p>
          <a:pPr>
            <a:buNone/>
          </a:pPr>
          <a:endParaRPr lang="en-GB" sz="1300" u="none" dirty="0"/>
        </a:p>
      </dgm:t>
    </dgm:pt>
    <dgm:pt modelId="{A408FBC4-55FF-4DB0-8123-35D1E16AD593}" type="parTrans" cxnId="{2127BE22-B282-4F34-8432-F1077160E88B}">
      <dgm:prSet/>
      <dgm:spPr/>
      <dgm:t>
        <a:bodyPr/>
        <a:lstStyle/>
        <a:p>
          <a:endParaRPr lang="en-GB"/>
        </a:p>
      </dgm:t>
    </dgm:pt>
    <dgm:pt modelId="{82139BA5-9061-47C9-AD24-97BAC77EC165}" type="sibTrans" cxnId="{2127BE22-B282-4F34-8432-F1077160E88B}">
      <dgm:prSet/>
      <dgm:spPr/>
      <dgm:t>
        <a:bodyPr/>
        <a:lstStyle/>
        <a:p>
          <a:endParaRPr lang="en-GB"/>
        </a:p>
      </dgm:t>
    </dgm:pt>
    <dgm:pt modelId="{C6A099C7-D08A-4543-9C92-15124E98D2E6}">
      <dgm:prSet phldrT="[Text]" custT="1"/>
      <dgm:spPr>
        <a:solidFill>
          <a:srgbClr val="339966">
            <a:alpha val="40000"/>
          </a:srgbClr>
        </a:solidFill>
        <a:ln>
          <a:solidFill>
            <a:srgbClr val="E30311"/>
          </a:solidFill>
        </a:ln>
      </dgm:spPr>
      <dgm:t>
        <a:bodyPr/>
        <a:lstStyle/>
        <a:p>
          <a:r>
            <a:rPr lang="en-GB" sz="1300" b="0" i="0" u="none" dirty="0">
              <a:solidFill>
                <a:schemeClr val="tx1"/>
              </a:solidFill>
            </a:rPr>
            <a:t>Partnerships and communities:</a:t>
          </a:r>
        </a:p>
        <a:p>
          <a:r>
            <a:rPr lang="en-GB" sz="1300" b="0" i="0" u="none" dirty="0">
              <a:solidFill>
                <a:schemeClr val="tx1"/>
              </a:solidFill>
            </a:rPr>
            <a:t>We understand our duty to collaborate and work in partnership, so our services work seamlessly for people. We share information and learning with partners and collaborate for improvement</a:t>
          </a:r>
          <a:endParaRPr lang="en-GB" sz="1300" u="none" dirty="0">
            <a:solidFill>
              <a:schemeClr val="tx1"/>
            </a:solidFill>
            <a:latin typeface="+mj-lt"/>
          </a:endParaRPr>
        </a:p>
      </dgm:t>
    </dgm:pt>
    <dgm:pt modelId="{2302A4CB-846E-4D7C-AD26-F3CA39698C5F}" type="parTrans" cxnId="{BAB46D18-E916-4BC7-A2BD-C041CB4EA01D}">
      <dgm:prSet/>
      <dgm:spPr/>
      <dgm:t>
        <a:bodyPr/>
        <a:lstStyle/>
        <a:p>
          <a:endParaRPr lang="en-GB"/>
        </a:p>
      </dgm:t>
    </dgm:pt>
    <dgm:pt modelId="{5808CDD7-FC47-44B2-B493-7270655C8F63}" type="sibTrans" cxnId="{BAB46D18-E916-4BC7-A2BD-C041CB4EA01D}">
      <dgm:prSet/>
      <dgm:spPr/>
      <dgm:t>
        <a:bodyPr/>
        <a:lstStyle/>
        <a:p>
          <a:endParaRPr lang="en-GB"/>
        </a:p>
      </dgm:t>
    </dgm:pt>
    <dgm:pt modelId="{B6A58CB0-776E-443C-BDCD-376B979224AE}" type="pres">
      <dgm:prSet presAssocID="{9246614C-D2CB-42A6-A738-6062FC7B2F11}" presName="diagram" presStyleCnt="0">
        <dgm:presLayoutVars>
          <dgm:dir/>
          <dgm:resizeHandles val="exact"/>
        </dgm:presLayoutVars>
      </dgm:prSet>
      <dgm:spPr/>
    </dgm:pt>
    <dgm:pt modelId="{4C53DEC5-2C49-42E6-82F0-B2E3F1787232}" type="pres">
      <dgm:prSet presAssocID="{CDAD6AFA-6AA2-49F0-A1C8-701032F13AF4}" presName="node" presStyleLbl="node1" presStyleIdx="0" presStyleCnt="2">
        <dgm:presLayoutVars>
          <dgm:bulletEnabled val="1"/>
        </dgm:presLayoutVars>
      </dgm:prSet>
      <dgm:spPr/>
    </dgm:pt>
    <dgm:pt modelId="{1C9DA720-3BE9-4BDD-A000-CC57ECA97CA4}" type="pres">
      <dgm:prSet presAssocID="{82139BA5-9061-47C9-AD24-97BAC77EC165}" presName="sibTrans" presStyleCnt="0"/>
      <dgm:spPr/>
    </dgm:pt>
    <dgm:pt modelId="{ABEA2227-CE49-4D52-BF7F-5BCF9D12F6CB}" type="pres">
      <dgm:prSet presAssocID="{C6A099C7-D08A-4543-9C92-15124E98D2E6}" presName="node" presStyleLbl="node1" presStyleIdx="1" presStyleCnt="2">
        <dgm:presLayoutVars>
          <dgm:bulletEnabled val="1"/>
        </dgm:presLayoutVars>
      </dgm:prSet>
      <dgm:spPr/>
    </dgm:pt>
  </dgm:ptLst>
  <dgm:cxnLst>
    <dgm:cxn modelId="{BAB46D18-E916-4BC7-A2BD-C041CB4EA01D}" srcId="{9246614C-D2CB-42A6-A738-6062FC7B2F11}" destId="{C6A099C7-D08A-4543-9C92-15124E98D2E6}" srcOrd="1" destOrd="0" parTransId="{2302A4CB-846E-4D7C-AD26-F3CA39698C5F}" sibTransId="{5808CDD7-FC47-44B2-B493-7270655C8F63}"/>
    <dgm:cxn modelId="{2127BE22-B282-4F34-8432-F1077160E88B}" srcId="{9246614C-D2CB-42A6-A738-6062FC7B2F11}" destId="{CDAD6AFA-6AA2-49F0-A1C8-701032F13AF4}" srcOrd="0" destOrd="0" parTransId="{A408FBC4-55FF-4DB0-8123-35D1E16AD593}" sibTransId="{82139BA5-9061-47C9-AD24-97BAC77EC165}"/>
    <dgm:cxn modelId="{65E3DD60-23B9-48D7-9424-B82BA1396AC8}" type="presOf" srcId="{9246614C-D2CB-42A6-A738-6062FC7B2F11}" destId="{B6A58CB0-776E-443C-BDCD-376B979224AE}" srcOrd="0" destOrd="0" presId="urn:microsoft.com/office/officeart/2005/8/layout/default"/>
    <dgm:cxn modelId="{0A97DDAC-B739-4FA4-9F39-33D68A5D403F}" type="presOf" srcId="{CDAD6AFA-6AA2-49F0-A1C8-701032F13AF4}" destId="{4C53DEC5-2C49-42E6-82F0-B2E3F1787232}" srcOrd="0" destOrd="0" presId="urn:microsoft.com/office/officeart/2005/8/layout/default"/>
    <dgm:cxn modelId="{169B7BC2-2869-4A3A-8437-FE03A4DA6FED}" type="presOf" srcId="{C6A099C7-D08A-4543-9C92-15124E98D2E6}" destId="{ABEA2227-CE49-4D52-BF7F-5BCF9D12F6CB}" srcOrd="0" destOrd="0" presId="urn:microsoft.com/office/officeart/2005/8/layout/default"/>
    <dgm:cxn modelId="{A4234FAF-1222-4104-A2DE-165272244E29}" type="presParOf" srcId="{B6A58CB0-776E-443C-BDCD-376B979224AE}" destId="{4C53DEC5-2C49-42E6-82F0-B2E3F1787232}" srcOrd="0" destOrd="0" presId="urn:microsoft.com/office/officeart/2005/8/layout/default"/>
    <dgm:cxn modelId="{85AA975A-C7E8-4045-8CD4-D4D4B10175A9}" type="presParOf" srcId="{B6A58CB0-776E-443C-BDCD-376B979224AE}" destId="{1C9DA720-3BE9-4BDD-A000-CC57ECA97CA4}" srcOrd="1" destOrd="0" presId="urn:microsoft.com/office/officeart/2005/8/layout/default"/>
    <dgm:cxn modelId="{4BEDE602-672D-4C8A-942A-ED6094EF6473}" type="presParOf" srcId="{B6A58CB0-776E-443C-BDCD-376B979224AE}" destId="{ABEA2227-CE49-4D52-BF7F-5BCF9D12F6C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46614C-D2CB-42A6-A738-6062FC7B2F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DAD6AFA-6AA2-49F0-A1C8-701032F13AF4}">
      <dgm:prSet phldrT="[Text]" custT="1"/>
      <dgm:spPr>
        <a:solidFill>
          <a:srgbClr val="339966">
            <a:alpha val="40000"/>
          </a:srgbClr>
        </a:solidFill>
        <a:ln>
          <a:solidFill>
            <a:srgbClr val="E30311"/>
          </a:solidFill>
        </a:ln>
      </dgm:spPr>
      <dgm:t>
        <a:bodyPr/>
        <a:lstStyle/>
        <a:p>
          <a:pPr marR="0" eaLnBrk="1" fontAlgn="auto" latinLnBrk="0" hangingPunct="1">
            <a:buClrTx/>
            <a:buSzTx/>
            <a:buFontTx/>
            <a:buNone/>
            <a:tabLst/>
            <a:defRPr/>
          </a:pPr>
          <a:r>
            <a:rPr lang="en-GB" sz="1300" b="0" i="0" u="none" dirty="0">
              <a:solidFill>
                <a:schemeClr val="tx1"/>
              </a:solidFill>
            </a:rPr>
            <a:t>Safe systems, pathways and transitions:</a:t>
          </a:r>
        </a:p>
        <a:p>
          <a:pPr marR="0" eaLnBrk="1" fontAlgn="auto" latinLnBrk="0" hangingPunct="1">
            <a:buClrTx/>
            <a:buSzTx/>
            <a:buFontTx/>
            <a:buNone/>
            <a:tabLst/>
            <a:defRPr/>
          </a:pPr>
          <a:r>
            <a:rPr lang="en-GB" sz="1300" b="0" i="0" u="none" dirty="0">
              <a:solidFill>
                <a:schemeClr val="tx1"/>
              </a:solidFill>
            </a:rPr>
            <a:t>We work with people and our partners to establish and maintain safe systems of care, in which safety is managed, monitored and assured. We ensure continuity of care, including when people move between different services.</a:t>
          </a:r>
          <a:endParaRPr lang="en-GB" sz="1300" u="none" dirty="0"/>
        </a:p>
      </dgm:t>
    </dgm:pt>
    <dgm:pt modelId="{A408FBC4-55FF-4DB0-8123-35D1E16AD593}" type="parTrans" cxnId="{2127BE22-B282-4F34-8432-F1077160E88B}">
      <dgm:prSet/>
      <dgm:spPr/>
      <dgm:t>
        <a:bodyPr/>
        <a:lstStyle/>
        <a:p>
          <a:endParaRPr lang="en-GB"/>
        </a:p>
      </dgm:t>
    </dgm:pt>
    <dgm:pt modelId="{82139BA5-9061-47C9-AD24-97BAC77EC165}" type="sibTrans" cxnId="{2127BE22-B282-4F34-8432-F1077160E88B}">
      <dgm:prSet/>
      <dgm:spPr/>
      <dgm:t>
        <a:bodyPr/>
        <a:lstStyle/>
        <a:p>
          <a:endParaRPr lang="en-GB"/>
        </a:p>
      </dgm:t>
    </dgm:pt>
    <dgm:pt modelId="{66C60D2F-F4A6-4F04-A9A7-ECAFEFB91ADB}">
      <dgm:prSet phldrT="[Text]"/>
      <dgm:spPr>
        <a:solidFill>
          <a:srgbClr val="339966">
            <a:alpha val="40000"/>
          </a:srgbClr>
        </a:solidFill>
        <a:ln>
          <a:solidFill>
            <a:srgbClr val="E30311"/>
          </a:solidFill>
        </a:ln>
      </dgm:spPr>
      <dgm:t>
        <a:bodyPr/>
        <a:lstStyle/>
        <a:p>
          <a:pPr marR="0" eaLnBrk="1" fontAlgn="auto" latinLnBrk="0" hangingPunct="1">
            <a:buClrTx/>
            <a:buSzTx/>
            <a:buFontTx/>
            <a:buNone/>
            <a:tabLst/>
            <a:defRPr/>
          </a:pPr>
          <a:r>
            <a:rPr lang="en-GB" b="0" i="0" u="none" dirty="0">
              <a:solidFill>
                <a:schemeClr val="tx1"/>
              </a:solidFill>
            </a:rPr>
            <a:t>Safeguarding:</a:t>
          </a:r>
        </a:p>
        <a:p>
          <a:pPr marR="0" eaLnBrk="1" fontAlgn="auto" latinLnBrk="0" hangingPunct="1">
            <a:buClrTx/>
            <a:buSzTx/>
            <a:buFontTx/>
            <a:buNone/>
            <a:tabLst/>
            <a:defRPr/>
          </a:pPr>
          <a:r>
            <a:rPr lang="en-GB" b="0" i="0" u="none" dirty="0">
              <a:solidFill>
                <a:schemeClr val="tx1"/>
              </a:solidFill>
            </a:rPr>
            <a:t>We work with people to understand what being safe means to them as well as with our partners on the best way to achieve this. We concentrate on improving people’s lives while protecting their right to live in safety, free from bullying, harassment, abuse, discrimination, avoidable harm and neglect. We make sure we share concerns quickly and appropriately.</a:t>
          </a:r>
        </a:p>
      </dgm:t>
    </dgm:pt>
    <dgm:pt modelId="{E1653F27-9060-44CD-B3C1-E84216E70D5B}" type="parTrans" cxnId="{2F50D4DA-7023-4999-BBFA-F2FD58140F38}">
      <dgm:prSet/>
      <dgm:spPr/>
      <dgm:t>
        <a:bodyPr/>
        <a:lstStyle/>
        <a:p>
          <a:endParaRPr lang="en-GB"/>
        </a:p>
      </dgm:t>
    </dgm:pt>
    <dgm:pt modelId="{CD2B3823-6854-4684-817B-DA3C437DEDF1}" type="sibTrans" cxnId="{2F50D4DA-7023-4999-BBFA-F2FD58140F38}">
      <dgm:prSet/>
      <dgm:spPr/>
      <dgm:t>
        <a:bodyPr/>
        <a:lstStyle/>
        <a:p>
          <a:endParaRPr lang="en-GB"/>
        </a:p>
      </dgm:t>
    </dgm:pt>
    <dgm:pt modelId="{B6A58CB0-776E-443C-BDCD-376B979224AE}" type="pres">
      <dgm:prSet presAssocID="{9246614C-D2CB-42A6-A738-6062FC7B2F11}" presName="diagram" presStyleCnt="0">
        <dgm:presLayoutVars>
          <dgm:dir/>
          <dgm:resizeHandles val="exact"/>
        </dgm:presLayoutVars>
      </dgm:prSet>
      <dgm:spPr/>
    </dgm:pt>
    <dgm:pt modelId="{4C53DEC5-2C49-42E6-82F0-B2E3F1787232}" type="pres">
      <dgm:prSet presAssocID="{CDAD6AFA-6AA2-49F0-A1C8-701032F13AF4}" presName="node" presStyleLbl="node1" presStyleIdx="0" presStyleCnt="2">
        <dgm:presLayoutVars>
          <dgm:bulletEnabled val="1"/>
        </dgm:presLayoutVars>
      </dgm:prSet>
      <dgm:spPr/>
    </dgm:pt>
    <dgm:pt modelId="{1C9DA720-3BE9-4BDD-A000-CC57ECA97CA4}" type="pres">
      <dgm:prSet presAssocID="{82139BA5-9061-47C9-AD24-97BAC77EC165}" presName="sibTrans" presStyleCnt="0"/>
      <dgm:spPr/>
    </dgm:pt>
    <dgm:pt modelId="{B33D1B81-27C2-416B-9F5D-F24DC5EA4889}" type="pres">
      <dgm:prSet presAssocID="{66C60D2F-F4A6-4F04-A9A7-ECAFEFB91ADB}" presName="node" presStyleLbl="node1" presStyleIdx="1" presStyleCnt="2">
        <dgm:presLayoutVars>
          <dgm:bulletEnabled val="1"/>
        </dgm:presLayoutVars>
      </dgm:prSet>
      <dgm:spPr/>
    </dgm:pt>
  </dgm:ptLst>
  <dgm:cxnLst>
    <dgm:cxn modelId="{2127BE22-B282-4F34-8432-F1077160E88B}" srcId="{9246614C-D2CB-42A6-A738-6062FC7B2F11}" destId="{CDAD6AFA-6AA2-49F0-A1C8-701032F13AF4}" srcOrd="0" destOrd="0" parTransId="{A408FBC4-55FF-4DB0-8123-35D1E16AD593}" sibTransId="{82139BA5-9061-47C9-AD24-97BAC77EC165}"/>
    <dgm:cxn modelId="{65E3DD60-23B9-48D7-9424-B82BA1396AC8}" type="presOf" srcId="{9246614C-D2CB-42A6-A738-6062FC7B2F11}" destId="{B6A58CB0-776E-443C-BDCD-376B979224AE}" srcOrd="0" destOrd="0" presId="urn:microsoft.com/office/officeart/2005/8/layout/default"/>
    <dgm:cxn modelId="{D6320C8B-AB20-4DE2-8BC6-673F7483DD20}" type="presOf" srcId="{66C60D2F-F4A6-4F04-A9A7-ECAFEFB91ADB}" destId="{B33D1B81-27C2-416B-9F5D-F24DC5EA4889}" srcOrd="0" destOrd="0" presId="urn:microsoft.com/office/officeart/2005/8/layout/default"/>
    <dgm:cxn modelId="{0A97DDAC-B739-4FA4-9F39-33D68A5D403F}" type="presOf" srcId="{CDAD6AFA-6AA2-49F0-A1C8-701032F13AF4}" destId="{4C53DEC5-2C49-42E6-82F0-B2E3F1787232}" srcOrd="0" destOrd="0" presId="urn:microsoft.com/office/officeart/2005/8/layout/default"/>
    <dgm:cxn modelId="{2F50D4DA-7023-4999-BBFA-F2FD58140F38}" srcId="{9246614C-D2CB-42A6-A738-6062FC7B2F11}" destId="{66C60D2F-F4A6-4F04-A9A7-ECAFEFB91ADB}" srcOrd="1" destOrd="0" parTransId="{E1653F27-9060-44CD-B3C1-E84216E70D5B}" sibTransId="{CD2B3823-6854-4684-817B-DA3C437DEDF1}"/>
    <dgm:cxn modelId="{A4234FAF-1222-4104-A2DE-165272244E29}" type="presParOf" srcId="{B6A58CB0-776E-443C-BDCD-376B979224AE}" destId="{4C53DEC5-2C49-42E6-82F0-B2E3F1787232}" srcOrd="0" destOrd="0" presId="urn:microsoft.com/office/officeart/2005/8/layout/default"/>
    <dgm:cxn modelId="{85AA975A-C7E8-4045-8CD4-D4D4B10175A9}" type="presParOf" srcId="{B6A58CB0-776E-443C-BDCD-376B979224AE}" destId="{1C9DA720-3BE9-4BDD-A000-CC57ECA97CA4}" srcOrd="1" destOrd="0" presId="urn:microsoft.com/office/officeart/2005/8/layout/default"/>
    <dgm:cxn modelId="{8A1239B4-DE9D-4FCE-AAAC-7A0505D644C6}" type="presParOf" srcId="{B6A58CB0-776E-443C-BDCD-376B979224AE}" destId="{B33D1B81-27C2-416B-9F5D-F24DC5EA488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46614C-D2CB-42A6-A738-6062FC7B2F1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DAD6AFA-6AA2-49F0-A1C8-701032F13AF4}">
      <dgm:prSet phldrT="[Text]" custT="1"/>
      <dgm:spPr>
        <a:solidFill>
          <a:srgbClr val="339966">
            <a:alpha val="40000"/>
          </a:srgbClr>
        </a:solidFill>
        <a:ln>
          <a:solidFill>
            <a:srgbClr val="E30311"/>
          </a:solidFill>
        </a:ln>
      </dgm:spPr>
      <dgm:t>
        <a:bodyPr/>
        <a:lstStyle/>
        <a:p>
          <a:pPr marR="0" eaLnBrk="1" fontAlgn="auto" latinLnBrk="0" hangingPunct="1">
            <a:buClrTx/>
            <a:buSzTx/>
            <a:buFontTx/>
            <a:buNone/>
            <a:tabLst/>
            <a:defRPr/>
          </a:pPr>
          <a:r>
            <a:rPr lang="en-GB" sz="1300" b="0" i="0" u="none" dirty="0">
              <a:solidFill>
                <a:schemeClr val="tx1"/>
              </a:solidFill>
            </a:rPr>
            <a:t>Governance, management and sustainability: </a:t>
          </a:r>
        </a:p>
        <a:p>
          <a:pPr marR="0" eaLnBrk="1" fontAlgn="auto" latinLnBrk="0" hangingPunct="1">
            <a:buClrTx/>
            <a:buSzTx/>
            <a:buFontTx/>
            <a:buNone/>
            <a:tabLst/>
            <a:defRPr/>
          </a:pPr>
          <a:r>
            <a:rPr lang="en-GB" sz="1300" b="0" i="0" u="none" dirty="0">
              <a:solidFill>
                <a:schemeClr val="tx1"/>
              </a:solidFill>
            </a:rPr>
            <a:t>We have clear responsibilities, roles, systems of accountability and good governance. We use these to manage and deliver good quality, sustainable care, treatment and support. We act on the best information about risk, performance and outcomes, and we share this securely with others when appropriate.</a:t>
          </a:r>
          <a:endParaRPr lang="en-GB" sz="1300" u="none" dirty="0"/>
        </a:p>
      </dgm:t>
    </dgm:pt>
    <dgm:pt modelId="{A408FBC4-55FF-4DB0-8123-35D1E16AD593}" type="parTrans" cxnId="{2127BE22-B282-4F34-8432-F1077160E88B}">
      <dgm:prSet/>
      <dgm:spPr/>
      <dgm:t>
        <a:bodyPr/>
        <a:lstStyle/>
        <a:p>
          <a:endParaRPr lang="en-GB"/>
        </a:p>
      </dgm:t>
    </dgm:pt>
    <dgm:pt modelId="{82139BA5-9061-47C9-AD24-97BAC77EC165}" type="sibTrans" cxnId="{2127BE22-B282-4F34-8432-F1077160E88B}">
      <dgm:prSet/>
      <dgm:spPr/>
      <dgm:t>
        <a:bodyPr/>
        <a:lstStyle/>
        <a:p>
          <a:endParaRPr lang="en-GB"/>
        </a:p>
      </dgm:t>
    </dgm:pt>
    <dgm:pt modelId="{144ACE49-03B3-439A-8DBA-5B838AAACC5A}">
      <dgm:prSet/>
      <dgm:spPr>
        <a:solidFill>
          <a:srgbClr val="339966">
            <a:alpha val="40000"/>
          </a:srgbClr>
        </a:solidFill>
        <a:ln>
          <a:solidFill>
            <a:srgbClr val="E30311"/>
          </a:solidFill>
        </a:ln>
      </dgm:spPr>
      <dgm:t>
        <a:bodyPr/>
        <a:lstStyle/>
        <a:p>
          <a:r>
            <a:rPr lang="en-GB" b="0" i="0" u="none" dirty="0">
              <a:solidFill>
                <a:schemeClr val="tx1"/>
              </a:solidFill>
            </a:rPr>
            <a:t>Learning, improvement and innovation:</a:t>
          </a:r>
        </a:p>
        <a:p>
          <a:r>
            <a:rPr lang="en-GB" b="0" i="0" u="none" dirty="0">
              <a:solidFill>
                <a:schemeClr val="tx1"/>
              </a:solidFill>
            </a:rPr>
            <a:t>We focus on continuous learning, innovation and improvement across our organisation and the local system. We encourage creative ways of delivering equality of experience, outcome and quality of life for people. We actively contribute to safe, effective practice and research</a:t>
          </a:r>
          <a:endParaRPr lang="en-GB" u="none" dirty="0">
            <a:solidFill>
              <a:schemeClr val="tx1"/>
            </a:solidFill>
            <a:latin typeface="+mj-lt"/>
          </a:endParaRPr>
        </a:p>
      </dgm:t>
    </dgm:pt>
    <dgm:pt modelId="{9FC67CC3-4AD2-4918-9EBC-0FBA4E986C3B}" type="parTrans" cxnId="{430E078B-8EE0-490B-A4E2-E65AE0F28379}">
      <dgm:prSet/>
      <dgm:spPr/>
      <dgm:t>
        <a:bodyPr/>
        <a:lstStyle/>
        <a:p>
          <a:endParaRPr lang="en-GB"/>
        </a:p>
      </dgm:t>
    </dgm:pt>
    <dgm:pt modelId="{DB76053B-08A6-4548-AB4A-D01BC9AD6AD2}" type="sibTrans" cxnId="{430E078B-8EE0-490B-A4E2-E65AE0F28379}">
      <dgm:prSet/>
      <dgm:spPr/>
      <dgm:t>
        <a:bodyPr/>
        <a:lstStyle/>
        <a:p>
          <a:endParaRPr lang="en-GB"/>
        </a:p>
      </dgm:t>
    </dgm:pt>
    <dgm:pt modelId="{B6A58CB0-776E-443C-BDCD-376B979224AE}" type="pres">
      <dgm:prSet presAssocID="{9246614C-D2CB-42A6-A738-6062FC7B2F11}" presName="diagram" presStyleCnt="0">
        <dgm:presLayoutVars>
          <dgm:dir/>
          <dgm:resizeHandles val="exact"/>
        </dgm:presLayoutVars>
      </dgm:prSet>
      <dgm:spPr/>
    </dgm:pt>
    <dgm:pt modelId="{4C53DEC5-2C49-42E6-82F0-B2E3F1787232}" type="pres">
      <dgm:prSet presAssocID="{CDAD6AFA-6AA2-49F0-A1C8-701032F13AF4}" presName="node" presStyleLbl="node1" presStyleIdx="0" presStyleCnt="2">
        <dgm:presLayoutVars>
          <dgm:bulletEnabled val="1"/>
        </dgm:presLayoutVars>
      </dgm:prSet>
      <dgm:spPr/>
    </dgm:pt>
    <dgm:pt modelId="{1C9DA720-3BE9-4BDD-A000-CC57ECA97CA4}" type="pres">
      <dgm:prSet presAssocID="{82139BA5-9061-47C9-AD24-97BAC77EC165}" presName="sibTrans" presStyleCnt="0"/>
      <dgm:spPr/>
    </dgm:pt>
    <dgm:pt modelId="{A752893F-D808-4CE1-BF71-0F9542CC8046}" type="pres">
      <dgm:prSet presAssocID="{144ACE49-03B3-439A-8DBA-5B838AAACC5A}" presName="node" presStyleLbl="node1" presStyleIdx="1" presStyleCnt="2">
        <dgm:presLayoutVars>
          <dgm:bulletEnabled val="1"/>
        </dgm:presLayoutVars>
      </dgm:prSet>
      <dgm:spPr/>
    </dgm:pt>
  </dgm:ptLst>
  <dgm:cxnLst>
    <dgm:cxn modelId="{8BFE100D-A833-44A7-ADAF-898893AEE605}" type="presOf" srcId="{144ACE49-03B3-439A-8DBA-5B838AAACC5A}" destId="{A752893F-D808-4CE1-BF71-0F9542CC8046}" srcOrd="0" destOrd="0" presId="urn:microsoft.com/office/officeart/2005/8/layout/default"/>
    <dgm:cxn modelId="{2127BE22-B282-4F34-8432-F1077160E88B}" srcId="{9246614C-D2CB-42A6-A738-6062FC7B2F11}" destId="{CDAD6AFA-6AA2-49F0-A1C8-701032F13AF4}" srcOrd="0" destOrd="0" parTransId="{A408FBC4-55FF-4DB0-8123-35D1E16AD593}" sibTransId="{82139BA5-9061-47C9-AD24-97BAC77EC165}"/>
    <dgm:cxn modelId="{65E3DD60-23B9-48D7-9424-B82BA1396AC8}" type="presOf" srcId="{9246614C-D2CB-42A6-A738-6062FC7B2F11}" destId="{B6A58CB0-776E-443C-BDCD-376B979224AE}" srcOrd="0" destOrd="0" presId="urn:microsoft.com/office/officeart/2005/8/layout/default"/>
    <dgm:cxn modelId="{430E078B-8EE0-490B-A4E2-E65AE0F28379}" srcId="{9246614C-D2CB-42A6-A738-6062FC7B2F11}" destId="{144ACE49-03B3-439A-8DBA-5B838AAACC5A}" srcOrd="1" destOrd="0" parTransId="{9FC67CC3-4AD2-4918-9EBC-0FBA4E986C3B}" sibTransId="{DB76053B-08A6-4548-AB4A-D01BC9AD6AD2}"/>
    <dgm:cxn modelId="{0A97DDAC-B739-4FA4-9F39-33D68A5D403F}" type="presOf" srcId="{CDAD6AFA-6AA2-49F0-A1C8-701032F13AF4}" destId="{4C53DEC5-2C49-42E6-82F0-B2E3F1787232}" srcOrd="0" destOrd="0" presId="urn:microsoft.com/office/officeart/2005/8/layout/default"/>
    <dgm:cxn modelId="{A4234FAF-1222-4104-A2DE-165272244E29}" type="presParOf" srcId="{B6A58CB0-776E-443C-BDCD-376B979224AE}" destId="{4C53DEC5-2C49-42E6-82F0-B2E3F1787232}" srcOrd="0" destOrd="0" presId="urn:microsoft.com/office/officeart/2005/8/layout/default"/>
    <dgm:cxn modelId="{85AA975A-C7E8-4045-8CD4-D4D4B10175A9}" type="presParOf" srcId="{B6A58CB0-776E-443C-BDCD-376B979224AE}" destId="{1C9DA720-3BE9-4BDD-A000-CC57ECA97CA4}" srcOrd="1" destOrd="0" presId="urn:microsoft.com/office/officeart/2005/8/layout/default"/>
    <dgm:cxn modelId="{1014F212-A207-47A4-8C7D-4FE44F1EB98B}" type="presParOf" srcId="{B6A58CB0-776E-443C-BDCD-376B979224AE}" destId="{A752893F-D808-4CE1-BF71-0F9542CC804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B4539-E21D-4C5E-B25A-DE0C32342AAF}">
      <dsp:nvSpPr>
        <dsp:cNvPr id="0" name=""/>
        <dsp:cNvSpPr/>
      </dsp:nvSpPr>
      <dsp:spPr>
        <a:xfrm>
          <a:off x="0" y="1199088"/>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2,845 adults received long-term support throughout 2021-22. </a:t>
          </a:r>
          <a:endParaRPr lang="en-GB" sz="1100" kern="1200" dirty="0">
            <a:solidFill>
              <a:schemeClr val="tx1"/>
            </a:solidFill>
          </a:endParaRPr>
        </a:p>
      </dsp:txBody>
      <dsp:txXfrm>
        <a:off x="0" y="1199088"/>
        <a:ext cx="1707696" cy="1024617"/>
      </dsp:txXfrm>
    </dsp:sp>
    <dsp:sp modelId="{9191D855-2D21-4AA3-9CDA-316B89773CD4}">
      <dsp:nvSpPr>
        <dsp:cNvPr id="0" name=""/>
        <dsp:cNvSpPr/>
      </dsp:nvSpPr>
      <dsp:spPr>
        <a:xfrm>
          <a:off x="1878466" y="1199088"/>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8,000 people worked in adult social care in 2021-22.</a:t>
          </a:r>
          <a:endParaRPr lang="en-GB" sz="1100" kern="1200" dirty="0">
            <a:solidFill>
              <a:schemeClr val="tx1"/>
            </a:solidFill>
          </a:endParaRPr>
        </a:p>
      </dsp:txBody>
      <dsp:txXfrm>
        <a:off x="1878466" y="1199088"/>
        <a:ext cx="1707696" cy="1024617"/>
      </dsp:txXfrm>
    </dsp:sp>
    <dsp:sp modelId="{E8B70B61-31C0-47F4-9E58-4B7ACDED4384}">
      <dsp:nvSpPr>
        <dsp:cNvPr id="0" name=""/>
        <dsp:cNvSpPr/>
      </dsp:nvSpPr>
      <dsp:spPr>
        <a:xfrm>
          <a:off x="3756932" y="1199088"/>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44% of people received homecare, 21% of people received support in a care home and 29% of people organised support with a direct payment.</a:t>
          </a:r>
          <a:endParaRPr lang="en-GB" sz="1100" kern="1200" dirty="0">
            <a:solidFill>
              <a:schemeClr val="tx1"/>
            </a:solidFill>
          </a:endParaRPr>
        </a:p>
      </dsp:txBody>
      <dsp:txXfrm>
        <a:off x="3756932" y="1199088"/>
        <a:ext cx="1707696" cy="1024617"/>
      </dsp:txXfrm>
    </dsp:sp>
    <dsp:sp modelId="{115A1CFB-E7B2-49FA-A4AD-19897837A99B}">
      <dsp:nvSpPr>
        <dsp:cNvPr id="0" name=""/>
        <dsp:cNvSpPr/>
      </dsp:nvSpPr>
      <dsp:spPr>
        <a:xfrm>
          <a:off x="0" y="2394476"/>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246 carer assessments were completed in 2022-23. 1,000 carers were supported.</a:t>
          </a:r>
          <a:endParaRPr lang="en-GB" sz="1100" kern="1200" dirty="0">
            <a:solidFill>
              <a:schemeClr val="tx1"/>
            </a:solidFill>
          </a:endParaRPr>
        </a:p>
      </dsp:txBody>
      <dsp:txXfrm>
        <a:off x="0" y="2394476"/>
        <a:ext cx="1707696" cy="1024617"/>
      </dsp:txXfrm>
    </dsp:sp>
    <dsp:sp modelId="{BCE256DC-15B5-481A-8B1E-AFFB252EB055}">
      <dsp:nvSpPr>
        <dsp:cNvPr id="0" name=""/>
        <dsp:cNvSpPr/>
      </dsp:nvSpPr>
      <dsp:spPr>
        <a:xfrm>
          <a:off x="1878466" y="2394476"/>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1239 referrals to adult social care were made in 2022-23</a:t>
          </a:r>
          <a:endParaRPr lang="en-GB" sz="1100" kern="1200" dirty="0">
            <a:solidFill>
              <a:schemeClr val="tx1"/>
            </a:solidFill>
          </a:endParaRPr>
        </a:p>
      </dsp:txBody>
      <dsp:txXfrm>
        <a:off x="1878466" y="2394476"/>
        <a:ext cx="1707696" cy="1024617"/>
      </dsp:txXfrm>
    </dsp:sp>
    <dsp:sp modelId="{021AFB1E-4AB7-4894-A650-B5CDC66A4D37}">
      <dsp:nvSpPr>
        <dsp:cNvPr id="0" name=""/>
        <dsp:cNvSpPr/>
      </dsp:nvSpPr>
      <dsp:spPr>
        <a:xfrm>
          <a:off x="3756932" y="2394476"/>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1511 safeguarding concerns were raised in 2022-23. 252 enquiries started.</a:t>
          </a:r>
          <a:endParaRPr lang="en-GB" sz="1100" kern="1200" dirty="0">
            <a:solidFill>
              <a:schemeClr val="tx1"/>
            </a:solidFill>
          </a:endParaRPr>
        </a:p>
      </dsp:txBody>
      <dsp:txXfrm>
        <a:off x="3756932" y="2394476"/>
        <a:ext cx="1707696" cy="1024617"/>
      </dsp:txXfrm>
    </dsp:sp>
    <dsp:sp modelId="{603C74A7-87C3-4F53-A442-B54F25A9BFFF}">
      <dsp:nvSpPr>
        <dsp:cNvPr id="0" name=""/>
        <dsp:cNvSpPr/>
      </dsp:nvSpPr>
      <dsp:spPr>
        <a:xfrm>
          <a:off x="0" y="3589863"/>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2021-22, Barking and Dagenham spent 14% of its expenditure on adult social care.</a:t>
          </a:r>
          <a:endParaRPr lang="en-GB" sz="1100" kern="1200" dirty="0">
            <a:solidFill>
              <a:schemeClr val="tx1"/>
            </a:solidFill>
          </a:endParaRPr>
        </a:p>
      </dsp:txBody>
      <dsp:txXfrm>
        <a:off x="0" y="3589863"/>
        <a:ext cx="1707696" cy="1024617"/>
      </dsp:txXfrm>
    </dsp:sp>
    <dsp:sp modelId="{7CA949D8-8B21-4AC4-8F3E-F1196DACEAB3}">
      <dsp:nvSpPr>
        <dsp:cNvPr id="0" name=""/>
        <dsp:cNvSpPr/>
      </dsp:nvSpPr>
      <dsp:spPr>
        <a:xfrm>
          <a:off x="1878466" y="3589863"/>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In 90% of cases, the risk was reduced or removed following a safeguarding enquiry.</a:t>
          </a:r>
          <a:endParaRPr lang="en-GB" sz="1100" kern="1200" dirty="0">
            <a:solidFill>
              <a:schemeClr val="tx1"/>
            </a:solidFill>
          </a:endParaRPr>
        </a:p>
      </dsp:txBody>
      <dsp:txXfrm>
        <a:off x="1878466" y="3589863"/>
        <a:ext cx="1707696" cy="1024617"/>
      </dsp:txXfrm>
    </dsp:sp>
    <dsp:sp modelId="{D68402D4-3B6A-4FDB-8FC8-C98E247292DF}">
      <dsp:nvSpPr>
        <dsp:cNvPr id="0" name=""/>
        <dsp:cNvSpPr/>
      </dsp:nvSpPr>
      <dsp:spPr>
        <a:xfrm>
          <a:off x="3756932" y="3589863"/>
          <a:ext cx="1707696" cy="1024617"/>
        </a:xfrm>
        <a:prstGeom prst="rect">
          <a:avLst/>
        </a:prstGeom>
        <a:solidFill>
          <a:schemeClr val="lt1">
            <a:hueOff val="0"/>
            <a:satOff val="0"/>
            <a:lumOff val="0"/>
            <a:alphaOff val="0"/>
          </a:scheme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Font typeface="Calibri" panose="020F0502020204030204" pitchFamily="34" charset="0"/>
            <a:buNone/>
          </a:pPr>
          <a:r>
            <a:rPr lang="en-GB" sz="1100" kern="1200" dirty="0">
              <a:solidFill>
                <a:schemeClr val="tx1"/>
              </a:solidFill>
            </a:rPr>
            <a:t>64.5% of survey respondents in the 2022-23 Service User Survey reported being extremely or very satisfied with their care and support. </a:t>
          </a:r>
        </a:p>
      </dsp:txBody>
      <dsp:txXfrm>
        <a:off x="3756932" y="3589863"/>
        <a:ext cx="1707696" cy="1024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DEC5-2C49-42E6-82F0-B2E3F1787232}">
      <dsp:nvSpPr>
        <dsp:cNvPr id="0" name=""/>
        <dsp:cNvSpPr/>
      </dsp:nvSpPr>
      <dsp:spPr>
        <a:xfrm>
          <a:off x="672632" y="2976"/>
          <a:ext cx="2706356" cy="1623814"/>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u="none" strike="noStrike" kern="1200" dirty="0">
              <a:solidFill>
                <a:srgbClr val="000000"/>
              </a:solidFill>
              <a:effectLst/>
              <a:latin typeface="+mj-lt"/>
              <a:cs typeface="Calibri" panose="020F0502020204030204" pitchFamily="34" charset="0"/>
            </a:rPr>
            <a:t>Assessing needs:</a:t>
          </a:r>
        </a:p>
        <a:p>
          <a:pPr marL="0" lvl="0" indent="0" algn="ctr" defTabSz="577850">
            <a:lnSpc>
              <a:spcPct val="90000"/>
            </a:lnSpc>
            <a:spcBef>
              <a:spcPct val="0"/>
            </a:spcBef>
            <a:spcAft>
              <a:spcPct val="35000"/>
            </a:spcAft>
            <a:buNone/>
          </a:pPr>
          <a:r>
            <a:rPr lang="en-GB" sz="1300" b="0" i="0" u="none" strike="noStrike" kern="1200" dirty="0">
              <a:solidFill>
                <a:srgbClr val="000000"/>
              </a:solidFill>
              <a:effectLst/>
              <a:latin typeface="+mj-lt"/>
              <a:cs typeface="Calibri" panose="020F0502020204030204" pitchFamily="34" charset="0"/>
            </a:rPr>
            <a:t>We maximise the effectiveness of people’s care and treatment by assessing and reviewing their health, care, wellbeing and communication needs with them.</a:t>
          </a:r>
        </a:p>
        <a:p>
          <a:pPr marL="0" lvl="0" indent="0" algn="ctr" defTabSz="577850">
            <a:lnSpc>
              <a:spcPct val="90000"/>
            </a:lnSpc>
            <a:spcBef>
              <a:spcPct val="0"/>
            </a:spcBef>
            <a:spcAft>
              <a:spcPct val="35000"/>
            </a:spcAft>
            <a:buNone/>
          </a:pPr>
          <a:endParaRPr lang="en-GB" sz="1300" u="none" kern="1200" dirty="0"/>
        </a:p>
      </dsp:txBody>
      <dsp:txXfrm>
        <a:off x="672632" y="2976"/>
        <a:ext cx="2706356" cy="1623814"/>
      </dsp:txXfrm>
    </dsp:sp>
    <dsp:sp modelId="{49046B70-17B3-4A72-8FEE-6A90A08D6AF6}">
      <dsp:nvSpPr>
        <dsp:cNvPr id="0" name=""/>
        <dsp:cNvSpPr/>
      </dsp:nvSpPr>
      <dsp:spPr>
        <a:xfrm>
          <a:off x="672632" y="1897426"/>
          <a:ext cx="2706356" cy="1623814"/>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u="none" strike="noStrike" kern="1200" dirty="0">
              <a:solidFill>
                <a:schemeClr val="tx1"/>
              </a:solidFill>
              <a:effectLst/>
              <a:latin typeface="+mj-lt"/>
              <a:cs typeface="Calibri" panose="020F0502020204030204" pitchFamily="34" charset="0"/>
            </a:rPr>
            <a:t>Supporting people to live healthier lives</a:t>
          </a:r>
          <a:r>
            <a:rPr lang="en-GB" sz="1300" b="0" i="0" u="none" strike="noStrike" kern="1200" dirty="0">
              <a:solidFill>
                <a:srgbClr val="000000"/>
              </a:solidFill>
              <a:effectLst/>
              <a:latin typeface="+mj-lt"/>
              <a:cs typeface="Calibri" panose="020F0502020204030204" pitchFamily="34" charset="0"/>
            </a:rPr>
            <a:t>: </a:t>
          </a:r>
        </a:p>
        <a:p>
          <a:pPr marL="0" lvl="0" indent="0" algn="ctr" defTabSz="577850">
            <a:lnSpc>
              <a:spcPct val="90000"/>
            </a:lnSpc>
            <a:spcBef>
              <a:spcPct val="0"/>
            </a:spcBef>
            <a:spcAft>
              <a:spcPct val="35000"/>
            </a:spcAft>
            <a:buNone/>
          </a:pPr>
          <a:r>
            <a:rPr lang="en-GB" sz="1300" b="0" i="0" u="none" strike="noStrike" kern="1200" dirty="0">
              <a:solidFill>
                <a:srgbClr val="000000"/>
              </a:solidFill>
              <a:effectLst/>
              <a:latin typeface="+mj-lt"/>
              <a:cs typeface="Calibri" panose="020F0502020204030204" pitchFamily="34" charset="0"/>
            </a:rPr>
            <a:t>We support people to manage their health and wellbeing so they can maximise their independence, choice and control. We support them to live healthier lives and where possible, reduce future needs for care and support.</a:t>
          </a:r>
          <a:endParaRPr lang="en-GB" sz="1300" u="none" kern="1200" dirty="0">
            <a:latin typeface="+mj-lt"/>
          </a:endParaRPr>
        </a:p>
      </dsp:txBody>
      <dsp:txXfrm>
        <a:off x="672632" y="1897426"/>
        <a:ext cx="2706356" cy="1623814"/>
      </dsp:txXfrm>
    </dsp:sp>
    <dsp:sp modelId="{14B7874F-D7D7-421B-B5C4-635BC4856725}">
      <dsp:nvSpPr>
        <dsp:cNvPr id="0" name=""/>
        <dsp:cNvSpPr/>
      </dsp:nvSpPr>
      <dsp:spPr>
        <a:xfrm>
          <a:off x="672632" y="3791876"/>
          <a:ext cx="2706356" cy="1623814"/>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u="none" strike="noStrike" kern="1200" dirty="0">
              <a:solidFill>
                <a:srgbClr val="000000"/>
              </a:solidFill>
              <a:effectLst/>
              <a:latin typeface="+mj-lt"/>
              <a:cs typeface="Calibri" panose="020F0502020204030204" pitchFamily="34" charset="0"/>
            </a:rPr>
            <a:t>Equity in experience and outcomes: </a:t>
          </a:r>
        </a:p>
        <a:p>
          <a:pPr marL="0" lvl="0" indent="0" algn="ctr" defTabSz="577850">
            <a:lnSpc>
              <a:spcPct val="90000"/>
            </a:lnSpc>
            <a:spcBef>
              <a:spcPct val="0"/>
            </a:spcBef>
            <a:spcAft>
              <a:spcPct val="35000"/>
            </a:spcAft>
            <a:buNone/>
          </a:pPr>
          <a:r>
            <a:rPr lang="en-GB" sz="1300" b="0" i="0" u="none" strike="noStrike" kern="1200" dirty="0">
              <a:solidFill>
                <a:srgbClr val="000000"/>
              </a:solidFill>
              <a:effectLst/>
              <a:latin typeface="+mj-lt"/>
              <a:cs typeface="Calibri" panose="020F0502020204030204" pitchFamily="34" charset="0"/>
            </a:rPr>
            <a:t>We actively seek out and listen to information about people who are most likely to experience inequality in experience or outcomes. We tailor the care, support and treatment in response to this.</a:t>
          </a:r>
          <a:endParaRPr lang="en-GB" sz="1300" u="none" kern="1200" dirty="0">
            <a:latin typeface="+mj-lt"/>
          </a:endParaRPr>
        </a:p>
      </dsp:txBody>
      <dsp:txXfrm>
        <a:off x="672632" y="3791876"/>
        <a:ext cx="2706356" cy="1623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DEC5-2C49-42E6-82F0-B2E3F1787232}">
      <dsp:nvSpPr>
        <dsp:cNvPr id="0" name=""/>
        <dsp:cNvSpPr/>
      </dsp:nvSpPr>
      <dsp:spPr>
        <a:xfrm>
          <a:off x="0" y="520579"/>
          <a:ext cx="3367314" cy="2020388"/>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u="none" kern="1200" dirty="0">
              <a:solidFill>
                <a:schemeClr val="tx1"/>
              </a:solidFill>
            </a:rPr>
            <a:t>Care provision, integration and continuity: </a:t>
          </a:r>
        </a:p>
        <a:p>
          <a:pPr marL="0" lvl="0" indent="0" algn="ctr" defTabSz="577850">
            <a:lnSpc>
              <a:spcPct val="90000"/>
            </a:lnSpc>
            <a:spcBef>
              <a:spcPct val="0"/>
            </a:spcBef>
            <a:spcAft>
              <a:spcPct val="35000"/>
            </a:spcAft>
            <a:buNone/>
          </a:pPr>
          <a:r>
            <a:rPr lang="en-GB" sz="1300" b="0" i="0" u="none" kern="1200" dirty="0">
              <a:solidFill>
                <a:schemeClr val="tx1"/>
              </a:solidFill>
            </a:rPr>
            <a:t>We understand the diverse health and care needs of people and our local communities, so care is joined-up, flexible and supports choice and continuity.</a:t>
          </a:r>
        </a:p>
        <a:p>
          <a:pPr marL="0" lvl="0" indent="0" algn="ctr" defTabSz="577850">
            <a:lnSpc>
              <a:spcPct val="90000"/>
            </a:lnSpc>
            <a:spcBef>
              <a:spcPct val="0"/>
            </a:spcBef>
            <a:spcAft>
              <a:spcPct val="35000"/>
            </a:spcAft>
            <a:buNone/>
          </a:pPr>
          <a:endParaRPr lang="en-GB" sz="1300" u="none" kern="1200" dirty="0"/>
        </a:p>
      </dsp:txBody>
      <dsp:txXfrm>
        <a:off x="0" y="520579"/>
        <a:ext cx="3367314" cy="2020388"/>
      </dsp:txXfrm>
    </dsp:sp>
    <dsp:sp modelId="{ABEA2227-CE49-4D52-BF7F-5BCF9D12F6CB}">
      <dsp:nvSpPr>
        <dsp:cNvPr id="0" name=""/>
        <dsp:cNvSpPr/>
      </dsp:nvSpPr>
      <dsp:spPr>
        <a:xfrm>
          <a:off x="0" y="2877699"/>
          <a:ext cx="3367314" cy="2020388"/>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u="none" kern="1200" dirty="0">
              <a:solidFill>
                <a:schemeClr val="tx1"/>
              </a:solidFill>
            </a:rPr>
            <a:t>Partnerships and communities:</a:t>
          </a:r>
        </a:p>
        <a:p>
          <a:pPr marL="0" lvl="0" indent="0" algn="ctr" defTabSz="577850">
            <a:lnSpc>
              <a:spcPct val="90000"/>
            </a:lnSpc>
            <a:spcBef>
              <a:spcPct val="0"/>
            </a:spcBef>
            <a:spcAft>
              <a:spcPct val="35000"/>
            </a:spcAft>
            <a:buNone/>
          </a:pPr>
          <a:r>
            <a:rPr lang="en-GB" sz="1300" b="0" i="0" u="none" kern="1200" dirty="0">
              <a:solidFill>
                <a:schemeClr val="tx1"/>
              </a:solidFill>
            </a:rPr>
            <a:t>We understand our duty to collaborate and work in partnership, so our services work seamlessly for people. We share information and learning with partners and collaborate for improvement</a:t>
          </a:r>
          <a:endParaRPr lang="en-GB" sz="1300" u="none" kern="1200" dirty="0">
            <a:solidFill>
              <a:schemeClr val="tx1"/>
            </a:solidFill>
            <a:latin typeface="+mj-lt"/>
          </a:endParaRPr>
        </a:p>
      </dsp:txBody>
      <dsp:txXfrm>
        <a:off x="0" y="2877699"/>
        <a:ext cx="3367314" cy="2020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DEC5-2C49-42E6-82F0-B2E3F1787232}">
      <dsp:nvSpPr>
        <dsp:cNvPr id="0" name=""/>
        <dsp:cNvSpPr/>
      </dsp:nvSpPr>
      <dsp:spPr>
        <a:xfrm>
          <a:off x="0" y="520579"/>
          <a:ext cx="3367314" cy="2020388"/>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lang="en-GB" sz="1300" b="0" i="0" u="none" kern="1200" dirty="0">
              <a:solidFill>
                <a:schemeClr val="tx1"/>
              </a:solidFill>
            </a:rPr>
            <a:t>Safe systems, pathways and transitions:</a:t>
          </a:r>
        </a:p>
        <a:p>
          <a:pPr marL="0" marR="0" lvl="0" indent="0" algn="ctr" defTabSz="577850" eaLnBrk="1" fontAlgn="auto" latinLnBrk="0" hangingPunct="1">
            <a:lnSpc>
              <a:spcPct val="90000"/>
            </a:lnSpc>
            <a:spcBef>
              <a:spcPct val="0"/>
            </a:spcBef>
            <a:spcAft>
              <a:spcPct val="35000"/>
            </a:spcAft>
            <a:buClrTx/>
            <a:buSzTx/>
            <a:buFontTx/>
            <a:buNone/>
            <a:tabLst/>
            <a:defRPr/>
          </a:pPr>
          <a:r>
            <a:rPr lang="en-GB" sz="1300" b="0" i="0" u="none" kern="1200" dirty="0">
              <a:solidFill>
                <a:schemeClr val="tx1"/>
              </a:solidFill>
            </a:rPr>
            <a:t>We work with people and our partners to establish and maintain safe systems of care, in which safety is managed, monitored and assured. We ensure continuity of care, including when people move between different services.</a:t>
          </a:r>
          <a:endParaRPr lang="en-GB" sz="1300" u="none" kern="1200" dirty="0"/>
        </a:p>
      </dsp:txBody>
      <dsp:txXfrm>
        <a:off x="0" y="520579"/>
        <a:ext cx="3367314" cy="2020388"/>
      </dsp:txXfrm>
    </dsp:sp>
    <dsp:sp modelId="{B33D1B81-27C2-416B-9F5D-F24DC5EA4889}">
      <dsp:nvSpPr>
        <dsp:cNvPr id="0" name=""/>
        <dsp:cNvSpPr/>
      </dsp:nvSpPr>
      <dsp:spPr>
        <a:xfrm>
          <a:off x="0" y="2877699"/>
          <a:ext cx="3367314" cy="2020388"/>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lang="en-GB" sz="1300" b="0" i="0" u="none" kern="1200" dirty="0">
              <a:solidFill>
                <a:schemeClr val="tx1"/>
              </a:solidFill>
            </a:rPr>
            <a:t>Safeguarding:</a:t>
          </a:r>
        </a:p>
        <a:p>
          <a:pPr marL="0" marR="0" lvl="0" indent="0" algn="ctr" defTabSz="577850" eaLnBrk="1" fontAlgn="auto" latinLnBrk="0" hangingPunct="1">
            <a:lnSpc>
              <a:spcPct val="90000"/>
            </a:lnSpc>
            <a:spcBef>
              <a:spcPct val="0"/>
            </a:spcBef>
            <a:spcAft>
              <a:spcPct val="35000"/>
            </a:spcAft>
            <a:buClrTx/>
            <a:buSzTx/>
            <a:buFontTx/>
            <a:buNone/>
            <a:tabLst/>
            <a:defRPr/>
          </a:pPr>
          <a:r>
            <a:rPr lang="en-GB" sz="1300" b="0" i="0" u="none" kern="1200" dirty="0">
              <a:solidFill>
                <a:schemeClr val="tx1"/>
              </a:solidFill>
            </a:rPr>
            <a:t>We work with people to understand what being safe means to them as well as with our partners on the best way to achieve this. We concentrate on improving people’s lives while protecting their right to live in safety, free from bullying, harassment, abuse, discrimination, avoidable harm and neglect. We make sure we share concerns quickly and appropriately.</a:t>
          </a:r>
        </a:p>
      </dsp:txBody>
      <dsp:txXfrm>
        <a:off x="0" y="2877699"/>
        <a:ext cx="3367314" cy="2020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DEC5-2C49-42E6-82F0-B2E3F1787232}">
      <dsp:nvSpPr>
        <dsp:cNvPr id="0" name=""/>
        <dsp:cNvSpPr/>
      </dsp:nvSpPr>
      <dsp:spPr>
        <a:xfrm>
          <a:off x="0" y="520579"/>
          <a:ext cx="3367314" cy="2020388"/>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577850" eaLnBrk="1" fontAlgn="auto" latinLnBrk="0" hangingPunct="1">
            <a:lnSpc>
              <a:spcPct val="90000"/>
            </a:lnSpc>
            <a:spcBef>
              <a:spcPct val="0"/>
            </a:spcBef>
            <a:spcAft>
              <a:spcPct val="35000"/>
            </a:spcAft>
            <a:buClrTx/>
            <a:buSzTx/>
            <a:buFontTx/>
            <a:buNone/>
            <a:tabLst/>
            <a:defRPr/>
          </a:pPr>
          <a:r>
            <a:rPr lang="en-GB" sz="1300" b="0" i="0" u="none" kern="1200" dirty="0">
              <a:solidFill>
                <a:schemeClr val="tx1"/>
              </a:solidFill>
            </a:rPr>
            <a:t>Governance, management and sustainability: </a:t>
          </a:r>
        </a:p>
        <a:p>
          <a:pPr marL="0" marR="0" lvl="0" indent="0" algn="ctr" defTabSz="577850" eaLnBrk="1" fontAlgn="auto" latinLnBrk="0" hangingPunct="1">
            <a:lnSpc>
              <a:spcPct val="90000"/>
            </a:lnSpc>
            <a:spcBef>
              <a:spcPct val="0"/>
            </a:spcBef>
            <a:spcAft>
              <a:spcPct val="35000"/>
            </a:spcAft>
            <a:buClrTx/>
            <a:buSzTx/>
            <a:buFontTx/>
            <a:buNone/>
            <a:tabLst/>
            <a:defRPr/>
          </a:pPr>
          <a:r>
            <a:rPr lang="en-GB" sz="1300" b="0" i="0" u="none" kern="1200" dirty="0">
              <a:solidFill>
                <a:schemeClr val="tx1"/>
              </a:solidFill>
            </a:rPr>
            <a:t>We have clear responsibilities, roles, systems of accountability and good governance. We use these to manage and deliver good quality, sustainable care, treatment and support. We act on the best information about risk, performance and outcomes, and we share this securely with others when appropriate.</a:t>
          </a:r>
          <a:endParaRPr lang="en-GB" sz="1300" u="none" kern="1200" dirty="0"/>
        </a:p>
      </dsp:txBody>
      <dsp:txXfrm>
        <a:off x="0" y="520579"/>
        <a:ext cx="3367314" cy="2020388"/>
      </dsp:txXfrm>
    </dsp:sp>
    <dsp:sp modelId="{A752893F-D808-4CE1-BF71-0F9542CC8046}">
      <dsp:nvSpPr>
        <dsp:cNvPr id="0" name=""/>
        <dsp:cNvSpPr/>
      </dsp:nvSpPr>
      <dsp:spPr>
        <a:xfrm>
          <a:off x="0" y="2877699"/>
          <a:ext cx="3367314" cy="2020388"/>
        </a:xfrm>
        <a:prstGeom prst="rect">
          <a:avLst/>
        </a:prstGeom>
        <a:solidFill>
          <a:srgbClr val="339966">
            <a:alpha val="40000"/>
          </a:srgbClr>
        </a:solidFill>
        <a:ln w="12700" cap="flat" cmpd="sng" algn="ctr">
          <a:solidFill>
            <a:srgbClr val="E3031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i="0" u="none" kern="1200" dirty="0">
              <a:solidFill>
                <a:schemeClr val="tx1"/>
              </a:solidFill>
            </a:rPr>
            <a:t>Learning, improvement and innovation:</a:t>
          </a:r>
        </a:p>
        <a:p>
          <a:pPr marL="0" lvl="0" indent="0" algn="ctr" defTabSz="622300">
            <a:lnSpc>
              <a:spcPct val="90000"/>
            </a:lnSpc>
            <a:spcBef>
              <a:spcPct val="0"/>
            </a:spcBef>
            <a:spcAft>
              <a:spcPct val="35000"/>
            </a:spcAft>
            <a:buNone/>
          </a:pPr>
          <a:r>
            <a:rPr lang="en-GB" sz="1400" b="0" i="0" u="none" kern="1200" dirty="0">
              <a:solidFill>
                <a:schemeClr val="tx1"/>
              </a:solidFill>
            </a:rPr>
            <a:t>We focus on continuous learning, innovation and improvement across our organisation and the local system. We encourage creative ways of delivering equality of experience, outcome and quality of life for people. We actively contribute to safe, effective practice and research</a:t>
          </a:r>
          <a:endParaRPr lang="en-GB" sz="1400" u="none" kern="1200" dirty="0">
            <a:solidFill>
              <a:schemeClr val="tx1"/>
            </a:solidFill>
            <a:latin typeface="+mj-lt"/>
          </a:endParaRPr>
        </a:p>
      </dsp:txBody>
      <dsp:txXfrm>
        <a:off x="0" y="2877699"/>
        <a:ext cx="3367314" cy="20203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DA072-8D52-40DE-A8DD-BF0FA0B0F991}" type="datetimeFigureOut">
              <a:rPr lang="en-GB" smtClean="0"/>
              <a:t>26/10/2023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0931-BDDC-47EE-B5C5-B826B950D9CF}" type="slidenum">
              <a:rPr lang="en-GB" smtClean="0"/>
              <a:t>‹#›</a:t>
            </a:fld>
            <a:endParaRPr lang="en-GB"/>
          </a:p>
        </p:txBody>
      </p:sp>
    </p:spTree>
    <p:extLst>
      <p:ext uri="{BB962C8B-B14F-4D97-AF65-F5344CB8AC3E}">
        <p14:creationId xmlns:p14="http://schemas.microsoft.com/office/powerpoint/2010/main" val="94662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sz="1200" dirty="0">
                <a:solidFill>
                  <a:schemeClr val="tx1"/>
                </a:solidFill>
              </a:rPr>
              <a:t>– </a:t>
            </a:r>
          </a:p>
          <a:p>
            <a:pPr marL="285750" indent="-285750">
              <a:buFontTx/>
              <a:buChar char="-"/>
            </a:pPr>
            <a:r>
              <a:rPr lang="en-GB" sz="1200" dirty="0">
                <a:solidFill>
                  <a:schemeClr val="tx1"/>
                </a:solidFill>
              </a:rPr>
              <a:t>Enable people to live at their optimum level of functional independence, through a focus on recovery, in line with the new Mental Health Act, currently under consultation. </a:t>
            </a:r>
          </a:p>
          <a:p>
            <a:pPr marL="285750" indent="-285750">
              <a:buFontTx/>
              <a:buChar char="-"/>
            </a:pPr>
            <a:r>
              <a:rPr lang="en-GB" sz="1200" dirty="0">
                <a:solidFill>
                  <a:schemeClr val="tx1"/>
                </a:solidFill>
              </a:rPr>
              <a:t>Build on our social prescribing approach to help residents find support within their communities.</a:t>
            </a:r>
          </a:p>
          <a:p>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2</a:t>
            </a:fld>
            <a:endParaRPr lang="en-GB"/>
          </a:p>
        </p:txBody>
      </p:sp>
    </p:spTree>
    <p:extLst>
      <p:ext uri="{BB962C8B-B14F-4D97-AF65-F5344CB8AC3E}">
        <p14:creationId xmlns:p14="http://schemas.microsoft.com/office/powerpoint/2010/main" val="4178192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12</a:t>
            </a:fld>
            <a:endParaRPr lang="en-GB"/>
          </a:p>
        </p:txBody>
      </p:sp>
    </p:spTree>
    <p:extLst>
      <p:ext uri="{BB962C8B-B14F-4D97-AF65-F5344CB8AC3E}">
        <p14:creationId xmlns:p14="http://schemas.microsoft.com/office/powerpoint/2010/main" val="336471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4</a:t>
            </a:fld>
            <a:endParaRPr lang="en-GB"/>
          </a:p>
        </p:txBody>
      </p:sp>
    </p:spTree>
    <p:extLst>
      <p:ext uri="{BB962C8B-B14F-4D97-AF65-F5344CB8AC3E}">
        <p14:creationId xmlns:p14="http://schemas.microsoft.com/office/powerpoint/2010/main" val="375095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Design and implement a new operating model for delivering services to support those in our community living with disabilities, and their families.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5</a:t>
            </a:fld>
            <a:endParaRPr lang="en-GB"/>
          </a:p>
        </p:txBody>
      </p:sp>
    </p:spTree>
    <p:extLst>
      <p:ext uri="{BB962C8B-B14F-4D97-AF65-F5344CB8AC3E}">
        <p14:creationId xmlns:p14="http://schemas.microsoft.com/office/powerpoint/2010/main" val="137169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6</a:t>
            </a:fld>
            <a:endParaRPr lang="en-GB"/>
          </a:p>
        </p:txBody>
      </p:sp>
    </p:spTree>
    <p:extLst>
      <p:ext uri="{BB962C8B-B14F-4D97-AF65-F5344CB8AC3E}">
        <p14:creationId xmlns:p14="http://schemas.microsoft.com/office/powerpoint/2010/main" val="390083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7</a:t>
            </a:fld>
            <a:endParaRPr lang="en-GB"/>
          </a:p>
        </p:txBody>
      </p:sp>
    </p:spTree>
    <p:extLst>
      <p:ext uri="{BB962C8B-B14F-4D97-AF65-F5344CB8AC3E}">
        <p14:creationId xmlns:p14="http://schemas.microsoft.com/office/powerpoint/2010/main" val="72389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8</a:t>
            </a:fld>
            <a:endParaRPr lang="en-GB"/>
          </a:p>
        </p:txBody>
      </p:sp>
    </p:spTree>
    <p:extLst>
      <p:ext uri="{BB962C8B-B14F-4D97-AF65-F5344CB8AC3E}">
        <p14:creationId xmlns:p14="http://schemas.microsoft.com/office/powerpoint/2010/main" val="319450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9</a:t>
            </a:fld>
            <a:endParaRPr lang="en-GB"/>
          </a:p>
        </p:txBody>
      </p:sp>
    </p:spTree>
    <p:extLst>
      <p:ext uri="{BB962C8B-B14F-4D97-AF65-F5344CB8AC3E}">
        <p14:creationId xmlns:p14="http://schemas.microsoft.com/office/powerpoint/2010/main" val="101655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10</a:t>
            </a:fld>
            <a:endParaRPr lang="en-GB"/>
          </a:p>
        </p:txBody>
      </p:sp>
    </p:spTree>
    <p:extLst>
      <p:ext uri="{BB962C8B-B14F-4D97-AF65-F5344CB8AC3E}">
        <p14:creationId xmlns:p14="http://schemas.microsoft.com/office/powerpoint/2010/main" val="3998822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alt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7750931-BDDC-47EE-B5C5-B826B950D9CF}" type="slidenum">
              <a:rPr lang="en-GB" smtClean="0"/>
              <a:t>11</a:t>
            </a:fld>
            <a:endParaRPr lang="en-GB"/>
          </a:p>
        </p:txBody>
      </p:sp>
    </p:spTree>
    <p:extLst>
      <p:ext uri="{BB962C8B-B14F-4D97-AF65-F5344CB8AC3E}">
        <p14:creationId xmlns:p14="http://schemas.microsoft.com/office/powerpoint/2010/main" val="624044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10/26/2023</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10/26/2023</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ocialcarefuture.org.uk/a-vision-for-the-future-of-social-ca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6738FD-A954-4B8B-8610-6A8CFCE9803A}"/>
              </a:ext>
            </a:extLst>
          </p:cNvPr>
          <p:cNvSpPr txBox="1"/>
          <p:nvPr/>
        </p:nvSpPr>
        <p:spPr>
          <a:xfrm>
            <a:off x="625404" y="849457"/>
            <a:ext cx="725177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500" b="1" dirty="0">
                <a:cs typeface="Arial"/>
              </a:rPr>
              <a:t>Adult Social Care </a:t>
            </a:r>
          </a:p>
          <a:p>
            <a:r>
              <a:rPr lang="en-US" sz="4500" b="1" dirty="0">
                <a:cs typeface="Arial"/>
              </a:rPr>
              <a:t>Improvement Plan </a:t>
            </a:r>
          </a:p>
          <a:p>
            <a:pPr algn="l"/>
            <a:endParaRPr lang="en-US" dirty="0">
              <a:cs typeface="Arial"/>
            </a:endParaRPr>
          </a:p>
        </p:txBody>
      </p:sp>
      <p:sp>
        <p:nvSpPr>
          <p:cNvPr id="5" name="TextBox 4">
            <a:extLst>
              <a:ext uri="{FF2B5EF4-FFF2-40B4-BE49-F238E27FC236}">
                <a16:creationId xmlns:a16="http://schemas.microsoft.com/office/drawing/2014/main" id="{74F40326-92C6-4405-8EFC-5346093C83B0}"/>
              </a:ext>
            </a:extLst>
          </p:cNvPr>
          <p:cNvSpPr txBox="1"/>
          <p:nvPr/>
        </p:nvSpPr>
        <p:spPr>
          <a:xfrm>
            <a:off x="624320" y="2767445"/>
            <a:ext cx="4195761"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cs typeface="Arial"/>
              </a:rPr>
              <a:t>October 2023</a:t>
            </a:r>
          </a:p>
          <a:p>
            <a:r>
              <a:rPr lang="en-US" sz="2400" dirty="0">
                <a:solidFill>
                  <a:schemeClr val="bg1"/>
                </a:solidFill>
                <a:cs typeface="Arial"/>
              </a:rPr>
              <a:t>Version: 0.8</a:t>
            </a:r>
          </a:p>
          <a:p>
            <a:r>
              <a:rPr lang="en-US" sz="2400" dirty="0">
                <a:solidFill>
                  <a:schemeClr val="bg1"/>
                </a:solidFill>
                <a:cs typeface="Arial"/>
              </a:rPr>
              <a:t>Status: Final / Agreed</a:t>
            </a:r>
          </a:p>
          <a:p>
            <a:endParaRPr lang="en-US" sz="2400" dirty="0">
              <a:solidFill>
                <a:schemeClr val="bg1"/>
              </a:solidFill>
              <a:cs typeface="Arial"/>
            </a:endParaRPr>
          </a:p>
          <a:p>
            <a:pPr algn="l"/>
            <a:endParaRPr lang="en-US" dirty="0">
              <a:cs typeface="Arial"/>
            </a:endParaRP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402771" y="326506"/>
            <a:ext cx="901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Theme 4: Leadership</a:t>
            </a:r>
          </a:p>
        </p:txBody>
      </p:sp>
      <p:sp>
        <p:nvSpPr>
          <p:cNvPr id="7" name="Rectangle 6">
            <a:extLst>
              <a:ext uri="{FF2B5EF4-FFF2-40B4-BE49-F238E27FC236}">
                <a16:creationId xmlns:a16="http://schemas.microsoft.com/office/drawing/2014/main" id="{E04414A2-3182-EF4B-4BB4-E2E4B6A05697}"/>
              </a:ext>
            </a:extLst>
          </p:cNvPr>
          <p:cNvSpPr/>
          <p:nvPr/>
        </p:nvSpPr>
        <p:spPr>
          <a:xfrm>
            <a:off x="500743" y="1145287"/>
            <a:ext cx="7503570" cy="518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a:spcAft>
                <a:spcPts val="600"/>
              </a:spcAft>
            </a:pPr>
            <a:r>
              <a:rPr lang="en-GB" sz="1300" b="1" dirty="0">
                <a:solidFill>
                  <a:srgbClr val="339966"/>
                </a:solidFill>
                <a:latin typeface="+mj-lt"/>
              </a:rPr>
              <a:t>What do we want to achieve?</a:t>
            </a:r>
            <a:endParaRPr lang="en-GB" sz="1300" dirty="0">
              <a:solidFill>
                <a:schemeClr val="tx1"/>
              </a:solidFill>
              <a:latin typeface="+mj-lt"/>
            </a:endParaRPr>
          </a:p>
          <a:p>
            <a:pPr marL="342900" indent="-342900">
              <a:spcAft>
                <a:spcPts val="600"/>
              </a:spcAft>
              <a:buFont typeface="+mj-lt"/>
              <a:buAutoNum type="arabicPeriod"/>
            </a:pPr>
            <a:r>
              <a:rPr lang="en-GB" sz="1300" dirty="0">
                <a:solidFill>
                  <a:schemeClr val="tx1"/>
                </a:solidFill>
              </a:rPr>
              <a:t>Carers are better supported, and the outcomes of the Carer Charter are achieved.</a:t>
            </a:r>
          </a:p>
          <a:p>
            <a:pPr marL="342900" indent="-342900">
              <a:spcAft>
                <a:spcPts val="600"/>
              </a:spcAft>
              <a:buFont typeface="+mj-lt"/>
              <a:buAutoNum type="arabicPeriod"/>
            </a:pPr>
            <a:r>
              <a:rPr lang="en-GB" altLang="en-US" sz="1300" dirty="0">
                <a:solidFill>
                  <a:schemeClr val="tx1"/>
                </a:solidFill>
              </a:rPr>
              <a:t>Care and support is re-imagined with people who draw on it.</a:t>
            </a:r>
          </a:p>
          <a:p>
            <a:pPr marL="342900" indent="-342900">
              <a:spcAft>
                <a:spcPts val="600"/>
              </a:spcAft>
              <a:buFont typeface="+mj-lt"/>
              <a:buAutoNum type="arabicPeriod"/>
            </a:pPr>
            <a:r>
              <a:rPr lang="en-GB" sz="1300" dirty="0">
                <a:solidFill>
                  <a:schemeClr val="tx1"/>
                </a:solidFill>
              </a:rPr>
              <a:t>People who need care and support co-produce services in equal partnership with staff.</a:t>
            </a:r>
          </a:p>
          <a:p>
            <a:pPr marL="342900" indent="-342900">
              <a:spcAft>
                <a:spcPts val="600"/>
              </a:spcAft>
              <a:buFont typeface="+mj-lt"/>
              <a:buAutoNum type="arabicPeriod"/>
            </a:pPr>
            <a:r>
              <a:rPr lang="en-GB" sz="1300" dirty="0">
                <a:solidFill>
                  <a:schemeClr val="tx1"/>
                </a:solidFill>
              </a:rPr>
              <a:t>The workforce is recognised and rewarded.</a:t>
            </a:r>
          </a:p>
          <a:p>
            <a:pPr marL="342900" indent="-342900">
              <a:spcAft>
                <a:spcPts val="600"/>
              </a:spcAft>
              <a:buFont typeface="+mj-lt"/>
              <a:buAutoNum type="arabicPeriod"/>
            </a:pPr>
            <a:r>
              <a:rPr lang="en-GB" sz="1300" dirty="0">
                <a:solidFill>
                  <a:schemeClr val="tx1"/>
                </a:solidFill>
              </a:rPr>
              <a:t>Risks are better understood and managed.</a:t>
            </a:r>
          </a:p>
          <a:p>
            <a:pPr marL="342900" indent="-342900">
              <a:spcAft>
                <a:spcPts val="600"/>
              </a:spcAft>
              <a:buFont typeface="+mj-lt"/>
              <a:buAutoNum type="arabicPeriod"/>
            </a:pPr>
            <a:r>
              <a:rPr lang="en-GB" sz="1300" dirty="0">
                <a:solidFill>
                  <a:schemeClr val="tx1"/>
                </a:solidFill>
              </a:rPr>
              <a:t>Systems, processes and staff practice reflects best practice</a:t>
            </a:r>
          </a:p>
          <a:p>
            <a:pPr marL="342900" indent="-342900">
              <a:spcAft>
                <a:spcPts val="600"/>
              </a:spcAft>
              <a:buFont typeface="+mj-lt"/>
              <a:buAutoNum type="arabicPeriod"/>
            </a:pPr>
            <a:r>
              <a:rPr lang="en-GB" sz="1300" dirty="0">
                <a:solidFill>
                  <a:schemeClr val="tx1"/>
                </a:solidFill>
                <a:latin typeface="+mj-lt"/>
              </a:rPr>
              <a:t>The diversity of leaders better reflects the diversity of the workforce.</a:t>
            </a:r>
          </a:p>
          <a:p>
            <a:pPr>
              <a:spcAft>
                <a:spcPts val="600"/>
              </a:spcAft>
            </a:pPr>
            <a:endParaRPr lang="en-GB" sz="1400" dirty="0">
              <a:solidFill>
                <a:schemeClr val="tx1"/>
              </a:solidFill>
              <a:latin typeface="+mj-lt"/>
            </a:endParaRPr>
          </a:p>
          <a:p>
            <a:pPr>
              <a:spcAft>
                <a:spcPts val="600"/>
              </a:spcAft>
            </a:pPr>
            <a:endParaRPr lang="en-GB" sz="1400" dirty="0">
              <a:solidFill>
                <a:schemeClr val="tx1"/>
              </a:solidFill>
              <a:latin typeface="+mj-lt"/>
            </a:endParaRPr>
          </a:p>
          <a:p>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graphicFrame>
        <p:nvGraphicFramePr>
          <p:cNvPr id="2" name="Diagram 1">
            <a:extLst>
              <a:ext uri="{FF2B5EF4-FFF2-40B4-BE49-F238E27FC236}">
                <a16:creationId xmlns:a16="http://schemas.microsoft.com/office/drawing/2014/main" id="{57379DAF-2AB1-9F22-E2E5-59A7C79839BF}"/>
              </a:ext>
            </a:extLst>
          </p:cNvPr>
          <p:cNvGraphicFramePr/>
          <p:nvPr>
            <p:extLst>
              <p:ext uri="{D42A27DB-BD31-4B8C-83A1-F6EECF244321}">
                <p14:modId xmlns:p14="http://schemas.microsoft.com/office/powerpoint/2010/main" val="3870892823"/>
              </p:ext>
            </p:extLst>
          </p:nvPr>
        </p:nvGraphicFramePr>
        <p:xfrm>
          <a:off x="8098656" y="658125"/>
          <a:ext cx="33673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00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07760" y="179055"/>
            <a:ext cx="103458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Leadership actions</a:t>
            </a:r>
          </a:p>
        </p:txBody>
      </p:sp>
      <p:sp>
        <p:nvSpPr>
          <p:cNvPr id="7" name="Rectangle 6">
            <a:extLst>
              <a:ext uri="{FF2B5EF4-FFF2-40B4-BE49-F238E27FC236}">
                <a16:creationId xmlns:a16="http://schemas.microsoft.com/office/drawing/2014/main" id="{E04414A2-3182-EF4B-4BB4-E2E4B6A05697}"/>
              </a:ext>
            </a:extLst>
          </p:cNvPr>
          <p:cNvSpPr/>
          <p:nvPr/>
        </p:nvSpPr>
        <p:spPr>
          <a:xfrm>
            <a:off x="307760" y="916355"/>
            <a:ext cx="11576480" cy="5383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2" rtlCol="0" anchor="t" anchorCtr="0">
            <a:noAutofit/>
          </a:bodyPr>
          <a:lstStyle/>
          <a:p>
            <a:pPr>
              <a:spcAft>
                <a:spcPts val="600"/>
              </a:spcAft>
            </a:pPr>
            <a:r>
              <a:rPr lang="en-GB" sz="1250" b="1" dirty="0">
                <a:solidFill>
                  <a:srgbClr val="339966"/>
                </a:solidFill>
                <a:latin typeface="+mj-lt"/>
              </a:rPr>
              <a:t>Continue to strengthen how carers are identified and supported</a:t>
            </a:r>
            <a:r>
              <a:rPr lang="en-GB" sz="1250" dirty="0">
                <a:solidFill>
                  <a:srgbClr val="339966"/>
                </a:solidFill>
                <a:latin typeface="+mj-lt"/>
              </a:rPr>
              <a:t>: </a:t>
            </a:r>
          </a:p>
          <a:p>
            <a:pPr marL="0" indent="0">
              <a:spcAft>
                <a:spcPts val="600"/>
              </a:spcAft>
              <a:buFont typeface="+mj-lt"/>
              <a:buNone/>
            </a:pPr>
            <a:r>
              <a:rPr lang="en-GB" sz="1250" dirty="0">
                <a:solidFill>
                  <a:schemeClr val="tx1"/>
                </a:solidFill>
                <a:latin typeface="+mj-lt"/>
              </a:rPr>
              <a:t>4.1 Carry out the Carer Charter Action Plan</a:t>
            </a:r>
          </a:p>
          <a:p>
            <a:pPr>
              <a:spcAft>
                <a:spcPts val="600"/>
              </a:spcAft>
            </a:pPr>
            <a:endParaRPr lang="en-GB" sz="400" dirty="0">
              <a:solidFill>
                <a:schemeClr val="tx1"/>
              </a:solidFill>
              <a:latin typeface="+mj-lt"/>
            </a:endParaRPr>
          </a:p>
          <a:p>
            <a:pPr>
              <a:spcAft>
                <a:spcPts val="600"/>
              </a:spcAft>
            </a:pPr>
            <a:r>
              <a:rPr lang="en-GB" sz="1250" b="1" dirty="0">
                <a:solidFill>
                  <a:srgbClr val="339966"/>
                </a:solidFill>
                <a:latin typeface="+mj-lt"/>
              </a:rPr>
              <a:t>Strengthen our approach to risk management at a service level:</a:t>
            </a:r>
            <a:endParaRPr lang="en-GB" sz="1250" dirty="0">
              <a:solidFill>
                <a:srgbClr val="339966"/>
              </a:solidFill>
              <a:latin typeface="+mj-lt"/>
            </a:endParaRPr>
          </a:p>
          <a:p>
            <a:pPr marL="0" indent="0">
              <a:spcAft>
                <a:spcPts val="600"/>
              </a:spcAft>
              <a:buFont typeface="+mj-lt"/>
              <a:buNone/>
            </a:pPr>
            <a:r>
              <a:rPr lang="en-GB" sz="1250" dirty="0">
                <a:solidFill>
                  <a:schemeClr val="tx1"/>
                </a:solidFill>
                <a:latin typeface="+mj-lt"/>
              </a:rPr>
              <a:t>4.2 Develop and monitor an adult care and support risk register.</a:t>
            </a:r>
          </a:p>
          <a:p>
            <a:pPr>
              <a:spcAft>
                <a:spcPts val="600"/>
              </a:spcAft>
            </a:pPr>
            <a:endParaRPr lang="en-GB" sz="400" dirty="0">
              <a:solidFill>
                <a:schemeClr val="tx1"/>
              </a:solidFill>
              <a:latin typeface="+mj-lt"/>
            </a:endParaRPr>
          </a:p>
          <a:p>
            <a:pPr>
              <a:spcAft>
                <a:spcPts val="600"/>
              </a:spcAft>
            </a:pPr>
            <a:r>
              <a:rPr lang="en-GB" sz="1250" b="1" dirty="0">
                <a:solidFill>
                  <a:srgbClr val="339966"/>
                </a:solidFill>
                <a:latin typeface="+mj-lt"/>
              </a:rPr>
              <a:t>Reconfigure the all-age disability service to improve support:</a:t>
            </a:r>
          </a:p>
          <a:p>
            <a:pPr marL="0" indent="0">
              <a:spcAft>
                <a:spcPts val="600"/>
              </a:spcAft>
              <a:buFont typeface="+mj-lt"/>
              <a:buNone/>
            </a:pPr>
            <a:r>
              <a:rPr lang="en-GB" sz="1250" dirty="0">
                <a:solidFill>
                  <a:schemeClr val="tx1"/>
                </a:solidFill>
                <a:latin typeface="+mj-lt"/>
              </a:rPr>
              <a:t>4.3 Carry out the new operating model for adults with disability.</a:t>
            </a:r>
          </a:p>
          <a:p>
            <a:pPr>
              <a:spcAft>
                <a:spcPts val="600"/>
              </a:spcAft>
            </a:pPr>
            <a:endParaRPr lang="en-GB" sz="400" b="1" dirty="0">
              <a:solidFill>
                <a:schemeClr val="tx1"/>
              </a:solidFill>
              <a:latin typeface="+mj-lt"/>
            </a:endParaRPr>
          </a:p>
          <a:p>
            <a:pPr>
              <a:spcAft>
                <a:spcPts val="600"/>
              </a:spcAft>
            </a:pPr>
            <a:r>
              <a:rPr lang="en-GB" sz="1250" b="1" dirty="0">
                <a:solidFill>
                  <a:srgbClr val="339966"/>
                </a:solidFill>
                <a:latin typeface="+mj-lt"/>
              </a:rPr>
              <a:t>Support and develop our workforce:</a:t>
            </a:r>
          </a:p>
          <a:p>
            <a:pPr marL="0" indent="0">
              <a:spcAft>
                <a:spcPts val="600"/>
              </a:spcAft>
              <a:buFont typeface="+mj-lt"/>
              <a:buNone/>
            </a:pPr>
            <a:r>
              <a:rPr lang="en-GB" sz="1250" dirty="0">
                <a:solidFill>
                  <a:schemeClr val="tx1"/>
                </a:solidFill>
                <a:latin typeface="+mj-lt"/>
              </a:rPr>
              <a:t>4.4 Develop and agree the Workforce Race Equality Standard action plan.</a:t>
            </a:r>
          </a:p>
          <a:p>
            <a:pPr>
              <a:spcAft>
                <a:spcPts val="600"/>
              </a:spcAft>
            </a:pPr>
            <a:r>
              <a:rPr lang="en-GB" sz="1250" dirty="0">
                <a:solidFill>
                  <a:schemeClr val="tx1"/>
                </a:solidFill>
                <a:latin typeface="+mj-lt"/>
              </a:rPr>
              <a:t>4.5 Agree an approach to developing a Workforce Strategy and supporting new, integrated roles.</a:t>
            </a:r>
          </a:p>
          <a:p>
            <a:pPr>
              <a:spcAft>
                <a:spcPts val="600"/>
              </a:spcAft>
            </a:pPr>
            <a:r>
              <a:rPr lang="en-GB" sz="1250" dirty="0">
                <a:solidFill>
                  <a:schemeClr val="tx1"/>
                </a:solidFill>
                <a:latin typeface="+mj-lt"/>
              </a:rPr>
              <a:t>4.6 Carry out the annual succession planning exercise.</a:t>
            </a:r>
          </a:p>
          <a:p>
            <a:pPr>
              <a:spcAft>
                <a:spcPts val="600"/>
              </a:spcAft>
            </a:pPr>
            <a:r>
              <a:rPr lang="en-GB" sz="1250" dirty="0">
                <a:solidFill>
                  <a:schemeClr val="tx1"/>
                </a:solidFill>
                <a:latin typeface="+mj-lt"/>
              </a:rPr>
              <a:t>4.7 Agree a more efficient system of flagging when staff require a DBS check.</a:t>
            </a:r>
          </a:p>
          <a:p>
            <a:pPr>
              <a:spcAft>
                <a:spcPts val="600"/>
              </a:spcAft>
            </a:pPr>
            <a:r>
              <a:rPr lang="en-GB" sz="1250" dirty="0">
                <a:solidFill>
                  <a:schemeClr val="tx1"/>
                </a:solidFill>
                <a:latin typeface="+mj-lt"/>
              </a:rPr>
              <a:t>4.8  Carry out and review the impact of the New Town Culture work in adult social care.</a:t>
            </a:r>
          </a:p>
          <a:p>
            <a:pPr>
              <a:spcAft>
                <a:spcPts val="600"/>
              </a:spcAft>
            </a:pPr>
            <a:endParaRPr lang="en-GB" sz="400" dirty="0">
              <a:solidFill>
                <a:schemeClr val="tx1"/>
              </a:solidFill>
              <a:latin typeface="+mj-lt"/>
            </a:endParaRPr>
          </a:p>
          <a:p>
            <a:pPr>
              <a:spcAft>
                <a:spcPts val="600"/>
              </a:spcAft>
            </a:pPr>
            <a:r>
              <a:rPr lang="en-GB" sz="1250" b="1" dirty="0">
                <a:solidFill>
                  <a:srgbClr val="339966"/>
                </a:solidFill>
                <a:latin typeface="+mj-lt"/>
              </a:rPr>
              <a:t>Improve how data is recorded and used:</a:t>
            </a:r>
          </a:p>
          <a:p>
            <a:pPr marL="0" indent="0">
              <a:spcAft>
                <a:spcPts val="600"/>
              </a:spcAft>
              <a:buFont typeface="+mj-lt"/>
              <a:buNone/>
            </a:pPr>
            <a:r>
              <a:rPr lang="en-GB" sz="1250" dirty="0">
                <a:solidFill>
                  <a:schemeClr val="tx1"/>
                </a:solidFill>
                <a:latin typeface="+mj-lt"/>
              </a:rPr>
              <a:t>4.9 Carry out work to improve the Liquid Logic system.</a:t>
            </a:r>
          </a:p>
          <a:p>
            <a:pPr>
              <a:spcAft>
                <a:spcPts val="600"/>
              </a:spcAft>
            </a:pPr>
            <a:r>
              <a:rPr lang="en-GB" sz="1250" dirty="0">
                <a:solidFill>
                  <a:schemeClr val="tx1"/>
                </a:solidFill>
              </a:rPr>
              <a:t>4.10 Review and update relevant consent to share information forms to reflect best practice.</a:t>
            </a:r>
          </a:p>
          <a:p>
            <a:pPr>
              <a:spcAft>
                <a:spcPts val="600"/>
              </a:spcAft>
            </a:pPr>
            <a:r>
              <a:rPr lang="en-GB" sz="1250" b="1" dirty="0">
                <a:solidFill>
                  <a:srgbClr val="339966"/>
                </a:solidFill>
                <a:latin typeface="+mj-lt"/>
              </a:rPr>
              <a:t>Work in equal partnership with people who use care and support:</a:t>
            </a:r>
          </a:p>
          <a:p>
            <a:pPr marL="0" indent="0">
              <a:spcAft>
                <a:spcPts val="600"/>
              </a:spcAft>
              <a:buFont typeface="+mj-lt"/>
              <a:buNone/>
            </a:pPr>
            <a:r>
              <a:rPr lang="en-GB" sz="1250" dirty="0">
                <a:solidFill>
                  <a:schemeClr val="tx1"/>
                </a:solidFill>
                <a:latin typeface="+mj-lt"/>
              </a:rPr>
              <a:t>4.11 Start an annual system of gathering, analysing and acting on people’s feedback on their experience of care and support.</a:t>
            </a:r>
          </a:p>
          <a:p>
            <a:pPr>
              <a:spcAft>
                <a:spcPts val="600"/>
              </a:spcAft>
            </a:pPr>
            <a:r>
              <a:rPr lang="en-GB" sz="1250" dirty="0">
                <a:solidFill>
                  <a:schemeClr val="tx1"/>
                </a:solidFill>
                <a:latin typeface="+mj-lt"/>
              </a:rPr>
              <a:t>4.12 Develop annual adult social care complaints and compliment reports, analysing key themes.</a:t>
            </a:r>
          </a:p>
          <a:p>
            <a:pPr>
              <a:spcAft>
                <a:spcPts val="600"/>
              </a:spcAft>
            </a:pPr>
            <a:r>
              <a:rPr lang="en-GB" sz="1250" dirty="0">
                <a:solidFill>
                  <a:schemeClr val="tx1"/>
                </a:solidFill>
                <a:latin typeface="+mj-lt"/>
              </a:rPr>
              <a:t>4.13 Develop and carry out a Co-Production Plan, setting out how co-production will be progressed across all four of these themes.</a:t>
            </a:r>
            <a:endParaRPr lang="en-GB" sz="1250" b="1" dirty="0">
              <a:solidFill>
                <a:schemeClr val="tx1"/>
              </a:solidFill>
              <a:latin typeface="+mj-lt"/>
            </a:endParaRPr>
          </a:p>
          <a:p>
            <a:pPr>
              <a:spcAft>
                <a:spcPts val="600"/>
              </a:spcAft>
            </a:pPr>
            <a:endParaRPr lang="en-GB" sz="400" dirty="0">
              <a:solidFill>
                <a:schemeClr val="tx1"/>
              </a:solidFill>
              <a:latin typeface="+mj-lt"/>
            </a:endParaRPr>
          </a:p>
          <a:p>
            <a:pPr>
              <a:spcAft>
                <a:spcPts val="600"/>
              </a:spcAft>
            </a:pPr>
            <a:r>
              <a:rPr lang="en-GB" sz="1250" b="1" dirty="0">
                <a:solidFill>
                  <a:srgbClr val="339966"/>
                </a:solidFill>
                <a:latin typeface="+mj-lt"/>
              </a:rPr>
              <a:t>Build consistent staff practice through policy and procedure:</a:t>
            </a:r>
          </a:p>
          <a:p>
            <a:pPr marL="0" indent="0">
              <a:spcAft>
                <a:spcPts val="600"/>
              </a:spcAft>
              <a:buFont typeface="+mj-lt"/>
              <a:buNone/>
            </a:pPr>
            <a:r>
              <a:rPr lang="en-GB" sz="1250" dirty="0">
                <a:solidFill>
                  <a:schemeClr val="tx1"/>
                </a:solidFill>
                <a:latin typeface="+mj-lt"/>
              </a:rPr>
              <a:t>4.14 Agree and carry out a policy and procedure development and review timetable.</a:t>
            </a:r>
          </a:p>
          <a:p>
            <a:pPr marL="0" indent="0">
              <a:spcAft>
                <a:spcPts val="600"/>
              </a:spcAft>
              <a:buFont typeface="+mj-lt"/>
              <a:buNone/>
            </a:pPr>
            <a:r>
              <a:rPr lang="en-GB" sz="1250" dirty="0">
                <a:solidFill>
                  <a:schemeClr val="tx1"/>
                </a:solidFill>
                <a:latin typeface="+mj-lt"/>
              </a:rPr>
              <a:t>4.15 Communicate eligibility for support between teams, services and agencies.</a:t>
            </a:r>
          </a:p>
          <a:p>
            <a:pPr>
              <a:spcAft>
                <a:spcPts val="600"/>
              </a:spcAft>
            </a:pPr>
            <a:endParaRPr lang="en-GB" sz="400" dirty="0">
              <a:solidFill>
                <a:schemeClr val="tx1"/>
              </a:solidFill>
            </a:endParaRPr>
          </a:p>
          <a:p>
            <a:pPr marL="0" indent="0">
              <a:spcAft>
                <a:spcPts val="600"/>
              </a:spcAft>
              <a:buFont typeface="+mj-lt"/>
              <a:buNone/>
            </a:pPr>
            <a:endParaRPr lang="en-GB" sz="1400" dirty="0">
              <a:solidFill>
                <a:schemeClr val="tx1"/>
              </a:solidFill>
              <a:latin typeface="+mj-lt"/>
            </a:endParaRPr>
          </a:p>
          <a:p>
            <a:pPr>
              <a:spcAft>
                <a:spcPts val="600"/>
              </a:spcAft>
            </a:pPr>
            <a:endParaRPr lang="en-GB" sz="400" dirty="0">
              <a:solidFill>
                <a:schemeClr val="tx1"/>
              </a:solidFill>
            </a:endParaRPr>
          </a:p>
          <a:p>
            <a:pPr>
              <a:spcAft>
                <a:spcPts val="600"/>
              </a:spcAft>
            </a:pPr>
            <a:endParaRPr lang="en-GB" sz="1200" dirty="0">
              <a:solidFill>
                <a:schemeClr val="tx1"/>
              </a:solidFill>
            </a:endParaRPr>
          </a:p>
          <a:p>
            <a:pPr>
              <a:spcAft>
                <a:spcPts val="600"/>
              </a:spcAft>
            </a:pPr>
            <a:r>
              <a:rPr lang="en-GB" sz="1200" dirty="0">
                <a:solidFill>
                  <a:schemeClr val="tx1"/>
                </a:solidFill>
              </a:rPr>
              <a:t> </a:t>
            </a:r>
          </a:p>
        </p:txBody>
      </p:sp>
    </p:spTree>
    <p:extLst>
      <p:ext uri="{BB962C8B-B14F-4D97-AF65-F5344CB8AC3E}">
        <p14:creationId xmlns:p14="http://schemas.microsoft.com/office/powerpoint/2010/main" val="61780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680167" y="370048"/>
            <a:ext cx="110070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How the improvement plan will be carried out</a:t>
            </a:r>
          </a:p>
        </p:txBody>
      </p:sp>
      <p:sp>
        <p:nvSpPr>
          <p:cNvPr id="7" name="Rectangle 6">
            <a:extLst>
              <a:ext uri="{FF2B5EF4-FFF2-40B4-BE49-F238E27FC236}">
                <a16:creationId xmlns:a16="http://schemas.microsoft.com/office/drawing/2014/main" id="{E04414A2-3182-EF4B-4BB4-E2E4B6A05697}"/>
              </a:ext>
            </a:extLst>
          </p:cNvPr>
          <p:cNvSpPr/>
          <p:nvPr/>
        </p:nvSpPr>
        <p:spPr>
          <a:xfrm>
            <a:off x="500743" y="1145288"/>
            <a:ext cx="11007008" cy="46132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altLang="en-US" sz="1400" b="1" dirty="0">
              <a:solidFill>
                <a:schemeClr val="tx1"/>
              </a:solidFill>
            </a:endParaRPr>
          </a:p>
          <a:p>
            <a:endParaRPr lang="en-GB" altLang="en-US" sz="1400" b="1" dirty="0">
              <a:solidFill>
                <a:schemeClr val="tx1"/>
              </a:solidFill>
            </a:endParaRPr>
          </a:p>
        </p:txBody>
      </p:sp>
      <p:sp>
        <p:nvSpPr>
          <p:cNvPr id="14" name="Rectangle 13">
            <a:extLst>
              <a:ext uri="{FF2B5EF4-FFF2-40B4-BE49-F238E27FC236}">
                <a16:creationId xmlns:a16="http://schemas.microsoft.com/office/drawing/2014/main" id="{41C0F5D0-5750-C60F-33E4-73AAAF6F6E1E}"/>
              </a:ext>
            </a:extLst>
          </p:cNvPr>
          <p:cNvSpPr/>
          <p:nvPr/>
        </p:nvSpPr>
        <p:spPr>
          <a:xfrm>
            <a:off x="5213638" y="2424419"/>
            <a:ext cx="1627464" cy="612396"/>
          </a:xfrm>
          <a:prstGeom prst="rect">
            <a:avLst/>
          </a:prstGeom>
          <a:solidFill>
            <a:srgbClr val="339966">
              <a:alpha val="40000"/>
            </a:srgb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1. Assessing needs</a:t>
            </a:r>
          </a:p>
        </p:txBody>
      </p:sp>
      <p:sp>
        <p:nvSpPr>
          <p:cNvPr id="18" name="Rectangle 17">
            <a:extLst>
              <a:ext uri="{FF2B5EF4-FFF2-40B4-BE49-F238E27FC236}">
                <a16:creationId xmlns:a16="http://schemas.microsoft.com/office/drawing/2014/main" id="{167AEDB8-0E89-37EC-B663-EB2C9E1A4724}"/>
              </a:ext>
            </a:extLst>
          </p:cNvPr>
          <p:cNvSpPr/>
          <p:nvPr/>
        </p:nvSpPr>
        <p:spPr>
          <a:xfrm>
            <a:off x="6974121" y="2424419"/>
            <a:ext cx="1627464" cy="612396"/>
          </a:xfrm>
          <a:prstGeom prst="rect">
            <a:avLst/>
          </a:prstGeom>
          <a:solidFill>
            <a:srgbClr val="339966">
              <a:alpha val="40000"/>
            </a:srgb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2. Providing support</a:t>
            </a:r>
          </a:p>
        </p:txBody>
      </p:sp>
      <p:sp>
        <p:nvSpPr>
          <p:cNvPr id="19" name="Rectangle 18">
            <a:extLst>
              <a:ext uri="{FF2B5EF4-FFF2-40B4-BE49-F238E27FC236}">
                <a16:creationId xmlns:a16="http://schemas.microsoft.com/office/drawing/2014/main" id="{FDC806B5-421F-312F-34CD-44536FB5D8C2}"/>
              </a:ext>
            </a:extLst>
          </p:cNvPr>
          <p:cNvSpPr/>
          <p:nvPr/>
        </p:nvSpPr>
        <p:spPr>
          <a:xfrm>
            <a:off x="8734604" y="2416019"/>
            <a:ext cx="1627464" cy="612396"/>
          </a:xfrm>
          <a:prstGeom prst="rect">
            <a:avLst/>
          </a:prstGeom>
          <a:solidFill>
            <a:srgbClr val="339966">
              <a:alpha val="40000"/>
            </a:srgb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3. Ensuring safety</a:t>
            </a:r>
          </a:p>
        </p:txBody>
      </p:sp>
      <p:sp>
        <p:nvSpPr>
          <p:cNvPr id="20" name="Rectangle 19">
            <a:extLst>
              <a:ext uri="{FF2B5EF4-FFF2-40B4-BE49-F238E27FC236}">
                <a16:creationId xmlns:a16="http://schemas.microsoft.com/office/drawing/2014/main" id="{1091E5AA-96BC-98CB-CFF4-36944E8F19DD}"/>
              </a:ext>
            </a:extLst>
          </p:cNvPr>
          <p:cNvSpPr/>
          <p:nvPr/>
        </p:nvSpPr>
        <p:spPr>
          <a:xfrm>
            <a:off x="10495087" y="2416019"/>
            <a:ext cx="1627464" cy="612396"/>
          </a:xfrm>
          <a:prstGeom prst="rect">
            <a:avLst/>
          </a:prstGeom>
          <a:solidFill>
            <a:srgbClr val="339966">
              <a:alpha val="40000"/>
            </a:srgb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4. Leadership</a:t>
            </a:r>
          </a:p>
        </p:txBody>
      </p:sp>
      <p:sp>
        <p:nvSpPr>
          <p:cNvPr id="46" name="Rectangle 45">
            <a:extLst>
              <a:ext uri="{FF2B5EF4-FFF2-40B4-BE49-F238E27FC236}">
                <a16:creationId xmlns:a16="http://schemas.microsoft.com/office/drawing/2014/main" id="{C68D3085-058A-EA6D-2473-DD2477A24DC6}"/>
              </a:ext>
            </a:extLst>
          </p:cNvPr>
          <p:cNvSpPr/>
          <p:nvPr/>
        </p:nvSpPr>
        <p:spPr>
          <a:xfrm>
            <a:off x="7920872" y="1317688"/>
            <a:ext cx="1627464" cy="612396"/>
          </a:xfrm>
          <a:prstGeom prst="rect">
            <a:avLst/>
          </a:prstGeom>
          <a:solidFill>
            <a:srgbClr val="339966">
              <a:alpha val="40000"/>
            </a:srgb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Adult Improvement Board</a:t>
            </a:r>
          </a:p>
        </p:txBody>
      </p:sp>
      <p:sp>
        <p:nvSpPr>
          <p:cNvPr id="47" name="Rectangle 46">
            <a:extLst>
              <a:ext uri="{FF2B5EF4-FFF2-40B4-BE49-F238E27FC236}">
                <a16:creationId xmlns:a16="http://schemas.microsoft.com/office/drawing/2014/main" id="{29DCEAEB-ECCE-F382-EE10-AD5564F91525}"/>
              </a:ext>
            </a:extLst>
          </p:cNvPr>
          <p:cNvSpPr/>
          <p:nvPr/>
        </p:nvSpPr>
        <p:spPr>
          <a:xfrm>
            <a:off x="5190515" y="3399579"/>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OMT</a:t>
            </a:r>
          </a:p>
        </p:txBody>
      </p:sp>
      <p:sp>
        <p:nvSpPr>
          <p:cNvPr id="48" name="Rectangle 47">
            <a:extLst>
              <a:ext uri="{FF2B5EF4-FFF2-40B4-BE49-F238E27FC236}">
                <a16:creationId xmlns:a16="http://schemas.microsoft.com/office/drawing/2014/main" id="{C4139657-45DB-8019-8C77-BDD2A6610017}"/>
              </a:ext>
            </a:extLst>
          </p:cNvPr>
          <p:cNvSpPr/>
          <p:nvPr/>
        </p:nvSpPr>
        <p:spPr>
          <a:xfrm>
            <a:off x="5190515" y="4140884"/>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Strengths-based practice SW forum</a:t>
            </a:r>
          </a:p>
        </p:txBody>
      </p:sp>
      <p:sp>
        <p:nvSpPr>
          <p:cNvPr id="49" name="Rectangle 48">
            <a:extLst>
              <a:ext uri="{FF2B5EF4-FFF2-40B4-BE49-F238E27FC236}">
                <a16:creationId xmlns:a16="http://schemas.microsoft.com/office/drawing/2014/main" id="{593EBA85-E6BB-2550-4478-80597C232662}"/>
              </a:ext>
            </a:extLst>
          </p:cNvPr>
          <p:cNvSpPr/>
          <p:nvPr/>
        </p:nvSpPr>
        <p:spPr>
          <a:xfrm>
            <a:off x="6974121" y="3399579"/>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Commissioning management team</a:t>
            </a:r>
          </a:p>
        </p:txBody>
      </p:sp>
      <p:sp>
        <p:nvSpPr>
          <p:cNvPr id="50" name="Rectangle 49">
            <a:extLst>
              <a:ext uri="{FF2B5EF4-FFF2-40B4-BE49-F238E27FC236}">
                <a16:creationId xmlns:a16="http://schemas.microsoft.com/office/drawing/2014/main" id="{ABEE9F9E-A10B-D055-D0DB-6F4B8C46A115}"/>
              </a:ext>
            </a:extLst>
          </p:cNvPr>
          <p:cNvSpPr/>
          <p:nvPr/>
        </p:nvSpPr>
        <p:spPr>
          <a:xfrm>
            <a:off x="6974121" y="4140884"/>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Adults Delivery Board</a:t>
            </a:r>
          </a:p>
        </p:txBody>
      </p:sp>
      <p:sp>
        <p:nvSpPr>
          <p:cNvPr id="51" name="Rectangle 50">
            <a:extLst>
              <a:ext uri="{FF2B5EF4-FFF2-40B4-BE49-F238E27FC236}">
                <a16:creationId xmlns:a16="http://schemas.microsoft.com/office/drawing/2014/main" id="{913DD16E-FD86-B1E0-8DC3-3C87D349FD04}"/>
              </a:ext>
            </a:extLst>
          </p:cNvPr>
          <p:cNvSpPr/>
          <p:nvPr/>
        </p:nvSpPr>
        <p:spPr>
          <a:xfrm>
            <a:off x="8734604" y="3407787"/>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Safeguarding Adults Board</a:t>
            </a:r>
          </a:p>
        </p:txBody>
      </p:sp>
      <p:sp>
        <p:nvSpPr>
          <p:cNvPr id="52" name="Rectangle 51">
            <a:extLst>
              <a:ext uri="{FF2B5EF4-FFF2-40B4-BE49-F238E27FC236}">
                <a16:creationId xmlns:a16="http://schemas.microsoft.com/office/drawing/2014/main" id="{42847FFC-B4BA-D85D-B960-D9B8CE6CAD5E}"/>
              </a:ext>
            </a:extLst>
          </p:cNvPr>
          <p:cNvSpPr/>
          <p:nvPr/>
        </p:nvSpPr>
        <p:spPr>
          <a:xfrm>
            <a:off x="8734604" y="4149092"/>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Working with others T&amp;F group</a:t>
            </a:r>
          </a:p>
        </p:txBody>
      </p:sp>
      <p:sp>
        <p:nvSpPr>
          <p:cNvPr id="53" name="Rectangle 52">
            <a:extLst>
              <a:ext uri="{FF2B5EF4-FFF2-40B4-BE49-F238E27FC236}">
                <a16:creationId xmlns:a16="http://schemas.microsoft.com/office/drawing/2014/main" id="{68A95FF3-FD59-8773-05EF-49A825946BB5}"/>
              </a:ext>
            </a:extLst>
          </p:cNvPr>
          <p:cNvSpPr/>
          <p:nvPr/>
        </p:nvSpPr>
        <p:spPr>
          <a:xfrm>
            <a:off x="8734604" y="4890397"/>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Legal literacy T&amp;F group</a:t>
            </a:r>
          </a:p>
        </p:txBody>
      </p:sp>
      <p:sp>
        <p:nvSpPr>
          <p:cNvPr id="54" name="Rectangle 53">
            <a:extLst>
              <a:ext uri="{FF2B5EF4-FFF2-40B4-BE49-F238E27FC236}">
                <a16:creationId xmlns:a16="http://schemas.microsoft.com/office/drawing/2014/main" id="{0CD48D63-19A1-CC50-74F1-C5C4DD2CB0F1}"/>
              </a:ext>
            </a:extLst>
          </p:cNvPr>
          <p:cNvSpPr/>
          <p:nvPr/>
        </p:nvSpPr>
        <p:spPr>
          <a:xfrm>
            <a:off x="10492386" y="5631702"/>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Carer Strategy Group</a:t>
            </a:r>
          </a:p>
        </p:txBody>
      </p:sp>
      <p:sp>
        <p:nvSpPr>
          <p:cNvPr id="55" name="Rectangle 54">
            <a:extLst>
              <a:ext uri="{FF2B5EF4-FFF2-40B4-BE49-F238E27FC236}">
                <a16:creationId xmlns:a16="http://schemas.microsoft.com/office/drawing/2014/main" id="{AD079005-65BD-7C47-5277-EEADBC63EE6D}"/>
              </a:ext>
            </a:extLst>
          </p:cNvPr>
          <p:cNvSpPr/>
          <p:nvPr/>
        </p:nvSpPr>
        <p:spPr>
          <a:xfrm>
            <a:off x="10492386" y="3407787"/>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Workforce Governance Board</a:t>
            </a:r>
          </a:p>
        </p:txBody>
      </p:sp>
      <p:sp>
        <p:nvSpPr>
          <p:cNvPr id="56" name="Rectangle 55">
            <a:extLst>
              <a:ext uri="{FF2B5EF4-FFF2-40B4-BE49-F238E27FC236}">
                <a16:creationId xmlns:a16="http://schemas.microsoft.com/office/drawing/2014/main" id="{35C02DAA-7E1B-6A2A-DF3D-6DDFB8FCC2C0}"/>
              </a:ext>
            </a:extLst>
          </p:cNvPr>
          <p:cNvSpPr/>
          <p:nvPr/>
        </p:nvSpPr>
        <p:spPr>
          <a:xfrm>
            <a:off x="10497485" y="4140884"/>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System changes T&amp;F group</a:t>
            </a:r>
          </a:p>
        </p:txBody>
      </p:sp>
      <p:sp>
        <p:nvSpPr>
          <p:cNvPr id="57" name="Rectangle 56">
            <a:extLst>
              <a:ext uri="{FF2B5EF4-FFF2-40B4-BE49-F238E27FC236}">
                <a16:creationId xmlns:a16="http://schemas.microsoft.com/office/drawing/2014/main" id="{1B67C7DC-E179-2A59-2043-00F5F4DFED55}"/>
              </a:ext>
            </a:extLst>
          </p:cNvPr>
          <p:cNvSpPr/>
          <p:nvPr/>
        </p:nvSpPr>
        <p:spPr>
          <a:xfrm>
            <a:off x="10499087" y="4898605"/>
            <a:ext cx="1627464" cy="612396"/>
          </a:xfrm>
          <a:prstGeom prst="rect">
            <a:avLst/>
          </a:prstGeom>
          <a:solidFill>
            <a:schemeClr val="tx2">
              <a:lumMod val="40000"/>
              <a:lumOff val="60000"/>
              <a:alpha val="40000"/>
            </a:schemeClr>
          </a:solidFill>
          <a:ln>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chemeClr val="tx1"/>
                </a:solidFill>
              </a:rPr>
              <a:t>Co-production T&amp;F group</a:t>
            </a:r>
          </a:p>
        </p:txBody>
      </p:sp>
      <p:sp>
        <p:nvSpPr>
          <p:cNvPr id="58" name="Rectangle 57">
            <a:extLst>
              <a:ext uri="{FF2B5EF4-FFF2-40B4-BE49-F238E27FC236}">
                <a16:creationId xmlns:a16="http://schemas.microsoft.com/office/drawing/2014/main" id="{FEBA4722-CAB0-F632-37DF-DA0900DD2554}"/>
              </a:ext>
            </a:extLst>
          </p:cNvPr>
          <p:cNvSpPr/>
          <p:nvPr/>
        </p:nvSpPr>
        <p:spPr>
          <a:xfrm>
            <a:off x="511629" y="957943"/>
            <a:ext cx="4428234" cy="516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endParaRPr lang="en-GB" sz="1300" dirty="0">
              <a:solidFill>
                <a:schemeClr val="tx1"/>
              </a:solidFill>
              <a:latin typeface="+mj-lt"/>
              <a:ea typeface="Calibri" panose="020F0502020204030204" pitchFamily="34" charset="0"/>
              <a:cs typeface="Times New Roman" panose="02020603050405020304" pitchFamily="18" charset="0"/>
            </a:endParaRPr>
          </a:p>
          <a:p>
            <a:r>
              <a:rPr lang="en-GB" sz="1300" b="1" dirty="0">
                <a:solidFill>
                  <a:srgbClr val="339966"/>
                </a:solidFill>
                <a:effectLst/>
                <a:latin typeface="+mj-lt"/>
                <a:ea typeface="Calibri" panose="020F0502020204030204" pitchFamily="34" charset="0"/>
                <a:cs typeface="Times New Roman" panose="02020603050405020304" pitchFamily="18" charset="0"/>
              </a:rPr>
              <a:t>Carrying out the plan</a:t>
            </a:r>
            <a:endParaRPr lang="en-GB" sz="1300" dirty="0">
              <a:solidFill>
                <a:schemeClr val="tx1"/>
              </a:solidFill>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300" kern="0" dirty="0">
                <a:solidFill>
                  <a:schemeClr val="tx1"/>
                </a:solidFill>
                <a:latin typeface="+mj-lt"/>
                <a:ea typeface="Calibri" panose="020F0502020204030204" pitchFamily="34" charset="0"/>
                <a:cs typeface="Times New Roman" panose="02020603050405020304" pitchFamily="18" charset="0"/>
              </a:rPr>
              <a:t>A delivery plan accompanying this plan sets out who is leading on each action and when actions will be carried out.</a:t>
            </a:r>
          </a:p>
          <a:p>
            <a:pPr marL="285750" indent="-285750">
              <a:buFont typeface="Arial" panose="020B0604020202020204" pitchFamily="34" charset="0"/>
              <a:buChar char="•"/>
            </a:pPr>
            <a:r>
              <a:rPr lang="en-GB" sz="1300" kern="0" dirty="0">
                <a:solidFill>
                  <a:schemeClr val="tx1"/>
                </a:solidFill>
                <a:latin typeface="+mj-lt"/>
                <a:ea typeface="Calibri" panose="020F0502020204030204" pitchFamily="34" charset="0"/>
                <a:cs typeface="Times New Roman" panose="02020603050405020304" pitchFamily="18" charset="0"/>
              </a:rPr>
              <a:t>The groups listed in Fig. 1 (opposite) are responsible for delivering the plan.</a:t>
            </a:r>
            <a:endParaRPr lang="en-GB" sz="1400" dirty="0">
              <a:solidFill>
                <a:schemeClr val="tx1"/>
              </a:solidFill>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GB" sz="1400" dirty="0">
              <a:solidFill>
                <a:schemeClr val="tx1"/>
              </a:solidFill>
              <a:effectLst/>
              <a:latin typeface="+mj-lt"/>
              <a:ea typeface="Calibri" panose="020F0502020204030204" pitchFamily="34" charset="0"/>
              <a:cs typeface="Times New Roman" panose="02020603050405020304" pitchFamily="18" charset="0"/>
            </a:endParaRPr>
          </a:p>
          <a:p>
            <a:r>
              <a:rPr lang="en-GB" sz="1400" b="1" dirty="0">
                <a:solidFill>
                  <a:srgbClr val="339966"/>
                </a:solidFill>
                <a:effectLst/>
                <a:latin typeface="+mj-lt"/>
                <a:ea typeface="Calibri" panose="020F0502020204030204" pitchFamily="34" charset="0"/>
                <a:cs typeface="Times New Roman" panose="02020603050405020304" pitchFamily="18" charset="0"/>
              </a:rPr>
              <a:t>Monitoring the plan</a:t>
            </a:r>
          </a:p>
          <a:p>
            <a:pPr marL="285750" indent="-285750">
              <a:buFont typeface="Arial" panose="020B0604020202020204" pitchFamily="34" charset="0"/>
              <a:buChar char="•"/>
            </a:pPr>
            <a:r>
              <a:rPr lang="en-GB" sz="1400" kern="0" dirty="0">
                <a:solidFill>
                  <a:schemeClr val="tx1"/>
                </a:solidFill>
                <a:latin typeface="+mj-lt"/>
                <a:ea typeface="Calibri" panose="020F0502020204030204" pitchFamily="34" charset="0"/>
                <a:cs typeface="Times New Roman" panose="02020603050405020304" pitchFamily="18" charset="0"/>
              </a:rPr>
              <a:t>The Adult Improvement Board will oversee delivery of the plan, including through quarterly monitoring reports.</a:t>
            </a:r>
            <a:endParaRPr lang="en-GB" sz="1600" dirty="0">
              <a:solidFill>
                <a:schemeClr val="tx1"/>
              </a:solidFill>
              <a:latin typeface="+mj-lt"/>
              <a:ea typeface="Calibri" panose="020F0502020204030204" pitchFamily="34" charset="0"/>
              <a:cs typeface="Times New Roman" panose="02020603050405020304" pitchFamily="18" charset="0"/>
            </a:endParaRPr>
          </a:p>
          <a:p>
            <a:endParaRPr lang="en-GB" sz="1400" dirty="0">
              <a:solidFill>
                <a:schemeClr val="tx1"/>
              </a:solidFill>
              <a:latin typeface="+mj-lt"/>
            </a:endParaRPr>
          </a:p>
          <a:p>
            <a:r>
              <a:rPr lang="en-GB" sz="1400" b="1" dirty="0">
                <a:solidFill>
                  <a:srgbClr val="339966"/>
                </a:solidFill>
                <a:effectLst/>
                <a:latin typeface="+mj-lt"/>
                <a:ea typeface="Calibri" panose="020F0502020204030204" pitchFamily="34" charset="0"/>
                <a:cs typeface="Times New Roman" panose="02020603050405020304" pitchFamily="18" charset="0"/>
              </a:rPr>
              <a:t>Communicating the plan</a:t>
            </a:r>
          </a:p>
          <a:p>
            <a:pPr marL="285750" indent="-285750">
              <a:buFont typeface="Arial" panose="020B0604020202020204" pitchFamily="34" charset="0"/>
              <a:buChar char="•"/>
            </a:pPr>
            <a:r>
              <a:rPr lang="en-GB" sz="1400" dirty="0">
                <a:solidFill>
                  <a:schemeClr val="tx1"/>
                </a:solidFill>
                <a:latin typeface="+mj-lt"/>
              </a:rPr>
              <a:t>The plan will be published on the Barking and Dagenham website. An accessible summary, including one in easy read, will be produced.</a:t>
            </a:r>
          </a:p>
          <a:p>
            <a:endParaRPr lang="en-GB" sz="1400" dirty="0">
              <a:solidFill>
                <a:schemeClr val="tx1"/>
              </a:solidFill>
              <a:latin typeface="+mj-lt"/>
            </a:endParaRPr>
          </a:p>
          <a:p>
            <a:r>
              <a:rPr lang="en-GB" sz="1400" b="1" dirty="0">
                <a:solidFill>
                  <a:srgbClr val="339966"/>
                </a:solidFill>
                <a:effectLst/>
                <a:latin typeface="+mj-lt"/>
                <a:ea typeface="Calibri" panose="020F0502020204030204" pitchFamily="34" charset="0"/>
                <a:cs typeface="Times New Roman" panose="02020603050405020304" pitchFamily="18" charset="0"/>
              </a:rPr>
              <a:t>Reviewing the plan</a:t>
            </a:r>
          </a:p>
          <a:p>
            <a:pPr marL="285750" indent="-285750">
              <a:buFont typeface="Arial" panose="020B0604020202020204" pitchFamily="34" charset="0"/>
              <a:buChar char="•"/>
            </a:pPr>
            <a:r>
              <a:rPr lang="en-GB" sz="1400" dirty="0">
                <a:solidFill>
                  <a:schemeClr val="tx1"/>
                </a:solidFill>
                <a:latin typeface="+mj-lt"/>
              </a:rPr>
              <a:t>The plan will be reviewed annually, informed by insights and co-production with people who need care and support and carers.</a:t>
            </a:r>
          </a:p>
        </p:txBody>
      </p:sp>
      <p:cxnSp>
        <p:nvCxnSpPr>
          <p:cNvPr id="60" name="Straight Connector 59">
            <a:extLst>
              <a:ext uri="{FF2B5EF4-FFF2-40B4-BE49-F238E27FC236}">
                <a16:creationId xmlns:a16="http://schemas.microsoft.com/office/drawing/2014/main" id="{9F9847C1-C091-6AD4-B8F5-6EC52C2DFFFF}"/>
              </a:ext>
            </a:extLst>
          </p:cNvPr>
          <p:cNvCxnSpPr>
            <a:cxnSpLocks/>
          </p:cNvCxnSpPr>
          <p:nvPr/>
        </p:nvCxnSpPr>
        <p:spPr>
          <a:xfrm>
            <a:off x="6011917" y="4031854"/>
            <a:ext cx="0" cy="117238"/>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7CC2B65-D56C-9229-0B1D-9F3EB4995C41}"/>
              </a:ext>
            </a:extLst>
          </p:cNvPr>
          <p:cNvCxnSpPr>
            <a:cxnSpLocks/>
            <a:stCxn id="49" idx="2"/>
            <a:endCxn id="50" idx="0"/>
          </p:cNvCxnSpPr>
          <p:nvPr/>
        </p:nvCxnSpPr>
        <p:spPr>
          <a:xfrm>
            <a:off x="7787853" y="4011975"/>
            <a:ext cx="0" cy="128909"/>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61B7F08A-0748-7281-EE96-8D3146B4BBAA}"/>
              </a:ext>
            </a:extLst>
          </p:cNvPr>
          <p:cNvCxnSpPr>
            <a:cxnSpLocks/>
            <a:stCxn id="51" idx="2"/>
            <a:endCxn id="52" idx="0"/>
          </p:cNvCxnSpPr>
          <p:nvPr/>
        </p:nvCxnSpPr>
        <p:spPr>
          <a:xfrm>
            <a:off x="9548336" y="4020183"/>
            <a:ext cx="0" cy="128909"/>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8A970F-50FF-9B3B-8807-FFC311A38E49}"/>
              </a:ext>
            </a:extLst>
          </p:cNvPr>
          <p:cNvCxnSpPr>
            <a:cxnSpLocks/>
            <a:stCxn id="52" idx="2"/>
            <a:endCxn id="53" idx="0"/>
          </p:cNvCxnSpPr>
          <p:nvPr/>
        </p:nvCxnSpPr>
        <p:spPr>
          <a:xfrm>
            <a:off x="9548336" y="4761488"/>
            <a:ext cx="0" cy="128909"/>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6FD3249-81F1-F385-BF0D-A550B7956CB5}"/>
              </a:ext>
            </a:extLst>
          </p:cNvPr>
          <p:cNvCxnSpPr>
            <a:cxnSpLocks/>
            <a:stCxn id="55" idx="2"/>
            <a:endCxn id="56" idx="0"/>
          </p:cNvCxnSpPr>
          <p:nvPr/>
        </p:nvCxnSpPr>
        <p:spPr>
          <a:xfrm>
            <a:off x="11306118" y="4020183"/>
            <a:ext cx="5099" cy="120701"/>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F9E165-664A-C60C-B2E5-7A5E6B7BCCC6}"/>
              </a:ext>
            </a:extLst>
          </p:cNvPr>
          <p:cNvCxnSpPr>
            <a:cxnSpLocks/>
            <a:stCxn id="56" idx="2"/>
            <a:endCxn id="57" idx="0"/>
          </p:cNvCxnSpPr>
          <p:nvPr/>
        </p:nvCxnSpPr>
        <p:spPr>
          <a:xfrm>
            <a:off x="11311217" y="4753280"/>
            <a:ext cx="1602" cy="145325"/>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F6E2841-5485-7682-AB67-567274230560}"/>
              </a:ext>
            </a:extLst>
          </p:cNvPr>
          <p:cNvCxnSpPr>
            <a:cxnSpLocks/>
            <a:stCxn id="57" idx="2"/>
            <a:endCxn id="54" idx="0"/>
          </p:cNvCxnSpPr>
          <p:nvPr/>
        </p:nvCxnSpPr>
        <p:spPr>
          <a:xfrm flipH="1">
            <a:off x="11306118" y="5511001"/>
            <a:ext cx="6701" cy="120701"/>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D8F0A8-C0FD-2E05-4A6E-C8BB8039C647}"/>
              </a:ext>
            </a:extLst>
          </p:cNvPr>
          <p:cNvCxnSpPr>
            <a:cxnSpLocks/>
            <a:endCxn id="47" idx="0"/>
          </p:cNvCxnSpPr>
          <p:nvPr/>
        </p:nvCxnSpPr>
        <p:spPr>
          <a:xfrm>
            <a:off x="6004247" y="3162650"/>
            <a:ext cx="0" cy="236929"/>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51E8EF-28AE-3335-8B90-E24525D63848}"/>
              </a:ext>
            </a:extLst>
          </p:cNvPr>
          <p:cNvCxnSpPr>
            <a:cxnSpLocks/>
            <a:endCxn id="49" idx="0"/>
          </p:cNvCxnSpPr>
          <p:nvPr/>
        </p:nvCxnSpPr>
        <p:spPr>
          <a:xfrm>
            <a:off x="7787853" y="3162650"/>
            <a:ext cx="0" cy="236929"/>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F6AF6ED-6AD1-3708-5A49-1273CEF9A06D}"/>
              </a:ext>
            </a:extLst>
          </p:cNvPr>
          <p:cNvCxnSpPr>
            <a:cxnSpLocks/>
            <a:endCxn id="51" idx="0"/>
          </p:cNvCxnSpPr>
          <p:nvPr/>
        </p:nvCxnSpPr>
        <p:spPr>
          <a:xfrm>
            <a:off x="9548336" y="3162650"/>
            <a:ext cx="0" cy="245137"/>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6CC1BE-59AD-7DFA-C27E-4A3E6FDF7665}"/>
              </a:ext>
            </a:extLst>
          </p:cNvPr>
          <p:cNvCxnSpPr>
            <a:cxnSpLocks/>
            <a:endCxn id="55" idx="0"/>
          </p:cNvCxnSpPr>
          <p:nvPr/>
        </p:nvCxnSpPr>
        <p:spPr>
          <a:xfrm>
            <a:off x="11306118" y="3162650"/>
            <a:ext cx="0" cy="245137"/>
          </a:xfrm>
          <a:prstGeom prst="line">
            <a:avLst/>
          </a:prstGeom>
          <a:ln w="19050">
            <a:solidFill>
              <a:srgbClr val="E30311"/>
            </a:solidFill>
            <a:prstDash val="sysDot"/>
          </a:ln>
        </p:spPr>
        <p:style>
          <a:lnRef idx="1">
            <a:schemeClr val="accent1"/>
          </a:lnRef>
          <a:fillRef idx="0">
            <a:schemeClr val="accent1"/>
          </a:fillRef>
          <a:effectRef idx="0">
            <a:schemeClr val="accent1"/>
          </a:effectRef>
          <a:fontRef idx="minor">
            <a:schemeClr val="tx1"/>
          </a:fontRef>
        </p:style>
      </p:cxnSp>
      <p:sp>
        <p:nvSpPr>
          <p:cNvPr id="35" name="Left Brace 34">
            <a:extLst>
              <a:ext uri="{FF2B5EF4-FFF2-40B4-BE49-F238E27FC236}">
                <a16:creationId xmlns:a16="http://schemas.microsoft.com/office/drawing/2014/main" id="{0BE168D9-3397-57C5-8032-36E0C84125D4}"/>
              </a:ext>
            </a:extLst>
          </p:cNvPr>
          <p:cNvSpPr/>
          <p:nvPr/>
        </p:nvSpPr>
        <p:spPr>
          <a:xfrm rot="5400000">
            <a:off x="8508689" y="-1284565"/>
            <a:ext cx="299687" cy="6936038"/>
          </a:xfrm>
          <a:prstGeom prst="leftBrace">
            <a:avLst/>
          </a:prstGeom>
          <a:ln>
            <a:solidFill>
              <a:srgbClr val="E3031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23223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500743" y="331948"/>
            <a:ext cx="901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Introduction</a:t>
            </a:r>
          </a:p>
        </p:txBody>
      </p:sp>
      <p:sp>
        <p:nvSpPr>
          <p:cNvPr id="7" name="Rectangle 6">
            <a:extLst>
              <a:ext uri="{FF2B5EF4-FFF2-40B4-BE49-F238E27FC236}">
                <a16:creationId xmlns:a16="http://schemas.microsoft.com/office/drawing/2014/main" id="{E04414A2-3182-EF4B-4BB4-E2E4B6A05697}"/>
              </a:ext>
            </a:extLst>
          </p:cNvPr>
          <p:cNvSpPr/>
          <p:nvPr/>
        </p:nvSpPr>
        <p:spPr>
          <a:xfrm>
            <a:off x="500743" y="1145287"/>
            <a:ext cx="6763657" cy="518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r>
              <a:rPr lang="en-GB" sz="1300" dirty="0">
                <a:solidFill>
                  <a:schemeClr val="tx1"/>
                </a:solidFill>
                <a:latin typeface="+mj-lt"/>
              </a:rPr>
              <a:t>Adult social care in Barking and Dagenham supports adults with a physical disability, learning disability, mental health issue or long-term condition and unpaid carers to lead safe, fulfilling lives.</a:t>
            </a:r>
          </a:p>
          <a:p>
            <a:endParaRPr lang="en-GB" sz="1300" dirty="0">
              <a:solidFill>
                <a:schemeClr val="tx1"/>
              </a:solidFill>
              <a:latin typeface="+mj-lt"/>
            </a:endParaRPr>
          </a:p>
          <a:p>
            <a:r>
              <a:rPr lang="en-GB" sz="1300" dirty="0">
                <a:solidFill>
                  <a:schemeClr val="tx1"/>
                </a:solidFill>
                <a:latin typeface="+mj-lt"/>
              </a:rPr>
              <a:t>We focus on building relationships with people who need support, taking the time to meet with them and listen to their stories, recognising that each person is more than the sum of their needs and conditions. Support is aims to:</a:t>
            </a:r>
          </a:p>
          <a:p>
            <a:pPr marL="285750" indent="-285750">
              <a:buFontTx/>
              <a:buChar char="-"/>
            </a:pPr>
            <a:r>
              <a:rPr lang="en-GB" sz="1300" dirty="0">
                <a:solidFill>
                  <a:schemeClr val="tx1"/>
                </a:solidFill>
                <a:latin typeface="+mj-lt"/>
              </a:rPr>
              <a:t>Prevent, reduce and delay the need for care and support.</a:t>
            </a:r>
          </a:p>
          <a:p>
            <a:pPr marL="285750" indent="-285750">
              <a:buFontTx/>
              <a:buChar char="-"/>
            </a:pPr>
            <a:r>
              <a:rPr lang="en-GB" sz="1300" dirty="0">
                <a:solidFill>
                  <a:schemeClr val="tx1"/>
                </a:solidFill>
                <a:latin typeface="+mj-lt"/>
              </a:rPr>
              <a:t>Help people feel more in control of their daily lives.</a:t>
            </a:r>
          </a:p>
          <a:p>
            <a:pPr marL="285750" indent="-285750">
              <a:buFontTx/>
              <a:buChar char="-"/>
            </a:pPr>
            <a:r>
              <a:rPr lang="en-GB" sz="1300" dirty="0">
                <a:solidFill>
                  <a:schemeClr val="tx1"/>
                </a:solidFill>
                <a:latin typeface="+mj-lt"/>
              </a:rPr>
              <a:t>Empower people to be as independent as possible.</a:t>
            </a:r>
          </a:p>
          <a:p>
            <a:pPr marL="285750" indent="-285750">
              <a:buFontTx/>
              <a:buChar char="-"/>
            </a:pPr>
            <a:r>
              <a:rPr lang="en-GB" sz="1300" dirty="0">
                <a:solidFill>
                  <a:schemeClr val="tx1"/>
                </a:solidFill>
                <a:latin typeface="+mj-lt"/>
              </a:rPr>
              <a:t>Help people feel safer.</a:t>
            </a:r>
          </a:p>
          <a:p>
            <a:pPr marL="285750" indent="-285750">
              <a:buFontTx/>
              <a:buChar char="-"/>
            </a:pPr>
            <a:endParaRPr lang="en-GB" sz="1300" dirty="0">
              <a:solidFill>
                <a:schemeClr val="tx1"/>
              </a:solidFill>
              <a:latin typeface="+mj-lt"/>
            </a:endParaRPr>
          </a:p>
          <a:p>
            <a:r>
              <a:rPr lang="en-GB" sz="1300" dirty="0">
                <a:solidFill>
                  <a:schemeClr val="tx1"/>
                </a:solidFill>
                <a:latin typeface="+mj-lt"/>
              </a:rPr>
              <a:t>The vision for social care from Social Care Future is described opposite, developed by people who draw on or work in social care. The staff behaviours that are important to people in Barking and Dagenham and the impact of support is also described opposite. This document is our plan in Barking and Dagenham to consistently demonstrate these behaviours and impacts, moving towards the vision.  </a:t>
            </a:r>
          </a:p>
          <a:p>
            <a:endParaRPr lang="en-GB" sz="1300" dirty="0">
              <a:solidFill>
                <a:schemeClr val="tx1"/>
              </a:solidFill>
              <a:latin typeface="+mj-lt"/>
            </a:endParaRPr>
          </a:p>
          <a:p>
            <a:r>
              <a:rPr lang="en-GB" sz="1300" dirty="0">
                <a:solidFill>
                  <a:schemeClr val="tx1"/>
                </a:solidFill>
                <a:latin typeface="+mj-lt"/>
              </a:rPr>
              <a:t>This plan describes what we want to achieve and the action we will carry out to get there, focused around four themes:</a:t>
            </a:r>
          </a:p>
          <a:p>
            <a:pPr marL="285750" indent="-285750">
              <a:buFontTx/>
              <a:buChar char="-"/>
            </a:pPr>
            <a:r>
              <a:rPr lang="en-GB" sz="1300" dirty="0">
                <a:solidFill>
                  <a:schemeClr val="tx1"/>
                </a:solidFill>
                <a:latin typeface="+mj-lt"/>
              </a:rPr>
              <a:t>Working with people.</a:t>
            </a:r>
          </a:p>
          <a:p>
            <a:pPr marL="285750" indent="-285750">
              <a:buFontTx/>
              <a:buChar char="-"/>
            </a:pPr>
            <a:r>
              <a:rPr lang="en-GB" sz="1300" dirty="0">
                <a:solidFill>
                  <a:schemeClr val="tx1"/>
                </a:solidFill>
                <a:latin typeface="+mj-lt"/>
              </a:rPr>
              <a:t>Providing support.</a:t>
            </a:r>
          </a:p>
          <a:p>
            <a:pPr marL="285750" indent="-285750">
              <a:buFontTx/>
              <a:buChar char="-"/>
            </a:pPr>
            <a:r>
              <a:rPr lang="en-GB" sz="1300" dirty="0">
                <a:solidFill>
                  <a:schemeClr val="tx1"/>
                </a:solidFill>
                <a:latin typeface="+mj-lt"/>
              </a:rPr>
              <a:t>Ensuring safety.</a:t>
            </a:r>
          </a:p>
          <a:p>
            <a:pPr marL="285750" indent="-285750">
              <a:buFontTx/>
              <a:buChar char="-"/>
            </a:pPr>
            <a:r>
              <a:rPr lang="en-GB" sz="1300" dirty="0">
                <a:solidFill>
                  <a:schemeClr val="tx1"/>
                </a:solidFill>
                <a:latin typeface="+mj-lt"/>
              </a:rPr>
              <a:t>Leadership.</a:t>
            </a:r>
          </a:p>
          <a:p>
            <a:r>
              <a:rPr lang="en-GB" sz="1300" dirty="0">
                <a:solidFill>
                  <a:schemeClr val="tx1"/>
                </a:solidFill>
                <a:latin typeface="+mj-lt"/>
              </a:rPr>
              <a:t>Collectively, the plan describes how we will continually improve care and support across Barking and Dagenham.</a:t>
            </a:r>
          </a:p>
          <a:p>
            <a:endParaRPr lang="en-GB" sz="13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sp>
        <p:nvSpPr>
          <p:cNvPr id="5" name="Rectangle 4">
            <a:extLst>
              <a:ext uri="{FF2B5EF4-FFF2-40B4-BE49-F238E27FC236}">
                <a16:creationId xmlns:a16="http://schemas.microsoft.com/office/drawing/2014/main" id="{11A0EA38-D59E-E498-8D40-B6C1EAFBDE54}"/>
              </a:ext>
            </a:extLst>
          </p:cNvPr>
          <p:cNvSpPr/>
          <p:nvPr/>
        </p:nvSpPr>
        <p:spPr>
          <a:xfrm>
            <a:off x="7407478" y="1214297"/>
            <a:ext cx="4283779" cy="1451265"/>
          </a:xfrm>
          <a:prstGeom prst="rect">
            <a:avLst/>
          </a:prstGeom>
          <a:solidFill>
            <a:schemeClr val="bg1"/>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endParaRPr lang="en-GB" sz="1300" dirty="0">
              <a:solidFill>
                <a:schemeClr val="tx1"/>
              </a:solidFill>
              <a:latin typeface="+mj-lt"/>
            </a:endParaRPr>
          </a:p>
          <a:p>
            <a:r>
              <a:rPr lang="en-GB" sz="1300" dirty="0">
                <a:solidFill>
                  <a:schemeClr val="tx1"/>
                </a:solidFill>
                <a:latin typeface="+mj-lt"/>
              </a:rPr>
              <a:t>“We all want to live in the place we call home with the people and things that we love, in communities where we look out for one another, doing things that matter to us”</a:t>
            </a:r>
          </a:p>
          <a:p>
            <a:r>
              <a:rPr lang="en-GB" sz="1300" i="1" dirty="0">
                <a:solidFill>
                  <a:schemeClr val="tx1"/>
                </a:solidFill>
                <a:latin typeface="+mj-lt"/>
              </a:rPr>
              <a:t>- </a:t>
            </a:r>
            <a:r>
              <a:rPr lang="en-GB" sz="1300" i="1" dirty="0">
                <a:solidFill>
                  <a:schemeClr val="tx1"/>
                </a:solidFill>
                <a:latin typeface="+mj-lt"/>
                <a:hlinkClick r:id="rId3"/>
              </a:rPr>
              <a:t>Social care future</a:t>
            </a:r>
            <a:r>
              <a:rPr lang="en-GB" sz="1300" i="1" dirty="0">
                <a:solidFill>
                  <a:schemeClr val="tx1"/>
                </a:solidFill>
                <a:latin typeface="+mj-lt"/>
              </a:rPr>
              <a:t> vision </a:t>
            </a:r>
          </a:p>
          <a:p>
            <a:endParaRPr lang="en-GB" sz="13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sp>
        <p:nvSpPr>
          <p:cNvPr id="2" name="Rectangle 1">
            <a:extLst>
              <a:ext uri="{FF2B5EF4-FFF2-40B4-BE49-F238E27FC236}">
                <a16:creationId xmlns:a16="http://schemas.microsoft.com/office/drawing/2014/main" id="{D8A78EFF-56FE-0F48-55D6-0DB808ACF8A2}"/>
              </a:ext>
            </a:extLst>
          </p:cNvPr>
          <p:cNvSpPr/>
          <p:nvPr/>
        </p:nvSpPr>
        <p:spPr>
          <a:xfrm>
            <a:off x="7407479" y="2763558"/>
            <a:ext cx="2185096" cy="3075767"/>
          </a:xfrm>
          <a:prstGeom prst="rect">
            <a:avLst/>
          </a:prstGeom>
          <a:solidFill>
            <a:schemeClr val="bg1"/>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r>
              <a:rPr lang="en-GB" sz="1300" b="1" dirty="0">
                <a:solidFill>
                  <a:schemeClr val="tx1"/>
                </a:solidFill>
                <a:latin typeface="+mj-lt"/>
              </a:rPr>
              <a:t>Behaviours</a:t>
            </a:r>
          </a:p>
          <a:p>
            <a:r>
              <a:rPr lang="en-GB" sz="1300" dirty="0">
                <a:solidFill>
                  <a:schemeClr val="tx1"/>
                </a:solidFill>
                <a:latin typeface="+mj-lt"/>
              </a:rPr>
              <a:t>Staff who:</a:t>
            </a:r>
          </a:p>
          <a:p>
            <a:pPr marL="285750" indent="-285750">
              <a:buFontTx/>
              <a:buChar char="-"/>
            </a:pPr>
            <a:r>
              <a:rPr lang="en-GB" sz="1300" dirty="0">
                <a:solidFill>
                  <a:schemeClr val="tx1"/>
                </a:solidFill>
                <a:latin typeface="+mj-lt"/>
              </a:rPr>
              <a:t>Care</a:t>
            </a:r>
          </a:p>
          <a:p>
            <a:pPr marL="285750" indent="-285750">
              <a:buFontTx/>
              <a:buChar char="-"/>
            </a:pPr>
            <a:r>
              <a:rPr lang="en-GB" sz="1300" dirty="0">
                <a:solidFill>
                  <a:schemeClr val="tx1"/>
                </a:solidFill>
                <a:latin typeface="+mj-lt"/>
              </a:rPr>
              <a:t>Listen</a:t>
            </a:r>
          </a:p>
          <a:p>
            <a:pPr marL="285750" indent="-285750">
              <a:buFontTx/>
              <a:buChar char="-"/>
            </a:pPr>
            <a:r>
              <a:rPr lang="en-GB" sz="1300" dirty="0">
                <a:solidFill>
                  <a:schemeClr val="tx1"/>
                </a:solidFill>
                <a:latin typeface="+mj-lt"/>
              </a:rPr>
              <a:t>Understand</a:t>
            </a:r>
          </a:p>
          <a:p>
            <a:pPr marL="285750" indent="-285750">
              <a:buFontTx/>
              <a:buChar char="-"/>
            </a:pPr>
            <a:r>
              <a:rPr lang="en-GB" sz="1300" dirty="0">
                <a:solidFill>
                  <a:schemeClr val="tx1"/>
                </a:solidFill>
                <a:latin typeface="+mj-lt"/>
              </a:rPr>
              <a:t>Focus on people’s stories and outcomes</a:t>
            </a:r>
          </a:p>
          <a:p>
            <a:pPr marL="285750" indent="-285750">
              <a:buFontTx/>
              <a:buChar char="-"/>
            </a:pPr>
            <a:r>
              <a:rPr lang="en-GB" sz="1300" dirty="0">
                <a:solidFill>
                  <a:schemeClr val="tx1"/>
                </a:solidFill>
                <a:latin typeface="+mj-lt"/>
              </a:rPr>
              <a:t>Responsive</a:t>
            </a:r>
          </a:p>
          <a:p>
            <a:pPr marL="285750" indent="-285750">
              <a:buFontTx/>
              <a:buChar char="-"/>
            </a:pPr>
            <a:r>
              <a:rPr lang="en-GB" sz="1300" dirty="0">
                <a:solidFill>
                  <a:schemeClr val="tx1"/>
                </a:solidFill>
                <a:latin typeface="+mj-lt"/>
              </a:rPr>
              <a:t>Accessible</a:t>
            </a:r>
          </a:p>
          <a:p>
            <a:pPr marL="285750" indent="-285750">
              <a:buFontTx/>
              <a:buChar char="-"/>
            </a:pPr>
            <a:r>
              <a:rPr lang="en-GB" sz="1300" dirty="0">
                <a:solidFill>
                  <a:schemeClr val="tx1"/>
                </a:solidFill>
                <a:latin typeface="+mj-lt"/>
              </a:rPr>
              <a:t>Inclusive</a:t>
            </a:r>
          </a:p>
          <a:p>
            <a:pPr marL="285750" indent="-285750">
              <a:buFontTx/>
              <a:buChar char="-"/>
            </a:pPr>
            <a:r>
              <a:rPr lang="en-GB" sz="1300" dirty="0">
                <a:solidFill>
                  <a:schemeClr val="tx1"/>
                </a:solidFill>
                <a:latin typeface="+mj-lt"/>
              </a:rPr>
              <a:t>Treat people with dignity and respect</a:t>
            </a:r>
          </a:p>
          <a:p>
            <a:pPr marL="285750" indent="-285750">
              <a:buFontTx/>
              <a:buChar char="-"/>
            </a:pPr>
            <a:r>
              <a:rPr lang="en-GB" sz="1300" dirty="0">
                <a:solidFill>
                  <a:schemeClr val="tx1"/>
                </a:solidFill>
                <a:latin typeface="+mj-lt"/>
              </a:rPr>
              <a:t>Collaborative</a:t>
            </a:r>
          </a:p>
          <a:p>
            <a:pPr marL="285750" indent="-285750">
              <a:buFontTx/>
              <a:buChar char="-"/>
            </a:pPr>
            <a:r>
              <a:rPr lang="en-GB" sz="1300" dirty="0">
                <a:solidFill>
                  <a:schemeClr val="tx1"/>
                </a:solidFill>
                <a:latin typeface="+mj-lt"/>
              </a:rPr>
              <a:t>Work as a whole system</a:t>
            </a:r>
          </a:p>
          <a:p>
            <a:endParaRPr lang="en-GB" sz="13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sp>
        <p:nvSpPr>
          <p:cNvPr id="3" name="Rectangle 2">
            <a:extLst>
              <a:ext uri="{FF2B5EF4-FFF2-40B4-BE49-F238E27FC236}">
                <a16:creationId xmlns:a16="http://schemas.microsoft.com/office/drawing/2014/main" id="{4165353D-A21C-033D-DE1D-956598D53179}"/>
              </a:ext>
            </a:extLst>
          </p:cNvPr>
          <p:cNvSpPr/>
          <p:nvPr/>
        </p:nvSpPr>
        <p:spPr>
          <a:xfrm>
            <a:off x="9656098" y="2763559"/>
            <a:ext cx="2035159" cy="3075766"/>
          </a:xfrm>
          <a:prstGeom prst="rect">
            <a:avLst/>
          </a:prstGeom>
          <a:solidFill>
            <a:schemeClr val="bg1"/>
          </a:solidFill>
          <a:ln w="25400">
            <a:solidFill>
              <a:srgbClr val="E3031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r>
              <a:rPr lang="en-GB" sz="1300" b="1" dirty="0">
                <a:solidFill>
                  <a:schemeClr val="tx1"/>
                </a:solidFill>
                <a:latin typeface="+mj-lt"/>
              </a:rPr>
              <a:t>Impact on people:</a:t>
            </a:r>
          </a:p>
          <a:p>
            <a:r>
              <a:rPr lang="en-GB" sz="1300" dirty="0">
                <a:solidFill>
                  <a:schemeClr val="tx1"/>
                </a:solidFill>
                <a:latin typeface="+mj-lt"/>
              </a:rPr>
              <a:t>Support that is:</a:t>
            </a:r>
          </a:p>
          <a:p>
            <a:pPr marL="285750" indent="-285750">
              <a:buFontTx/>
              <a:buChar char="-"/>
            </a:pPr>
            <a:r>
              <a:rPr lang="en-GB" sz="1300" dirty="0">
                <a:solidFill>
                  <a:schemeClr val="tx1"/>
                </a:solidFill>
                <a:latin typeface="+mj-lt"/>
              </a:rPr>
              <a:t>Empowering and enabling</a:t>
            </a:r>
          </a:p>
          <a:p>
            <a:pPr marL="285750" indent="-285750">
              <a:buFontTx/>
              <a:buChar char="-"/>
            </a:pPr>
            <a:r>
              <a:rPr lang="en-GB" sz="1300" dirty="0">
                <a:solidFill>
                  <a:schemeClr val="tx1"/>
                </a:solidFill>
                <a:latin typeface="+mj-lt"/>
              </a:rPr>
              <a:t>Preventative</a:t>
            </a:r>
          </a:p>
          <a:p>
            <a:pPr marL="285750" indent="-285750">
              <a:buFontTx/>
              <a:buChar char="-"/>
            </a:pPr>
            <a:r>
              <a:rPr lang="en-GB" sz="1300" dirty="0">
                <a:solidFill>
                  <a:schemeClr val="tx1"/>
                </a:solidFill>
                <a:latin typeface="+mj-lt"/>
              </a:rPr>
              <a:t>Builds resilience</a:t>
            </a:r>
          </a:p>
          <a:p>
            <a:pPr marL="285750" indent="-285750">
              <a:buFontTx/>
              <a:buChar char="-"/>
            </a:pPr>
            <a:r>
              <a:rPr lang="en-GB" sz="1300" dirty="0">
                <a:solidFill>
                  <a:schemeClr val="tx1"/>
                </a:solidFill>
                <a:latin typeface="+mj-lt"/>
              </a:rPr>
              <a:t>Promotes independence</a:t>
            </a:r>
          </a:p>
          <a:p>
            <a:pPr marL="285750" indent="-285750">
              <a:buFontTx/>
              <a:buChar char="-"/>
            </a:pPr>
            <a:r>
              <a:rPr lang="en-GB" sz="1300" dirty="0">
                <a:solidFill>
                  <a:schemeClr val="tx1"/>
                </a:solidFill>
                <a:latin typeface="+mj-lt"/>
              </a:rPr>
              <a:t>Improves wellbeing and quality of life</a:t>
            </a:r>
          </a:p>
          <a:p>
            <a:pPr marL="285750" indent="-285750">
              <a:buFontTx/>
              <a:buChar char="-"/>
            </a:pPr>
            <a:r>
              <a:rPr lang="en-GB" sz="1300" dirty="0">
                <a:solidFill>
                  <a:schemeClr val="tx1"/>
                </a:solidFill>
                <a:latin typeface="+mj-lt"/>
              </a:rPr>
              <a:t>Enables community connections</a:t>
            </a:r>
          </a:p>
          <a:p>
            <a:endParaRPr lang="en-GB" sz="13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spTree>
    <p:extLst>
      <p:ext uri="{BB962C8B-B14F-4D97-AF65-F5344CB8AC3E}">
        <p14:creationId xmlns:p14="http://schemas.microsoft.com/office/powerpoint/2010/main" val="760140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ED5D94-F3DF-C22E-C782-2CB52BD5A2F9}"/>
              </a:ext>
            </a:extLst>
          </p:cNvPr>
          <p:cNvSpPr/>
          <p:nvPr/>
        </p:nvSpPr>
        <p:spPr>
          <a:xfrm>
            <a:off x="511628" y="957943"/>
            <a:ext cx="5987143" cy="516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normAutofit/>
          </a:bodyPr>
          <a:lstStyle/>
          <a:p>
            <a:endParaRPr lang="en-GB" sz="1300" dirty="0">
              <a:solidFill>
                <a:schemeClr val="tx1"/>
              </a:solidFill>
              <a:latin typeface="+mj-lt"/>
              <a:ea typeface="Calibri" panose="020F0502020204030204" pitchFamily="34" charset="0"/>
              <a:cs typeface="Times New Roman" panose="02020603050405020304" pitchFamily="18" charset="0"/>
            </a:endParaRPr>
          </a:p>
          <a:p>
            <a:r>
              <a:rPr lang="en-GB" sz="1300" b="1" dirty="0">
                <a:solidFill>
                  <a:srgbClr val="339966"/>
                </a:solidFill>
                <a:effectLst/>
                <a:latin typeface="+mj-lt"/>
                <a:ea typeface="Calibri" panose="020F0502020204030204" pitchFamily="34" charset="0"/>
                <a:cs typeface="Times New Roman" panose="02020603050405020304" pitchFamily="18" charset="0"/>
              </a:rPr>
              <a:t>Building on strengths</a:t>
            </a:r>
          </a:p>
          <a:p>
            <a:r>
              <a:rPr lang="en-GB" sz="1300" dirty="0">
                <a:solidFill>
                  <a:schemeClr val="tx1"/>
                </a:solidFill>
                <a:effectLst/>
                <a:latin typeface="+mj-lt"/>
                <a:ea typeface="Calibri" panose="020F0502020204030204" pitchFamily="34" charset="0"/>
                <a:cs typeface="Times New Roman" panose="02020603050405020304" pitchFamily="18" charset="0"/>
              </a:rPr>
              <a:t>The strengths we want to build on include:</a:t>
            </a:r>
          </a:p>
          <a:p>
            <a:pPr marL="285750" indent="-285750">
              <a:buFont typeface="Arial" panose="020B0604020202020204" pitchFamily="34" charset="0"/>
              <a:buChar char="•"/>
            </a:pPr>
            <a:r>
              <a:rPr lang="en-GB" sz="1300" kern="0" dirty="0">
                <a:solidFill>
                  <a:schemeClr val="tx1"/>
                </a:solidFill>
                <a:latin typeface="+mj-lt"/>
                <a:ea typeface="Calibri" panose="020F0502020204030204" pitchFamily="34" charset="0"/>
              </a:rPr>
              <a:t>We are one of the most ethnically and culturally diverse communities in England, and this diversity is reflected in our workforce</a:t>
            </a:r>
          </a:p>
          <a:p>
            <a:pPr marL="285750" indent="-285750">
              <a:buFont typeface="Arial" panose="020B0604020202020204" pitchFamily="34" charset="0"/>
              <a:buChar char="•"/>
            </a:pPr>
            <a:r>
              <a:rPr lang="en-GB" sz="1300" dirty="0">
                <a:solidFill>
                  <a:schemeClr val="tx1"/>
                </a:solidFill>
                <a:latin typeface="+mj-lt"/>
                <a:ea typeface="Calibri" panose="020F0502020204030204" pitchFamily="34" charset="0"/>
                <a:cs typeface="Times New Roman" panose="02020603050405020304" pitchFamily="18" charset="0"/>
              </a:rPr>
              <a:t>People who need support and carers in Barking and Dagenham are supported by an exceptionally committed, responsive and stable workforce. </a:t>
            </a:r>
          </a:p>
          <a:p>
            <a:pPr marL="285750" indent="-285750">
              <a:buFont typeface="Arial" panose="020B0604020202020204" pitchFamily="34" charset="0"/>
              <a:buChar char="•"/>
            </a:pPr>
            <a:r>
              <a:rPr lang="en-GB" sz="1300" dirty="0">
                <a:solidFill>
                  <a:schemeClr val="tx1"/>
                </a:solidFill>
                <a:latin typeface="+mj-lt"/>
                <a:ea typeface="Calibri" panose="020F0502020204030204" pitchFamily="34" charset="0"/>
                <a:cs typeface="Times New Roman" panose="02020603050405020304" pitchFamily="18" charset="0"/>
              </a:rPr>
              <a:t>The support people access benefits from the support we give to the care market. </a:t>
            </a:r>
          </a:p>
          <a:p>
            <a:pPr marL="285750" indent="-285750">
              <a:buFont typeface="Arial" panose="020B0604020202020204" pitchFamily="34" charset="0"/>
              <a:buChar char="•"/>
            </a:pPr>
            <a:r>
              <a:rPr lang="en-GB" sz="1300" dirty="0">
                <a:solidFill>
                  <a:schemeClr val="tx1"/>
                </a:solidFill>
                <a:latin typeface="+mj-lt"/>
                <a:ea typeface="Calibri" panose="020F0502020204030204" pitchFamily="34" charset="0"/>
                <a:cs typeface="Times New Roman" panose="02020603050405020304" pitchFamily="18" charset="0"/>
              </a:rPr>
              <a:t>People are supported to be safe, and we have improved how we safeguarding people with complex needs or who are at risk of self-neglect.</a:t>
            </a:r>
          </a:p>
          <a:p>
            <a:pPr marL="285750" indent="-285750">
              <a:buFont typeface="Arial" panose="020B0604020202020204" pitchFamily="34" charset="0"/>
              <a:buChar char="•"/>
            </a:pPr>
            <a:r>
              <a:rPr lang="en-GB" sz="1300" dirty="0">
                <a:solidFill>
                  <a:schemeClr val="tx1"/>
                </a:solidFill>
                <a:latin typeface="+mj-lt"/>
                <a:ea typeface="Calibri" panose="020F0502020204030204" pitchFamily="34" charset="0"/>
                <a:cs typeface="Times New Roman" panose="02020603050405020304" pitchFamily="18" charset="0"/>
              </a:rPr>
              <a:t>Our organisational culture prioritises openness and learning.</a:t>
            </a:r>
            <a:endParaRPr lang="en-GB" sz="1300" dirty="0">
              <a:solidFill>
                <a:schemeClr val="tx1"/>
              </a:solidFill>
              <a:effectLst/>
              <a:latin typeface="+mj-lt"/>
              <a:ea typeface="Calibri" panose="020F0502020204030204" pitchFamily="34" charset="0"/>
              <a:cs typeface="Times New Roman" panose="02020603050405020304" pitchFamily="18" charset="0"/>
            </a:endParaRPr>
          </a:p>
          <a:p>
            <a:endParaRPr lang="en-GB" sz="1300" dirty="0">
              <a:solidFill>
                <a:schemeClr val="tx1"/>
              </a:solidFill>
              <a:latin typeface="+mj-lt"/>
              <a:ea typeface="Calibri" panose="020F0502020204030204" pitchFamily="34" charset="0"/>
              <a:cs typeface="Times New Roman" panose="02020603050405020304" pitchFamily="18" charset="0"/>
            </a:endParaRPr>
          </a:p>
          <a:p>
            <a:r>
              <a:rPr lang="en-GB" sz="1300" b="1" dirty="0">
                <a:solidFill>
                  <a:srgbClr val="339966"/>
                </a:solidFill>
                <a:latin typeface="+mj-lt"/>
                <a:ea typeface="Calibri" panose="020F0502020204030204" pitchFamily="34" charset="0"/>
                <a:cs typeface="Times New Roman" panose="02020603050405020304" pitchFamily="18" charset="0"/>
              </a:rPr>
              <a:t>Addressing systemic challenges</a:t>
            </a:r>
          </a:p>
          <a:p>
            <a:r>
              <a:rPr lang="en-GB" sz="1300" dirty="0">
                <a:solidFill>
                  <a:schemeClr val="tx1"/>
                </a:solidFill>
                <a:effectLst/>
                <a:latin typeface="+mj-lt"/>
                <a:ea typeface="Calibri" panose="020F0502020204030204" pitchFamily="34" charset="0"/>
                <a:cs typeface="Times New Roman" panose="02020603050405020304" pitchFamily="18" charset="0"/>
              </a:rPr>
              <a:t>The core, systemic challenges in adult social care are that:</a:t>
            </a:r>
          </a:p>
          <a:p>
            <a:pPr marL="285750" indent="-285750">
              <a:buFont typeface="Arial" panose="020B0604020202020204" pitchFamily="34" charset="0"/>
              <a:buChar char="•"/>
            </a:pPr>
            <a:r>
              <a:rPr lang="en-GB" sz="1300" dirty="0">
                <a:solidFill>
                  <a:schemeClr val="tx1"/>
                </a:solidFill>
                <a:latin typeface="+mj-lt"/>
                <a:ea typeface="Calibri" panose="020F0502020204030204" pitchFamily="34" charset="0"/>
                <a:cs typeface="Times New Roman" panose="02020603050405020304" pitchFamily="18" charset="0"/>
              </a:rPr>
              <a:t>We continue to operate with significant financial pressures.</a:t>
            </a:r>
          </a:p>
          <a:p>
            <a:pPr marL="285750" indent="-285750">
              <a:buFont typeface="Arial" panose="020B0604020202020204" pitchFamily="34" charset="0"/>
              <a:buChar char="•"/>
            </a:pPr>
            <a:r>
              <a:rPr lang="en-GB" sz="1300" dirty="0">
                <a:solidFill>
                  <a:schemeClr val="tx1"/>
                </a:solidFill>
                <a:latin typeface="+mj-lt"/>
                <a:ea typeface="Calibri" panose="020F0502020204030204" pitchFamily="34" charset="0"/>
                <a:cs typeface="Times New Roman" panose="02020603050405020304" pitchFamily="18" charset="0"/>
              </a:rPr>
              <a:t>Feedback is that people who need support have increasingly complex needs, partly as a result of the pandemic.</a:t>
            </a:r>
          </a:p>
          <a:p>
            <a:pPr marL="285750" indent="-285750">
              <a:buFont typeface="Arial" panose="020B0604020202020204" pitchFamily="34" charset="0"/>
              <a:buChar char="•"/>
            </a:pPr>
            <a:r>
              <a:rPr lang="en-GB" sz="1300" dirty="0">
                <a:solidFill>
                  <a:schemeClr val="tx1"/>
                </a:solidFill>
                <a:effectLst/>
                <a:latin typeface="+mj-lt"/>
                <a:ea typeface="Calibri" panose="020F0502020204030204" pitchFamily="34" charset="0"/>
                <a:cs typeface="Times New Roman" panose="02020603050405020304" pitchFamily="18" charset="0"/>
              </a:rPr>
              <a:t>There are significant health inequalities and challenges in the borough. Healthy life expectancy from birth was 58 years for men and 60 years for women in 2018-20, compared to a London average of 63.5 and 64 years respectively. This is impacted by deprivation levels and other wider determinants.</a:t>
            </a:r>
          </a:p>
          <a:p>
            <a:endParaRPr lang="en-GB" sz="1400" dirty="0">
              <a:solidFill>
                <a:schemeClr val="tx1"/>
              </a:solidFill>
              <a:latin typeface="+mj-lt"/>
              <a:ea typeface="Calibri" panose="020F0502020204030204" pitchFamily="34" charset="0"/>
              <a:cs typeface="Times New Roman" panose="02020603050405020304" pitchFamily="18" charset="0"/>
            </a:endParaRPr>
          </a:p>
          <a:p>
            <a:r>
              <a:rPr lang="en-GB" sz="1400" dirty="0">
                <a:solidFill>
                  <a:schemeClr val="tx1"/>
                </a:solidFill>
                <a:effectLst/>
                <a:latin typeface="+mj-l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sp>
        <p:nvSpPr>
          <p:cNvPr id="3" name="TextBox 2">
            <a:extLst>
              <a:ext uri="{FF2B5EF4-FFF2-40B4-BE49-F238E27FC236}">
                <a16:creationId xmlns:a16="http://schemas.microsoft.com/office/drawing/2014/main" id="{9412039C-DD9D-AC6F-7B63-84967DBBD832}"/>
              </a:ext>
            </a:extLst>
          </p:cNvPr>
          <p:cNvSpPr txBox="1"/>
          <p:nvPr/>
        </p:nvSpPr>
        <p:spPr>
          <a:xfrm>
            <a:off x="500743" y="331948"/>
            <a:ext cx="901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Background </a:t>
            </a:r>
          </a:p>
        </p:txBody>
      </p:sp>
      <p:graphicFrame>
        <p:nvGraphicFramePr>
          <p:cNvPr id="4" name="Diagram 3">
            <a:extLst>
              <a:ext uri="{FF2B5EF4-FFF2-40B4-BE49-F238E27FC236}">
                <a16:creationId xmlns:a16="http://schemas.microsoft.com/office/drawing/2014/main" id="{D3CA1E3C-26C1-9362-3C53-CA70DD724546}"/>
              </a:ext>
            </a:extLst>
          </p:cNvPr>
          <p:cNvGraphicFramePr/>
          <p:nvPr>
            <p:extLst>
              <p:ext uri="{D42A27DB-BD31-4B8C-83A1-F6EECF244321}">
                <p14:modId xmlns:p14="http://schemas.microsoft.com/office/powerpoint/2010/main" val="2472619493"/>
              </p:ext>
            </p:extLst>
          </p:nvPr>
        </p:nvGraphicFramePr>
        <p:xfrm>
          <a:off x="6498771" y="201336"/>
          <a:ext cx="5464629" cy="581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63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402771" y="326506"/>
            <a:ext cx="901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Theme 1: Working with people </a:t>
            </a:r>
          </a:p>
        </p:txBody>
      </p:sp>
      <p:sp>
        <p:nvSpPr>
          <p:cNvPr id="7" name="Rectangle 6">
            <a:extLst>
              <a:ext uri="{FF2B5EF4-FFF2-40B4-BE49-F238E27FC236}">
                <a16:creationId xmlns:a16="http://schemas.microsoft.com/office/drawing/2014/main" id="{E04414A2-3182-EF4B-4BB4-E2E4B6A05697}"/>
              </a:ext>
            </a:extLst>
          </p:cNvPr>
          <p:cNvSpPr/>
          <p:nvPr/>
        </p:nvSpPr>
        <p:spPr>
          <a:xfrm>
            <a:off x="500743" y="1145287"/>
            <a:ext cx="7823200" cy="518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a:spcAft>
                <a:spcPts val="600"/>
              </a:spcAft>
            </a:pPr>
            <a:r>
              <a:rPr lang="en-GB" sz="1300" b="1" dirty="0">
                <a:solidFill>
                  <a:srgbClr val="339966"/>
                </a:solidFill>
                <a:latin typeface="+mj-lt"/>
              </a:rPr>
              <a:t>What do we want to achieve?</a:t>
            </a:r>
            <a:endParaRPr lang="en-GB" sz="1300" dirty="0">
              <a:solidFill>
                <a:schemeClr val="tx1"/>
              </a:solidFill>
              <a:latin typeface="+mj-lt"/>
            </a:endParaRPr>
          </a:p>
          <a:p>
            <a:pPr marL="342900" indent="-342900">
              <a:spcAft>
                <a:spcPts val="600"/>
              </a:spcAft>
              <a:buFont typeface="Wingdings" panose="05000000000000000000" pitchFamily="2" charset="2"/>
              <a:buChar char="ü"/>
            </a:pPr>
            <a:r>
              <a:rPr lang="en-GB" altLang="en-US" sz="1300" dirty="0">
                <a:solidFill>
                  <a:schemeClr val="tx1"/>
                </a:solidFill>
                <a:latin typeface="+mj-lt"/>
              </a:rPr>
              <a:t>Community capacity better supports prevention and wellbeing.</a:t>
            </a:r>
          </a:p>
          <a:p>
            <a:pPr marL="342900" indent="-342900">
              <a:spcAft>
                <a:spcPts val="600"/>
              </a:spcAft>
              <a:buFont typeface="Wingdings" panose="05000000000000000000" pitchFamily="2" charset="2"/>
              <a:buChar char="ü"/>
            </a:pPr>
            <a:r>
              <a:rPr lang="en-GB" altLang="en-US" sz="1300" dirty="0">
                <a:solidFill>
                  <a:schemeClr val="tx1"/>
                </a:solidFill>
                <a:latin typeface="+mj-lt"/>
              </a:rPr>
              <a:t>People at risk of developing health and care needs are better supported.</a:t>
            </a:r>
          </a:p>
          <a:p>
            <a:pPr marL="342900" indent="-342900">
              <a:spcAft>
                <a:spcPts val="600"/>
              </a:spcAft>
              <a:buFont typeface="Wingdings" panose="05000000000000000000" pitchFamily="2" charset="2"/>
              <a:buChar char="ü"/>
            </a:pPr>
            <a:r>
              <a:rPr lang="en-GB" sz="1300" dirty="0">
                <a:solidFill>
                  <a:schemeClr val="tx1"/>
                </a:solidFill>
                <a:latin typeface="+mj-lt"/>
              </a:rPr>
              <a:t>More residents with health conditions are assessed, identified, and provided with condition management as early as possible.</a:t>
            </a:r>
            <a:endParaRPr lang="en-GB" altLang="en-US" sz="1300" dirty="0">
              <a:solidFill>
                <a:schemeClr val="tx1"/>
              </a:solidFill>
              <a:latin typeface="+mj-lt"/>
            </a:endParaRPr>
          </a:p>
          <a:p>
            <a:pPr marL="342900" indent="-342900">
              <a:spcAft>
                <a:spcPts val="600"/>
              </a:spcAft>
              <a:buFont typeface="Wingdings" panose="05000000000000000000" pitchFamily="2" charset="2"/>
              <a:buChar char="ü"/>
            </a:pPr>
            <a:r>
              <a:rPr lang="en-GB" altLang="en-US" sz="1300" dirty="0">
                <a:solidFill>
                  <a:schemeClr val="tx1"/>
                </a:solidFill>
                <a:latin typeface="+mj-lt"/>
              </a:rPr>
              <a:t>More people know where to go for information and support, and what to expect. </a:t>
            </a:r>
          </a:p>
          <a:p>
            <a:pPr marL="342900" indent="-342900">
              <a:spcAft>
                <a:spcPts val="600"/>
              </a:spcAft>
              <a:buFont typeface="Wingdings" panose="05000000000000000000" pitchFamily="2" charset="2"/>
              <a:buChar char="ü"/>
            </a:pPr>
            <a:r>
              <a:rPr lang="en-GB" altLang="en-US" sz="1300" dirty="0">
                <a:solidFill>
                  <a:schemeClr val="tx1"/>
                </a:solidFill>
                <a:latin typeface="+mj-lt"/>
              </a:rPr>
              <a:t>Information, advice, care and support is more inclusive and easier to find and access.</a:t>
            </a:r>
          </a:p>
          <a:p>
            <a:pPr marL="342900" indent="-342900">
              <a:spcAft>
                <a:spcPts val="600"/>
              </a:spcAft>
              <a:buFont typeface="Wingdings" panose="05000000000000000000" pitchFamily="2" charset="2"/>
              <a:buChar char="ü"/>
            </a:pPr>
            <a:r>
              <a:rPr lang="en-GB" altLang="en-US" sz="1300" dirty="0">
                <a:solidFill>
                  <a:schemeClr val="tx1"/>
                </a:solidFill>
                <a:latin typeface="+mj-lt"/>
              </a:rPr>
              <a:t>Assessments and support planning puts people in the lead.</a:t>
            </a:r>
          </a:p>
          <a:p>
            <a:pPr marL="342900" indent="-342900">
              <a:spcAft>
                <a:spcPts val="600"/>
              </a:spcAft>
              <a:buFont typeface="Wingdings" panose="05000000000000000000" pitchFamily="2" charset="2"/>
              <a:buChar char="ü"/>
            </a:pPr>
            <a:r>
              <a:rPr lang="en-GB" altLang="en-US" sz="1300" dirty="0">
                <a:solidFill>
                  <a:schemeClr val="tx1"/>
                </a:solidFill>
                <a:latin typeface="+mj-lt"/>
              </a:rPr>
              <a:t>Support, information and advice from staff is more consistent.</a:t>
            </a:r>
          </a:p>
          <a:p>
            <a:pPr marL="342900" indent="-342900">
              <a:spcAft>
                <a:spcPts val="600"/>
              </a:spcAft>
              <a:buFont typeface="Wingdings" panose="05000000000000000000" pitchFamily="2" charset="2"/>
              <a:buChar char="ü"/>
            </a:pPr>
            <a:r>
              <a:rPr lang="en-GB" altLang="en-US" sz="1300" dirty="0">
                <a:solidFill>
                  <a:schemeClr val="tx1"/>
                </a:solidFill>
                <a:latin typeface="+mj-lt"/>
              </a:rPr>
              <a:t>People who need care and support feel less socially isolated.</a:t>
            </a:r>
          </a:p>
          <a:p>
            <a:pPr marL="342900" indent="-342900">
              <a:spcAft>
                <a:spcPts val="600"/>
              </a:spcAft>
              <a:buFont typeface="Wingdings" panose="05000000000000000000" pitchFamily="2" charset="2"/>
              <a:buChar char="ü"/>
            </a:pPr>
            <a:r>
              <a:rPr lang="en-GB" altLang="en-US" sz="1300" dirty="0">
                <a:solidFill>
                  <a:schemeClr val="tx1"/>
                </a:solidFill>
                <a:latin typeface="+mj-lt"/>
              </a:rPr>
              <a:t>People more likely to receive poor care are identified and the reasons behind this tackled.</a:t>
            </a:r>
          </a:p>
          <a:p>
            <a:pPr marL="342900" indent="-342900">
              <a:spcAft>
                <a:spcPts val="600"/>
              </a:spcAft>
              <a:buFont typeface="Wingdings" panose="05000000000000000000" pitchFamily="2" charset="2"/>
              <a:buChar char="ü"/>
            </a:pPr>
            <a:r>
              <a:rPr lang="en-GB" altLang="en-US" sz="1300" dirty="0">
                <a:solidFill>
                  <a:schemeClr val="tx1"/>
                </a:solidFill>
                <a:latin typeface="+mj-lt"/>
              </a:rPr>
              <a:t>People interact with staff who:</a:t>
            </a:r>
          </a:p>
          <a:p>
            <a:pPr marL="742950" lvl="1" indent="-285750">
              <a:spcAft>
                <a:spcPts val="600"/>
              </a:spcAft>
              <a:buFontTx/>
              <a:buChar char="-"/>
            </a:pPr>
            <a:r>
              <a:rPr lang="en-GB" altLang="en-US" sz="1300" dirty="0">
                <a:solidFill>
                  <a:schemeClr val="tx1"/>
                </a:solidFill>
                <a:latin typeface="+mj-lt"/>
              </a:rPr>
              <a:t>Care</a:t>
            </a:r>
          </a:p>
          <a:p>
            <a:pPr marL="742950" lvl="1" indent="-285750">
              <a:spcAft>
                <a:spcPts val="600"/>
              </a:spcAft>
              <a:buFontTx/>
              <a:buChar char="-"/>
            </a:pPr>
            <a:r>
              <a:rPr lang="en-GB" altLang="en-US" sz="1300" dirty="0">
                <a:solidFill>
                  <a:schemeClr val="tx1"/>
                </a:solidFill>
                <a:latin typeface="+mj-lt"/>
              </a:rPr>
              <a:t>Understand</a:t>
            </a:r>
          </a:p>
          <a:p>
            <a:pPr marL="742950" lvl="1" indent="-285750">
              <a:spcAft>
                <a:spcPts val="600"/>
              </a:spcAft>
              <a:buFontTx/>
              <a:buChar char="-"/>
            </a:pPr>
            <a:r>
              <a:rPr lang="en-GB" altLang="en-US" sz="1300" dirty="0">
                <a:solidFill>
                  <a:schemeClr val="tx1"/>
                </a:solidFill>
                <a:latin typeface="+mj-lt"/>
              </a:rPr>
              <a:t>Listen.</a:t>
            </a:r>
          </a:p>
          <a:p>
            <a:pPr marL="285750" indent="-285750">
              <a:buFontTx/>
              <a:buChar char="-"/>
            </a:pPr>
            <a:endParaRPr lang="en-GB" altLang="en-US" sz="1300" dirty="0">
              <a:solidFill>
                <a:schemeClr val="tx1"/>
              </a:solidFill>
              <a:latin typeface="+mj-lt"/>
            </a:endParaRPr>
          </a:p>
          <a:p>
            <a:endParaRPr lang="en-GB" altLang="en-US" sz="1300" b="1"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solidFill>
                <a:schemeClr val="tx1"/>
              </a:solidFill>
              <a:latin typeface="+mj-lt"/>
            </a:endParaRPr>
          </a:p>
          <a:p>
            <a:pPr>
              <a:spcAft>
                <a:spcPts val="600"/>
              </a:spcAft>
            </a:pPr>
            <a:endParaRPr lang="en-GB" sz="1400" dirty="0">
              <a:solidFill>
                <a:schemeClr val="tx1"/>
              </a:solidFill>
              <a:latin typeface="+mj-lt"/>
            </a:endParaRPr>
          </a:p>
          <a:p>
            <a:pPr>
              <a:spcAft>
                <a:spcPts val="600"/>
              </a:spcAft>
            </a:pPr>
            <a:endParaRPr lang="en-GB" sz="1400" dirty="0">
              <a:solidFill>
                <a:schemeClr val="tx1"/>
              </a:solidFill>
              <a:latin typeface="+mj-lt"/>
            </a:endParaRPr>
          </a:p>
          <a:p>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graphicFrame>
        <p:nvGraphicFramePr>
          <p:cNvPr id="2" name="Diagram 1">
            <a:extLst>
              <a:ext uri="{FF2B5EF4-FFF2-40B4-BE49-F238E27FC236}">
                <a16:creationId xmlns:a16="http://schemas.microsoft.com/office/drawing/2014/main" id="{57379DAF-2AB1-9F22-E2E5-59A7C79839BF}"/>
              </a:ext>
            </a:extLst>
          </p:cNvPr>
          <p:cNvGraphicFramePr/>
          <p:nvPr>
            <p:extLst>
              <p:ext uri="{D42A27DB-BD31-4B8C-83A1-F6EECF244321}">
                <p14:modId xmlns:p14="http://schemas.microsoft.com/office/powerpoint/2010/main" val="3144557598"/>
              </p:ext>
            </p:extLst>
          </p:nvPr>
        </p:nvGraphicFramePr>
        <p:xfrm>
          <a:off x="7737607" y="326506"/>
          <a:ext cx="405162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521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01842" y="117256"/>
            <a:ext cx="103458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Working with people actions</a:t>
            </a:r>
          </a:p>
        </p:txBody>
      </p:sp>
      <p:sp>
        <p:nvSpPr>
          <p:cNvPr id="7" name="Rectangle 6">
            <a:extLst>
              <a:ext uri="{FF2B5EF4-FFF2-40B4-BE49-F238E27FC236}">
                <a16:creationId xmlns:a16="http://schemas.microsoft.com/office/drawing/2014/main" id="{E04414A2-3182-EF4B-4BB4-E2E4B6A05697}"/>
              </a:ext>
            </a:extLst>
          </p:cNvPr>
          <p:cNvSpPr/>
          <p:nvPr/>
        </p:nvSpPr>
        <p:spPr>
          <a:xfrm>
            <a:off x="301842" y="879724"/>
            <a:ext cx="11576480" cy="5383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2" rtlCol="0" anchor="t" anchorCtr="0">
            <a:noAutofit/>
          </a:bodyPr>
          <a:lstStyle/>
          <a:p>
            <a:pPr>
              <a:spcAft>
                <a:spcPts val="600"/>
              </a:spcAft>
            </a:pPr>
            <a:r>
              <a:rPr lang="en-GB" sz="1250" b="1" dirty="0">
                <a:solidFill>
                  <a:srgbClr val="339966"/>
                </a:solidFill>
              </a:rPr>
              <a:t>Prioritise prevention</a:t>
            </a:r>
            <a:r>
              <a:rPr lang="en-GB" sz="1250" dirty="0">
                <a:solidFill>
                  <a:srgbClr val="339966"/>
                </a:solidFill>
              </a:rPr>
              <a:t>: </a:t>
            </a:r>
          </a:p>
          <a:p>
            <a:pPr>
              <a:spcAft>
                <a:spcPts val="600"/>
              </a:spcAft>
            </a:pPr>
            <a:r>
              <a:rPr lang="en-GB" sz="1250" dirty="0">
                <a:solidFill>
                  <a:schemeClr val="tx1"/>
                </a:solidFill>
              </a:rPr>
              <a:t>1.1 Develop and carry out a prevention approach and plan, including a map of support, a communication plan to raise awareness, and a targeted approach.</a:t>
            </a:r>
          </a:p>
          <a:p>
            <a:pPr>
              <a:spcAft>
                <a:spcPts val="600"/>
              </a:spcAft>
            </a:pPr>
            <a:endParaRPr lang="en-GB" sz="400" dirty="0">
              <a:solidFill>
                <a:schemeClr val="tx1"/>
              </a:solidFill>
            </a:endParaRPr>
          </a:p>
          <a:p>
            <a:pPr>
              <a:spcAft>
                <a:spcPts val="600"/>
              </a:spcAft>
            </a:pPr>
            <a:r>
              <a:rPr lang="en-GB" sz="1250" b="1" dirty="0">
                <a:solidFill>
                  <a:srgbClr val="339966"/>
                </a:solidFill>
              </a:rPr>
              <a:t>Develop reablement as part of our approach to prevention</a:t>
            </a:r>
            <a:r>
              <a:rPr lang="en-GB" sz="1250" dirty="0">
                <a:solidFill>
                  <a:srgbClr val="339966"/>
                </a:solidFill>
              </a:rPr>
              <a:t>: </a:t>
            </a:r>
          </a:p>
          <a:p>
            <a:pPr>
              <a:spcAft>
                <a:spcPts val="600"/>
              </a:spcAft>
            </a:pPr>
            <a:r>
              <a:rPr lang="en-GB" sz="1250" dirty="0">
                <a:solidFill>
                  <a:schemeClr val="tx1"/>
                </a:solidFill>
              </a:rPr>
              <a:t>1.2 Carry out and analyse the extended reablement pilot, agreeing a longer-term approach to reablement.</a:t>
            </a:r>
          </a:p>
          <a:p>
            <a:pPr>
              <a:spcAft>
                <a:spcPts val="600"/>
              </a:spcAft>
            </a:pPr>
            <a:r>
              <a:rPr lang="en-GB" sz="1250" dirty="0">
                <a:solidFill>
                  <a:schemeClr val="tx1"/>
                </a:solidFill>
              </a:rPr>
              <a:t>1.3 Embed a reablement ethos in all new, relevant commissioning service specifications.</a:t>
            </a:r>
          </a:p>
          <a:p>
            <a:pPr>
              <a:spcAft>
                <a:spcPts val="600"/>
              </a:spcAft>
            </a:pPr>
            <a:endParaRPr lang="en-GB" sz="400" dirty="0">
              <a:solidFill>
                <a:schemeClr val="tx1"/>
              </a:solidFill>
            </a:endParaRPr>
          </a:p>
          <a:p>
            <a:pPr>
              <a:spcAft>
                <a:spcPts val="600"/>
              </a:spcAft>
            </a:pPr>
            <a:r>
              <a:rPr lang="en-GB" sz="1250" b="1" dirty="0">
                <a:solidFill>
                  <a:srgbClr val="339966"/>
                </a:solidFill>
              </a:rPr>
              <a:t>Improve information, advice and communication with residents:</a:t>
            </a:r>
          </a:p>
          <a:p>
            <a:pPr>
              <a:spcAft>
                <a:spcPts val="600"/>
              </a:spcAft>
            </a:pPr>
            <a:r>
              <a:rPr lang="en-GB" sz="1250" dirty="0">
                <a:solidFill>
                  <a:schemeClr val="tx1"/>
                </a:solidFill>
              </a:rPr>
              <a:t>1.4 </a:t>
            </a:r>
            <a:r>
              <a:rPr lang="en-GB" sz="1250">
                <a:solidFill>
                  <a:schemeClr val="tx1"/>
                </a:solidFill>
              </a:rPr>
              <a:t>Review LBBD </a:t>
            </a:r>
            <a:r>
              <a:rPr lang="en-GB" sz="1250" dirty="0">
                <a:solidFill>
                  <a:schemeClr val="tx1"/>
                </a:solidFill>
              </a:rPr>
              <a:t>website information on adult social care </a:t>
            </a:r>
          </a:p>
          <a:p>
            <a:pPr>
              <a:spcAft>
                <a:spcPts val="600"/>
              </a:spcAft>
            </a:pPr>
            <a:r>
              <a:rPr lang="en-GB" sz="1250" dirty="0">
                <a:solidFill>
                  <a:schemeClr val="tx1"/>
                </a:solidFill>
              </a:rPr>
              <a:t>1.5 Develop easy to understand, new printed resident information on where  to get support, charging, assessment processes, accessing interpreters and adult safeguarding. </a:t>
            </a:r>
          </a:p>
          <a:p>
            <a:pPr>
              <a:spcAft>
                <a:spcPts val="600"/>
              </a:spcAft>
            </a:pPr>
            <a:r>
              <a:rPr lang="en-GB" sz="1250" dirty="0">
                <a:solidFill>
                  <a:schemeClr val="tx1"/>
                </a:solidFill>
              </a:rPr>
              <a:t>1.6 Develop an online self-assessment tool.</a:t>
            </a:r>
          </a:p>
          <a:p>
            <a:pPr>
              <a:spcAft>
                <a:spcPts val="600"/>
              </a:spcAft>
            </a:pPr>
            <a:r>
              <a:rPr lang="en-GB" sz="1250" dirty="0">
                <a:solidFill>
                  <a:schemeClr val="tx1"/>
                </a:solidFill>
              </a:rPr>
              <a:t>1.7 Review and improve how easy it is for residents to contact us by phone.</a:t>
            </a:r>
          </a:p>
          <a:p>
            <a:pPr>
              <a:spcAft>
                <a:spcPts val="600"/>
              </a:spcAft>
            </a:pPr>
            <a:endParaRPr lang="en-GB" sz="400" b="1" dirty="0">
              <a:solidFill>
                <a:schemeClr val="tx1"/>
              </a:solidFill>
            </a:endParaRPr>
          </a:p>
          <a:p>
            <a:pPr>
              <a:spcAft>
                <a:spcPts val="600"/>
              </a:spcAft>
            </a:pPr>
            <a:r>
              <a:rPr lang="en-GB" sz="1250" b="1" dirty="0">
                <a:solidFill>
                  <a:srgbClr val="339966"/>
                </a:solidFill>
              </a:rPr>
              <a:t>Tackle waiting lists and improve how Occupational Therapy is utilised:</a:t>
            </a:r>
          </a:p>
          <a:p>
            <a:pPr>
              <a:spcAft>
                <a:spcPts val="600"/>
              </a:spcAft>
            </a:pPr>
            <a:r>
              <a:rPr lang="en-GB" sz="1250" dirty="0">
                <a:solidFill>
                  <a:schemeClr val="tx1"/>
                </a:solidFill>
              </a:rPr>
              <a:t>1.8 Carry out the Occupational Therapy Improvement Project.</a:t>
            </a:r>
          </a:p>
          <a:p>
            <a:pPr>
              <a:spcAft>
                <a:spcPts val="600"/>
              </a:spcAft>
            </a:pPr>
            <a:endParaRPr lang="en-GB" sz="400" dirty="0">
              <a:solidFill>
                <a:schemeClr val="tx1"/>
              </a:solidFill>
            </a:endParaRPr>
          </a:p>
          <a:p>
            <a:pPr>
              <a:spcAft>
                <a:spcPts val="600"/>
              </a:spcAft>
            </a:pPr>
            <a:r>
              <a:rPr lang="en-GB" sz="1250" b="1" dirty="0">
                <a:solidFill>
                  <a:srgbClr val="339966"/>
                </a:solidFill>
              </a:rPr>
              <a:t>Improve how we work with adults with a disability:</a:t>
            </a:r>
          </a:p>
          <a:p>
            <a:pPr>
              <a:spcAft>
                <a:spcPts val="600"/>
              </a:spcAft>
            </a:pPr>
            <a:r>
              <a:rPr lang="en-GB" sz="1250" dirty="0">
                <a:solidFill>
                  <a:schemeClr val="tx1"/>
                </a:solidFill>
              </a:rPr>
              <a:t>1.9 Carry out the learning disability review project and improvement plan.</a:t>
            </a:r>
          </a:p>
          <a:p>
            <a:pPr>
              <a:spcAft>
                <a:spcPts val="600"/>
              </a:spcAft>
            </a:pPr>
            <a:r>
              <a:rPr lang="en-GB" sz="1250" b="1" dirty="0">
                <a:solidFill>
                  <a:srgbClr val="339966"/>
                </a:solidFill>
              </a:rPr>
              <a:t>Continually improve practice:</a:t>
            </a:r>
          </a:p>
          <a:p>
            <a:pPr>
              <a:spcAft>
                <a:spcPts val="600"/>
              </a:spcAft>
            </a:pPr>
            <a:r>
              <a:rPr lang="en-GB" sz="1250" dirty="0">
                <a:solidFill>
                  <a:schemeClr val="tx1"/>
                </a:solidFill>
              </a:rPr>
              <a:t>1.10 Carry out and learn from case file evaluations.</a:t>
            </a:r>
          </a:p>
          <a:p>
            <a:pPr>
              <a:spcAft>
                <a:spcPts val="600"/>
              </a:spcAft>
            </a:pPr>
            <a:r>
              <a:rPr lang="en-GB" sz="1250" dirty="0">
                <a:solidFill>
                  <a:schemeClr val="tx1"/>
                </a:solidFill>
              </a:rPr>
              <a:t>1.11 Revise the Practice Standards.</a:t>
            </a:r>
          </a:p>
          <a:p>
            <a:pPr>
              <a:spcAft>
                <a:spcPts val="600"/>
              </a:spcAft>
            </a:pPr>
            <a:r>
              <a:rPr lang="en-GB" sz="1250" dirty="0">
                <a:solidFill>
                  <a:schemeClr val="tx1"/>
                </a:solidFill>
              </a:rPr>
              <a:t>1.12 Reaffirm expectations on carrying out face-to-face annual reviews.</a:t>
            </a:r>
          </a:p>
          <a:p>
            <a:pPr>
              <a:spcAft>
                <a:spcPts val="600"/>
              </a:spcAft>
            </a:pPr>
            <a:r>
              <a:rPr lang="en-GB" sz="1250" dirty="0">
                <a:solidFill>
                  <a:schemeClr val="tx1"/>
                </a:solidFill>
              </a:rPr>
              <a:t>1.13 Develop an appeals procedure for assessments.</a:t>
            </a:r>
          </a:p>
          <a:p>
            <a:pPr>
              <a:spcAft>
                <a:spcPts val="600"/>
              </a:spcAft>
            </a:pPr>
            <a:endParaRPr lang="en-GB" sz="400" dirty="0">
              <a:solidFill>
                <a:schemeClr val="tx1"/>
              </a:solidFill>
            </a:endParaRPr>
          </a:p>
          <a:p>
            <a:pPr>
              <a:spcAft>
                <a:spcPts val="600"/>
              </a:spcAft>
            </a:pPr>
            <a:endParaRPr lang="en-GB" sz="400" dirty="0">
              <a:solidFill>
                <a:schemeClr val="tx1"/>
              </a:solidFill>
            </a:endParaRPr>
          </a:p>
          <a:p>
            <a:pPr>
              <a:spcAft>
                <a:spcPts val="600"/>
              </a:spcAft>
            </a:pPr>
            <a:r>
              <a:rPr lang="en-GB" sz="1250" b="1" dirty="0">
                <a:solidFill>
                  <a:srgbClr val="339966"/>
                </a:solidFill>
              </a:rPr>
              <a:t>Improve information and procedures related to charging for social care:</a:t>
            </a:r>
          </a:p>
          <a:p>
            <a:pPr>
              <a:spcAft>
                <a:spcPts val="600"/>
              </a:spcAft>
            </a:pPr>
            <a:r>
              <a:rPr lang="en-GB" sz="1250" dirty="0">
                <a:solidFill>
                  <a:schemeClr val="tx1"/>
                </a:solidFill>
              </a:rPr>
              <a:t>1.14 Complete the Charging Policy review.</a:t>
            </a:r>
          </a:p>
          <a:p>
            <a:pPr>
              <a:spcAft>
                <a:spcPts val="600"/>
              </a:spcAft>
            </a:pPr>
            <a:r>
              <a:rPr lang="en-GB" sz="1250" dirty="0">
                <a:solidFill>
                  <a:schemeClr val="tx1"/>
                </a:solidFill>
              </a:rPr>
              <a:t>1.15 Carry out insight work to understand and address issues in relation to charging, client contribution collection and processes.</a:t>
            </a:r>
          </a:p>
          <a:p>
            <a:pPr>
              <a:spcAft>
                <a:spcPts val="600"/>
              </a:spcAft>
            </a:pPr>
            <a:r>
              <a:rPr lang="en-GB" sz="1250" dirty="0">
                <a:solidFill>
                  <a:schemeClr val="tx1"/>
                </a:solidFill>
              </a:rPr>
              <a:t>1.16 Develop an online ‘calculator’ to give early information on charging.</a:t>
            </a:r>
          </a:p>
          <a:p>
            <a:pPr>
              <a:spcAft>
                <a:spcPts val="600"/>
              </a:spcAft>
            </a:pPr>
            <a:r>
              <a:rPr lang="en-GB" sz="1250" dirty="0">
                <a:solidFill>
                  <a:schemeClr val="tx1"/>
                </a:solidFill>
              </a:rPr>
              <a:t>1.17 Develop an appeals procedure for charging.</a:t>
            </a:r>
          </a:p>
          <a:p>
            <a:pPr>
              <a:spcAft>
                <a:spcPts val="600"/>
              </a:spcAft>
            </a:pPr>
            <a:endParaRPr lang="en-GB" sz="400" dirty="0">
              <a:solidFill>
                <a:schemeClr val="tx1"/>
              </a:solidFill>
            </a:endParaRPr>
          </a:p>
          <a:p>
            <a:pPr>
              <a:spcAft>
                <a:spcPts val="600"/>
              </a:spcAft>
            </a:pPr>
            <a:r>
              <a:rPr lang="en-GB" sz="1250" b="1" dirty="0">
                <a:solidFill>
                  <a:srgbClr val="339966"/>
                </a:solidFill>
              </a:rPr>
              <a:t>Strengthen how we understand and tackle inequality:</a:t>
            </a:r>
          </a:p>
          <a:p>
            <a:pPr>
              <a:spcAft>
                <a:spcPts val="600"/>
              </a:spcAft>
            </a:pPr>
            <a:r>
              <a:rPr lang="en-GB" sz="1250" dirty="0">
                <a:solidFill>
                  <a:schemeClr val="tx1"/>
                </a:solidFill>
              </a:rPr>
              <a:t>1.18 Improve recording of protected characteristics on Liquid Logic.</a:t>
            </a:r>
          </a:p>
          <a:p>
            <a:pPr>
              <a:spcAft>
                <a:spcPts val="600"/>
              </a:spcAft>
            </a:pPr>
            <a:r>
              <a:rPr lang="en-GB" sz="1250" dirty="0">
                <a:solidFill>
                  <a:schemeClr val="tx1"/>
                </a:solidFill>
              </a:rPr>
              <a:t>1.19 Carry out annual insight work to understand inequalities in adult social care (access, experience, outcomes), including safeguarding.</a:t>
            </a:r>
          </a:p>
          <a:p>
            <a:pPr>
              <a:spcAft>
                <a:spcPts val="600"/>
              </a:spcAft>
            </a:pPr>
            <a:r>
              <a:rPr lang="en-GB" sz="1250" dirty="0">
                <a:solidFill>
                  <a:schemeClr val="tx1"/>
                </a:solidFill>
              </a:rPr>
              <a:t>1.20 Agree clear objectives to promote equality, diversity and inclusion in adult social care and review progress each year.  </a:t>
            </a:r>
          </a:p>
        </p:txBody>
      </p:sp>
    </p:spTree>
    <p:extLst>
      <p:ext uri="{BB962C8B-B14F-4D97-AF65-F5344CB8AC3E}">
        <p14:creationId xmlns:p14="http://schemas.microsoft.com/office/powerpoint/2010/main" val="194531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402771" y="326506"/>
            <a:ext cx="901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Theme 2: Providing support</a:t>
            </a:r>
          </a:p>
        </p:txBody>
      </p:sp>
      <p:sp>
        <p:nvSpPr>
          <p:cNvPr id="7" name="Rectangle 6">
            <a:extLst>
              <a:ext uri="{FF2B5EF4-FFF2-40B4-BE49-F238E27FC236}">
                <a16:creationId xmlns:a16="http://schemas.microsoft.com/office/drawing/2014/main" id="{E04414A2-3182-EF4B-4BB4-E2E4B6A05697}"/>
              </a:ext>
            </a:extLst>
          </p:cNvPr>
          <p:cNvSpPr/>
          <p:nvPr/>
        </p:nvSpPr>
        <p:spPr>
          <a:xfrm>
            <a:off x="500743" y="1145287"/>
            <a:ext cx="7543800" cy="518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a:spcAft>
                <a:spcPts val="600"/>
              </a:spcAft>
            </a:pPr>
            <a:r>
              <a:rPr lang="en-GB" sz="1300" b="1" dirty="0">
                <a:solidFill>
                  <a:srgbClr val="339966"/>
                </a:solidFill>
                <a:latin typeface="+mj-lt"/>
              </a:rPr>
              <a:t>What do we want to achieve?</a:t>
            </a:r>
            <a:endParaRPr lang="en-GB" sz="1300" dirty="0">
              <a:solidFill>
                <a:schemeClr val="tx1"/>
              </a:solidFill>
              <a:latin typeface="+mj-lt"/>
            </a:endParaRPr>
          </a:p>
          <a:p>
            <a:pPr marL="285750" indent="-285750">
              <a:spcAft>
                <a:spcPts val="600"/>
              </a:spcAft>
              <a:buFont typeface="Wingdings" panose="05000000000000000000" pitchFamily="2" charset="2"/>
              <a:buChar char="ü"/>
            </a:pPr>
            <a:r>
              <a:rPr lang="en-GB" sz="1300" dirty="0">
                <a:solidFill>
                  <a:schemeClr val="tx1"/>
                </a:solidFill>
                <a:latin typeface="+mj-lt"/>
              </a:rPr>
              <a:t>More people live at home or in a place they call home.</a:t>
            </a:r>
          </a:p>
          <a:p>
            <a:pPr marL="285750" indent="-285750">
              <a:spcAft>
                <a:spcPts val="600"/>
              </a:spcAft>
              <a:buFont typeface="Wingdings" panose="05000000000000000000" pitchFamily="2" charset="2"/>
              <a:buChar char="ü"/>
            </a:pPr>
            <a:r>
              <a:rPr lang="en-GB" sz="1300" dirty="0">
                <a:solidFill>
                  <a:schemeClr val="tx1"/>
                </a:solidFill>
                <a:latin typeface="+mj-lt"/>
              </a:rPr>
              <a:t>People who need care benefit from a care market that is well-supported and focused on outcomes.</a:t>
            </a:r>
          </a:p>
          <a:p>
            <a:pPr marL="285750" indent="-285750">
              <a:spcAft>
                <a:spcPts val="600"/>
              </a:spcAft>
              <a:buFont typeface="Wingdings" panose="05000000000000000000" pitchFamily="2" charset="2"/>
              <a:buChar char="ü"/>
            </a:pPr>
            <a:r>
              <a:rPr lang="en-GB" altLang="en-US" sz="1300" dirty="0">
                <a:solidFill>
                  <a:schemeClr val="tx1"/>
                </a:solidFill>
                <a:latin typeface="+mj-lt"/>
              </a:rPr>
              <a:t>Potential of digital technology is harnessed.</a:t>
            </a:r>
          </a:p>
          <a:p>
            <a:pPr marL="285750" indent="-285750">
              <a:spcAft>
                <a:spcPts val="600"/>
              </a:spcAft>
              <a:buFont typeface="Wingdings" panose="05000000000000000000" pitchFamily="2" charset="2"/>
              <a:buChar char="ü"/>
            </a:pPr>
            <a:r>
              <a:rPr lang="en-GB" altLang="en-US" sz="1300" dirty="0">
                <a:solidFill>
                  <a:schemeClr val="tx1"/>
                </a:solidFill>
                <a:latin typeface="+mj-lt"/>
              </a:rPr>
              <a:t>Care and support puts a focus on choice and supporting people to be as independent as possible.</a:t>
            </a:r>
          </a:p>
          <a:p>
            <a:pPr marL="285750" indent="-285750">
              <a:spcAft>
                <a:spcPts val="600"/>
              </a:spcAft>
              <a:buFont typeface="Wingdings" panose="05000000000000000000" pitchFamily="2" charset="2"/>
              <a:buChar char="ü"/>
            </a:pPr>
            <a:r>
              <a:rPr lang="en-GB" altLang="en-US" sz="1300" dirty="0">
                <a:solidFill>
                  <a:schemeClr val="tx1"/>
                </a:solidFill>
                <a:latin typeface="+mj-lt"/>
              </a:rPr>
              <a:t>Carers have a better choice of respite options.</a:t>
            </a:r>
          </a:p>
          <a:p>
            <a:pPr marL="285750" indent="-285750">
              <a:spcAft>
                <a:spcPts val="600"/>
              </a:spcAft>
              <a:buFont typeface="Wingdings" panose="05000000000000000000" pitchFamily="2" charset="2"/>
              <a:buChar char="ü"/>
            </a:pPr>
            <a:r>
              <a:rPr lang="en-GB" altLang="en-US" sz="1300" dirty="0">
                <a:solidFill>
                  <a:schemeClr val="tx1"/>
                </a:solidFill>
                <a:latin typeface="+mj-lt"/>
              </a:rPr>
              <a:t>The future care needs of Barking and Dagenham are planned for in partnership with housing. </a:t>
            </a:r>
          </a:p>
          <a:p>
            <a:pPr marL="285750" indent="-285750">
              <a:spcAft>
                <a:spcPts val="600"/>
              </a:spcAft>
              <a:buFont typeface="Wingdings" panose="05000000000000000000" pitchFamily="2" charset="2"/>
              <a:buChar char="ü"/>
            </a:pPr>
            <a:r>
              <a:rPr lang="en-GB" sz="1300" dirty="0">
                <a:solidFill>
                  <a:schemeClr val="tx1"/>
                </a:solidFill>
                <a:latin typeface="+mj-lt"/>
              </a:rPr>
              <a:t>Collaborate with partners to improve our offer to residents who have been discharged from hospital, including wraparound care, to prevent cyclical admissions into hospital and promote independence. </a:t>
            </a:r>
          </a:p>
          <a:p>
            <a:pPr marL="285750" indent="-285750">
              <a:spcAft>
                <a:spcPts val="600"/>
              </a:spcAft>
              <a:buFont typeface="Wingdings" panose="05000000000000000000" pitchFamily="2" charset="2"/>
              <a:buChar char="ü"/>
            </a:pPr>
            <a:r>
              <a:rPr lang="en-GB" sz="1300" dirty="0">
                <a:solidFill>
                  <a:schemeClr val="tx1"/>
                </a:solidFill>
                <a:latin typeface="+mj-lt"/>
              </a:rPr>
              <a:t>Care and support is more joined up. </a:t>
            </a:r>
          </a:p>
          <a:p>
            <a:pPr marL="285750" indent="-285750">
              <a:spcAft>
                <a:spcPts val="600"/>
              </a:spcAft>
              <a:buFont typeface="Wingdings" panose="05000000000000000000" pitchFamily="2" charset="2"/>
              <a:buChar char="ü"/>
            </a:pPr>
            <a:r>
              <a:rPr lang="en-GB" sz="1300" dirty="0">
                <a:solidFill>
                  <a:schemeClr val="tx1"/>
                </a:solidFill>
                <a:latin typeface="+mj-lt"/>
              </a:rPr>
              <a:t>Roles and responsibilities are clearly articulated. </a:t>
            </a:r>
          </a:p>
          <a:p>
            <a:pPr marL="285750" indent="-285750">
              <a:spcAft>
                <a:spcPts val="600"/>
              </a:spcAft>
              <a:buFont typeface="Wingdings" panose="05000000000000000000" pitchFamily="2" charset="2"/>
              <a:buChar char="ü"/>
            </a:pPr>
            <a:r>
              <a:rPr lang="en-GB" sz="1300" dirty="0">
                <a:solidFill>
                  <a:schemeClr val="tx1"/>
                </a:solidFill>
                <a:latin typeface="+mj-lt"/>
              </a:rPr>
              <a:t>People with autism have a clear offer of support from health and care services.</a:t>
            </a:r>
          </a:p>
          <a:p>
            <a:pPr marL="285750" indent="-285750">
              <a:spcAft>
                <a:spcPts val="600"/>
              </a:spcAft>
              <a:buFont typeface="Wingdings" panose="05000000000000000000" pitchFamily="2" charset="2"/>
              <a:buChar char="ü"/>
            </a:pPr>
            <a:endParaRPr lang="en-GB" sz="1200" dirty="0">
              <a:solidFill>
                <a:schemeClr val="tx1"/>
              </a:solidFill>
            </a:endParaRPr>
          </a:p>
          <a:p>
            <a:pPr marL="285750" indent="-285750">
              <a:spcAft>
                <a:spcPts val="600"/>
              </a:spcAft>
              <a:buFontTx/>
              <a:buChar char="-"/>
            </a:pPr>
            <a:endParaRPr lang="en-GB" altLang="en-US" sz="1200" dirty="0">
              <a:solidFill>
                <a:schemeClr val="tx1"/>
              </a:solidFill>
              <a:latin typeface="+mj-lt"/>
            </a:endParaRPr>
          </a:p>
          <a:p>
            <a:pPr marL="285750" indent="-285750">
              <a:spcAft>
                <a:spcPts val="600"/>
              </a:spcAft>
              <a:buFontTx/>
              <a:buChar char="-"/>
            </a:pPr>
            <a:endParaRPr lang="en-GB" altLang="en-US" sz="1200" dirty="0">
              <a:solidFill>
                <a:schemeClr val="tx1"/>
              </a:solidFill>
              <a:latin typeface="+mj-lt"/>
            </a:endParaRPr>
          </a:p>
          <a:p>
            <a:pPr marL="285750" indent="-285750">
              <a:spcAft>
                <a:spcPts val="600"/>
              </a:spcAft>
              <a:buFontTx/>
              <a:buChar char="-"/>
            </a:pPr>
            <a:endParaRPr lang="en-GB" altLang="en-US" sz="13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b="1" dirty="0">
              <a:solidFill>
                <a:schemeClr val="tx1"/>
              </a:solidFill>
              <a:latin typeface="+mj-lt"/>
            </a:endParaRPr>
          </a:p>
          <a:p>
            <a:pPr>
              <a:spcAft>
                <a:spcPts val="600"/>
              </a:spcAft>
            </a:pPr>
            <a:endParaRPr lang="en-GB" sz="1400" dirty="0">
              <a:solidFill>
                <a:schemeClr val="tx1"/>
              </a:solidFill>
              <a:latin typeface="+mj-lt"/>
            </a:endParaRPr>
          </a:p>
          <a:p>
            <a:pPr>
              <a:spcAft>
                <a:spcPts val="600"/>
              </a:spcAft>
            </a:pPr>
            <a:endParaRPr lang="en-GB" sz="1400" dirty="0">
              <a:solidFill>
                <a:schemeClr val="tx1"/>
              </a:solidFill>
              <a:latin typeface="+mj-lt"/>
            </a:endParaRPr>
          </a:p>
          <a:p>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graphicFrame>
        <p:nvGraphicFramePr>
          <p:cNvPr id="2" name="Diagram 1">
            <a:extLst>
              <a:ext uri="{FF2B5EF4-FFF2-40B4-BE49-F238E27FC236}">
                <a16:creationId xmlns:a16="http://schemas.microsoft.com/office/drawing/2014/main" id="{57379DAF-2AB1-9F22-E2E5-59A7C79839BF}"/>
              </a:ext>
            </a:extLst>
          </p:cNvPr>
          <p:cNvGraphicFramePr/>
          <p:nvPr>
            <p:extLst>
              <p:ext uri="{D42A27DB-BD31-4B8C-83A1-F6EECF244321}">
                <p14:modId xmlns:p14="http://schemas.microsoft.com/office/powerpoint/2010/main" val="1174120423"/>
              </p:ext>
            </p:extLst>
          </p:nvPr>
        </p:nvGraphicFramePr>
        <p:xfrm>
          <a:off x="7926378" y="524312"/>
          <a:ext cx="33673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320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238645" y="167590"/>
            <a:ext cx="103458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Providing support actions</a:t>
            </a:r>
          </a:p>
        </p:txBody>
      </p:sp>
      <p:sp>
        <p:nvSpPr>
          <p:cNvPr id="7" name="Rectangle 6">
            <a:extLst>
              <a:ext uri="{FF2B5EF4-FFF2-40B4-BE49-F238E27FC236}">
                <a16:creationId xmlns:a16="http://schemas.microsoft.com/office/drawing/2014/main" id="{E04414A2-3182-EF4B-4BB4-E2E4B6A05697}"/>
              </a:ext>
            </a:extLst>
          </p:cNvPr>
          <p:cNvSpPr/>
          <p:nvPr/>
        </p:nvSpPr>
        <p:spPr>
          <a:xfrm>
            <a:off x="238645" y="888113"/>
            <a:ext cx="11576480" cy="5383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2" rtlCol="0" anchor="t" anchorCtr="0">
            <a:noAutofit/>
          </a:bodyPr>
          <a:lstStyle/>
          <a:p>
            <a:pPr>
              <a:spcAft>
                <a:spcPts val="600"/>
              </a:spcAft>
            </a:pPr>
            <a:r>
              <a:rPr lang="en-GB" sz="1250" b="1" dirty="0">
                <a:solidFill>
                  <a:srgbClr val="339966"/>
                </a:solidFill>
              </a:rPr>
              <a:t>Move towards support more older people to live independently at home</a:t>
            </a:r>
            <a:r>
              <a:rPr lang="en-GB" sz="1250" dirty="0">
                <a:solidFill>
                  <a:srgbClr val="339966"/>
                </a:solidFill>
              </a:rPr>
              <a:t>: </a:t>
            </a:r>
          </a:p>
          <a:p>
            <a:pPr>
              <a:spcAft>
                <a:spcPts val="600"/>
              </a:spcAft>
            </a:pPr>
            <a:r>
              <a:rPr lang="en-GB" sz="1250" dirty="0">
                <a:solidFill>
                  <a:schemeClr val="tx1"/>
                </a:solidFill>
              </a:rPr>
              <a:t>2.1 Carry out insight work to understand why the number of older people  moving into care homes is rising, and what can be done to address this.</a:t>
            </a:r>
          </a:p>
          <a:p>
            <a:pPr>
              <a:spcAft>
                <a:spcPts val="600"/>
              </a:spcAft>
            </a:pPr>
            <a:endParaRPr lang="en-GB" sz="400" dirty="0">
              <a:solidFill>
                <a:schemeClr val="tx1"/>
              </a:solidFill>
            </a:endParaRPr>
          </a:p>
          <a:p>
            <a:pPr>
              <a:spcAft>
                <a:spcPts val="600"/>
              </a:spcAft>
            </a:pPr>
            <a:r>
              <a:rPr lang="en-GB" sz="1250" b="1" dirty="0">
                <a:solidFill>
                  <a:srgbClr val="339966"/>
                </a:solidFill>
              </a:rPr>
              <a:t>Strengthen our understanding of residents in care homes outside LBBD:</a:t>
            </a:r>
            <a:endParaRPr lang="en-GB" sz="1250" dirty="0">
              <a:solidFill>
                <a:srgbClr val="339966"/>
              </a:solidFill>
            </a:endParaRPr>
          </a:p>
          <a:p>
            <a:pPr>
              <a:spcAft>
                <a:spcPts val="600"/>
              </a:spcAft>
            </a:pPr>
            <a:r>
              <a:rPr lang="en-GB" sz="1250" dirty="0">
                <a:solidFill>
                  <a:schemeClr val="tx1"/>
                </a:solidFill>
              </a:rPr>
              <a:t>2.2 Carry out insight work to understand trends in out-of-borough placements.</a:t>
            </a:r>
          </a:p>
          <a:p>
            <a:pPr>
              <a:spcAft>
                <a:spcPts val="600"/>
              </a:spcAft>
            </a:pPr>
            <a:endParaRPr lang="en-GB" sz="400" dirty="0">
              <a:solidFill>
                <a:schemeClr val="tx1"/>
              </a:solidFill>
            </a:endParaRPr>
          </a:p>
          <a:p>
            <a:pPr>
              <a:spcAft>
                <a:spcPts val="600"/>
              </a:spcAft>
            </a:pPr>
            <a:r>
              <a:rPr lang="en-GB" sz="1250" b="1" dirty="0">
                <a:solidFill>
                  <a:srgbClr val="339966"/>
                </a:solidFill>
              </a:rPr>
              <a:t>Shape and support a diverse local care market:</a:t>
            </a:r>
          </a:p>
          <a:p>
            <a:pPr>
              <a:spcAft>
                <a:spcPts val="600"/>
              </a:spcAft>
            </a:pPr>
            <a:r>
              <a:rPr lang="en-GB" sz="1250" dirty="0">
                <a:solidFill>
                  <a:schemeClr val="tx1"/>
                </a:solidFill>
              </a:rPr>
              <a:t>2.3 Refresh the Market Position Statement, including how the diverse needs of our communities will be met by a diverse market.</a:t>
            </a:r>
          </a:p>
          <a:p>
            <a:pPr>
              <a:spcAft>
                <a:spcPts val="600"/>
              </a:spcAft>
            </a:pPr>
            <a:r>
              <a:rPr lang="en-GB" sz="1250" dirty="0">
                <a:solidFill>
                  <a:schemeClr val="tx1"/>
                </a:solidFill>
              </a:rPr>
              <a:t>2.4 Carry out the Social Care Action Plan to support the local care market. </a:t>
            </a:r>
          </a:p>
          <a:p>
            <a:pPr>
              <a:spcAft>
                <a:spcPts val="600"/>
              </a:spcAft>
            </a:pPr>
            <a:r>
              <a:rPr lang="en-GB" sz="1250" dirty="0">
                <a:solidFill>
                  <a:schemeClr val="tx1"/>
                </a:solidFill>
              </a:rPr>
              <a:t>2.5 Carry out work to develop the respite market and options for carers.</a:t>
            </a:r>
          </a:p>
          <a:p>
            <a:pPr>
              <a:spcAft>
                <a:spcPts val="600"/>
              </a:spcAft>
            </a:pPr>
            <a:endParaRPr lang="en-GB" sz="400" b="1" dirty="0">
              <a:solidFill>
                <a:schemeClr val="tx1"/>
              </a:solidFill>
            </a:endParaRPr>
          </a:p>
          <a:p>
            <a:pPr>
              <a:spcAft>
                <a:spcPts val="600"/>
              </a:spcAft>
            </a:pPr>
            <a:r>
              <a:rPr lang="en-GB" sz="1250" b="1" dirty="0">
                <a:solidFill>
                  <a:srgbClr val="339966"/>
                </a:solidFill>
              </a:rPr>
              <a:t>Empower people to exercise choice safely with a direct payment:</a:t>
            </a:r>
          </a:p>
          <a:p>
            <a:pPr>
              <a:spcAft>
                <a:spcPts val="600"/>
              </a:spcAft>
            </a:pPr>
            <a:r>
              <a:rPr lang="en-GB" sz="1250" dirty="0">
                <a:solidFill>
                  <a:schemeClr val="tx1"/>
                </a:solidFill>
              </a:rPr>
              <a:t>2.6 Start and monitor the new Direct Payment Support Service.</a:t>
            </a:r>
          </a:p>
          <a:p>
            <a:pPr>
              <a:spcAft>
                <a:spcPts val="600"/>
              </a:spcAft>
            </a:pPr>
            <a:endParaRPr lang="en-GB" sz="400" dirty="0">
              <a:solidFill>
                <a:schemeClr val="tx1"/>
              </a:solidFill>
            </a:endParaRPr>
          </a:p>
          <a:p>
            <a:pPr>
              <a:spcAft>
                <a:spcPts val="600"/>
              </a:spcAft>
            </a:pPr>
            <a:r>
              <a:rPr lang="en-GB" sz="1250" b="1" dirty="0">
                <a:solidFill>
                  <a:srgbClr val="339966"/>
                </a:solidFill>
              </a:rPr>
              <a:t>Enable people through technology to be as independent as possible:</a:t>
            </a:r>
          </a:p>
          <a:p>
            <a:pPr>
              <a:spcAft>
                <a:spcPts val="600"/>
              </a:spcAft>
            </a:pPr>
            <a:r>
              <a:rPr lang="en-GB" sz="1250" dirty="0">
                <a:solidFill>
                  <a:schemeClr val="tx1"/>
                </a:solidFill>
              </a:rPr>
              <a:t>2.7 Carry out the care technology programme, including the development of predictive analytics and OneView.</a:t>
            </a:r>
          </a:p>
          <a:p>
            <a:pPr>
              <a:spcAft>
                <a:spcPts val="600"/>
              </a:spcAft>
            </a:pPr>
            <a:endParaRPr lang="en-GB" sz="400" dirty="0">
              <a:solidFill>
                <a:schemeClr val="tx1"/>
              </a:solidFill>
            </a:endParaRPr>
          </a:p>
          <a:p>
            <a:pPr>
              <a:spcAft>
                <a:spcPts val="600"/>
              </a:spcAft>
            </a:pPr>
            <a:r>
              <a:rPr lang="en-GB" sz="1250" b="1" dirty="0">
                <a:solidFill>
                  <a:srgbClr val="339966"/>
                </a:solidFill>
              </a:rPr>
              <a:t>Plan to meet future housing needs for people who need support:</a:t>
            </a:r>
          </a:p>
          <a:p>
            <a:pPr>
              <a:spcAft>
                <a:spcPts val="600"/>
              </a:spcAft>
            </a:pPr>
            <a:r>
              <a:rPr lang="en-GB" sz="1250" dirty="0">
                <a:solidFill>
                  <a:schemeClr val="tx1"/>
                </a:solidFill>
              </a:rPr>
              <a:t>2.8 Develop a Vulnerable Housing Strategy with housing colleagues, to meet  the housing needs of adult social care users in future. </a:t>
            </a:r>
          </a:p>
          <a:p>
            <a:pPr>
              <a:spcAft>
                <a:spcPts val="600"/>
              </a:spcAft>
            </a:pPr>
            <a:r>
              <a:rPr lang="en-GB" sz="1250" b="1" dirty="0">
                <a:solidFill>
                  <a:srgbClr val="339966"/>
                </a:solidFill>
              </a:rPr>
              <a:t>Improve our understanding of the impact and outcomes of support:</a:t>
            </a:r>
          </a:p>
          <a:p>
            <a:pPr>
              <a:spcAft>
                <a:spcPts val="600"/>
              </a:spcAft>
            </a:pPr>
            <a:r>
              <a:rPr lang="en-GB" sz="1250" dirty="0">
                <a:solidFill>
                  <a:schemeClr val="tx1"/>
                </a:solidFill>
              </a:rPr>
              <a:t>2.9 Improve how we gather, understand and use data on the impact and outcomes of support, via co-production, care technology and OneView.</a:t>
            </a:r>
          </a:p>
          <a:p>
            <a:pPr>
              <a:spcAft>
                <a:spcPts val="600"/>
              </a:spcAft>
            </a:pPr>
            <a:endParaRPr lang="en-GB" sz="400" dirty="0">
              <a:solidFill>
                <a:schemeClr val="tx1"/>
              </a:solidFill>
            </a:endParaRPr>
          </a:p>
          <a:p>
            <a:pPr>
              <a:spcAft>
                <a:spcPts val="600"/>
              </a:spcAft>
            </a:pPr>
            <a:r>
              <a:rPr lang="en-GB" sz="1250" b="1" dirty="0">
                <a:solidFill>
                  <a:srgbClr val="339966"/>
                </a:solidFill>
              </a:rPr>
              <a:t>Improve our articulation of roles and responsibilities with health partners:</a:t>
            </a:r>
          </a:p>
          <a:p>
            <a:pPr>
              <a:spcAft>
                <a:spcPts val="600"/>
              </a:spcAft>
            </a:pPr>
            <a:r>
              <a:rPr lang="en-GB" sz="1250" dirty="0">
                <a:solidFill>
                  <a:schemeClr val="tx1"/>
                </a:solidFill>
              </a:rPr>
              <a:t>2.10 Agree an approach to Section 75 agreements with health in relevant adult social care operational services.</a:t>
            </a:r>
          </a:p>
          <a:p>
            <a:pPr>
              <a:spcAft>
                <a:spcPts val="600"/>
              </a:spcAft>
            </a:pPr>
            <a:r>
              <a:rPr lang="en-GB" sz="1250" dirty="0">
                <a:solidFill>
                  <a:schemeClr val="tx1"/>
                </a:solidFill>
              </a:rPr>
              <a:t>2.11 Develop written protocols and procedures between adult social care operational services and health partners on roles, responsibilities and pathways where there are gaps.</a:t>
            </a:r>
          </a:p>
          <a:p>
            <a:pPr>
              <a:spcAft>
                <a:spcPts val="600"/>
              </a:spcAft>
            </a:pPr>
            <a:endParaRPr lang="en-GB" sz="400" dirty="0">
              <a:solidFill>
                <a:schemeClr val="tx1"/>
              </a:solidFill>
            </a:endParaRPr>
          </a:p>
          <a:p>
            <a:pPr>
              <a:spcAft>
                <a:spcPts val="600"/>
              </a:spcAft>
            </a:pPr>
            <a:r>
              <a:rPr lang="en-GB" sz="1250" b="1" dirty="0">
                <a:solidFill>
                  <a:srgbClr val="339966"/>
                </a:solidFill>
              </a:rPr>
              <a:t>Improve information sharing with health partners:</a:t>
            </a:r>
          </a:p>
          <a:p>
            <a:pPr>
              <a:spcAft>
                <a:spcPts val="600"/>
              </a:spcAft>
            </a:pPr>
            <a:r>
              <a:rPr lang="en-GB" sz="1250" dirty="0">
                <a:solidFill>
                  <a:schemeClr val="tx1"/>
                </a:solidFill>
              </a:rPr>
              <a:t>2.12 Carry out the phase 2 pilot on social care staff accessing health records. </a:t>
            </a:r>
          </a:p>
          <a:p>
            <a:pPr>
              <a:spcAft>
                <a:spcPts val="600"/>
              </a:spcAft>
            </a:pPr>
            <a:endParaRPr lang="en-GB" sz="400" dirty="0">
              <a:solidFill>
                <a:schemeClr val="tx1"/>
              </a:solidFill>
            </a:endParaRPr>
          </a:p>
          <a:p>
            <a:pPr>
              <a:spcAft>
                <a:spcPts val="600"/>
              </a:spcAft>
            </a:pPr>
            <a:r>
              <a:rPr lang="en-GB" sz="1250" b="1" dirty="0">
                <a:solidFill>
                  <a:srgbClr val="339966"/>
                </a:solidFill>
              </a:rPr>
              <a:t>Move towards a community-led locality model with health:</a:t>
            </a:r>
            <a:endParaRPr lang="en-GB" sz="1250" dirty="0">
              <a:solidFill>
                <a:schemeClr val="tx1"/>
              </a:solidFill>
            </a:endParaRPr>
          </a:p>
          <a:p>
            <a:pPr>
              <a:spcAft>
                <a:spcPts val="600"/>
              </a:spcAft>
            </a:pPr>
            <a:r>
              <a:rPr lang="en-GB" sz="1250" dirty="0">
                <a:solidFill>
                  <a:schemeClr val="tx1"/>
                </a:solidFill>
              </a:rPr>
              <a:t>2.13 Work with colleagues to develop and carry out deliver a joint Adults and Communities Partnership Plan, owned by the joint Adults Delivery Group.</a:t>
            </a:r>
          </a:p>
          <a:p>
            <a:pPr>
              <a:spcAft>
                <a:spcPts val="600"/>
              </a:spcAft>
            </a:pPr>
            <a:endParaRPr lang="en-GB" sz="400" dirty="0">
              <a:solidFill>
                <a:schemeClr val="tx1"/>
              </a:solidFill>
            </a:endParaRPr>
          </a:p>
          <a:p>
            <a:pPr>
              <a:spcAft>
                <a:spcPts val="600"/>
              </a:spcAft>
            </a:pPr>
            <a:r>
              <a:rPr lang="en-GB" sz="1250" b="1" dirty="0">
                <a:solidFill>
                  <a:srgbClr val="339966"/>
                </a:solidFill>
              </a:rPr>
              <a:t>Improve support to adults with autism:</a:t>
            </a:r>
          </a:p>
          <a:p>
            <a:pPr>
              <a:spcAft>
                <a:spcPts val="600"/>
              </a:spcAft>
            </a:pPr>
            <a:r>
              <a:rPr lang="en-GB" sz="1250" dirty="0">
                <a:solidFill>
                  <a:schemeClr val="tx1"/>
                </a:solidFill>
              </a:rPr>
              <a:t>2.14 Work with colleagues to develop and carry out a joint Autism Partnership Plan, setting out how adults with autism will be supported.</a:t>
            </a:r>
          </a:p>
          <a:p>
            <a:pPr>
              <a:spcAft>
                <a:spcPts val="600"/>
              </a:spcAft>
            </a:pPr>
            <a:endParaRPr lang="en-GB" sz="1200" dirty="0">
              <a:solidFill>
                <a:schemeClr val="tx1"/>
              </a:solidFill>
            </a:endParaRPr>
          </a:p>
          <a:p>
            <a:pPr>
              <a:spcAft>
                <a:spcPts val="600"/>
              </a:spcAft>
            </a:pPr>
            <a:r>
              <a:rPr lang="en-GB" sz="1200" dirty="0">
                <a:solidFill>
                  <a:schemeClr val="tx1"/>
                </a:solidFill>
              </a:rPr>
              <a:t> </a:t>
            </a:r>
          </a:p>
        </p:txBody>
      </p:sp>
    </p:spTree>
    <p:extLst>
      <p:ext uri="{BB962C8B-B14F-4D97-AF65-F5344CB8AC3E}">
        <p14:creationId xmlns:p14="http://schemas.microsoft.com/office/powerpoint/2010/main" val="328479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402771" y="326506"/>
            <a:ext cx="9018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Theme 3: Ensuring safety</a:t>
            </a:r>
          </a:p>
        </p:txBody>
      </p:sp>
      <p:sp>
        <p:nvSpPr>
          <p:cNvPr id="7" name="Rectangle 6">
            <a:extLst>
              <a:ext uri="{FF2B5EF4-FFF2-40B4-BE49-F238E27FC236}">
                <a16:creationId xmlns:a16="http://schemas.microsoft.com/office/drawing/2014/main" id="{E04414A2-3182-EF4B-4BB4-E2E4B6A05697}"/>
              </a:ext>
            </a:extLst>
          </p:cNvPr>
          <p:cNvSpPr/>
          <p:nvPr/>
        </p:nvSpPr>
        <p:spPr>
          <a:xfrm>
            <a:off x="500743" y="1145287"/>
            <a:ext cx="7598228" cy="518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t" anchorCtr="0"/>
          <a:lstStyle/>
          <a:p>
            <a:pPr>
              <a:spcAft>
                <a:spcPts val="600"/>
              </a:spcAft>
            </a:pPr>
            <a:r>
              <a:rPr lang="en-GB" sz="1300" b="1" dirty="0">
                <a:solidFill>
                  <a:srgbClr val="339966"/>
                </a:solidFill>
                <a:latin typeface="+mj-lt"/>
              </a:rPr>
              <a:t>What do we want to achieve?</a:t>
            </a:r>
            <a:endParaRPr lang="en-GB" sz="1300" dirty="0">
              <a:solidFill>
                <a:schemeClr val="tx1"/>
              </a:solidFill>
              <a:latin typeface="+mj-lt"/>
            </a:endParaRPr>
          </a:p>
          <a:p>
            <a:pPr marL="342900" indent="-342900">
              <a:spcAft>
                <a:spcPts val="600"/>
              </a:spcAft>
              <a:buFont typeface="+mj-lt"/>
              <a:buAutoNum type="arabicPeriod"/>
            </a:pPr>
            <a:r>
              <a:rPr lang="en-GB" sz="1300" dirty="0">
                <a:solidFill>
                  <a:schemeClr val="tx1"/>
                </a:solidFill>
                <a:latin typeface="+mj-lt"/>
              </a:rPr>
              <a:t>The council and community-based organisations work as a whole system in supporting people to be safe.</a:t>
            </a:r>
          </a:p>
          <a:p>
            <a:pPr marL="342900" indent="-342900">
              <a:spcAft>
                <a:spcPts val="600"/>
              </a:spcAft>
              <a:buFont typeface="+mj-lt"/>
              <a:buAutoNum type="arabicPeriod"/>
            </a:pPr>
            <a:r>
              <a:rPr lang="en-GB" sz="1300" dirty="0">
                <a:solidFill>
                  <a:schemeClr val="tx1"/>
                </a:solidFill>
                <a:latin typeface="+mj-lt"/>
              </a:rPr>
              <a:t>Roles, responsibilities and processes when a person moves between different services are clearly articulated.</a:t>
            </a:r>
          </a:p>
          <a:p>
            <a:pPr marL="342900" indent="-342900">
              <a:spcAft>
                <a:spcPts val="600"/>
              </a:spcAft>
              <a:buFont typeface="+mj-lt"/>
              <a:buAutoNum type="arabicPeriod"/>
            </a:pPr>
            <a:r>
              <a:rPr lang="en-GB" sz="1300" dirty="0">
                <a:solidFill>
                  <a:schemeClr val="tx1"/>
                </a:solidFill>
                <a:latin typeface="+mj-lt"/>
              </a:rPr>
              <a:t>More residents and professionals know what adult abuse and neglect is, and what to do in the event of a concern.</a:t>
            </a:r>
          </a:p>
          <a:p>
            <a:pPr marL="342900" indent="-342900">
              <a:spcAft>
                <a:spcPts val="600"/>
              </a:spcAft>
              <a:buFont typeface="+mj-lt"/>
              <a:buAutoNum type="arabicPeriod"/>
            </a:pPr>
            <a:r>
              <a:rPr lang="en-GB" sz="1300" dirty="0">
                <a:solidFill>
                  <a:schemeClr val="tx1"/>
                </a:solidFill>
                <a:latin typeface="+mj-lt"/>
              </a:rPr>
              <a:t>Staff more consistently make safeguarding personal.</a:t>
            </a:r>
          </a:p>
          <a:p>
            <a:pPr marL="342900" indent="-342900">
              <a:spcAft>
                <a:spcPts val="600"/>
              </a:spcAft>
              <a:buFont typeface="+mj-lt"/>
              <a:buAutoNum type="arabicPeriod"/>
            </a:pPr>
            <a:r>
              <a:rPr lang="en-GB" sz="1300" dirty="0">
                <a:solidFill>
                  <a:schemeClr val="tx1"/>
                </a:solidFill>
                <a:latin typeface="+mj-lt"/>
              </a:rPr>
              <a:t>Safeguarding concerns are addressed through a multi-agency safeguarding hub.</a:t>
            </a:r>
          </a:p>
          <a:p>
            <a:pPr marL="342900" indent="-342900">
              <a:spcAft>
                <a:spcPts val="600"/>
              </a:spcAft>
              <a:buFont typeface="+mj-lt"/>
              <a:buAutoNum type="arabicPeriod"/>
            </a:pPr>
            <a:r>
              <a:rPr lang="en-GB" sz="1300" dirty="0">
                <a:solidFill>
                  <a:schemeClr val="tx1"/>
                </a:solidFill>
                <a:latin typeface="+mj-lt"/>
              </a:rPr>
              <a:t>The experience of people going through safeguarding processes is better understood.</a:t>
            </a:r>
          </a:p>
          <a:p>
            <a:pPr marL="342900" indent="-342900">
              <a:spcAft>
                <a:spcPts val="600"/>
              </a:spcAft>
              <a:buFont typeface="+mj-lt"/>
              <a:buAutoNum type="arabicPeriod"/>
            </a:pPr>
            <a:r>
              <a:rPr lang="en-GB" sz="1300" dirty="0">
                <a:solidFill>
                  <a:schemeClr val="tx1"/>
                </a:solidFill>
                <a:latin typeface="+mj-lt"/>
              </a:rPr>
              <a:t>People going through safeguarding processes are well-supported.</a:t>
            </a:r>
          </a:p>
          <a:p>
            <a:pPr marL="342900" indent="-342900">
              <a:spcAft>
                <a:spcPts val="600"/>
              </a:spcAft>
              <a:buFont typeface="+mj-lt"/>
              <a:buAutoNum type="arabicPeriod"/>
            </a:pPr>
            <a:r>
              <a:rPr lang="en-GB" sz="1300" dirty="0">
                <a:solidFill>
                  <a:schemeClr val="tx1"/>
                </a:solidFill>
                <a:latin typeface="+mj-lt"/>
              </a:rPr>
              <a:t>The system better safeguards people employing a Personal Assistant.</a:t>
            </a:r>
          </a:p>
          <a:p>
            <a:pPr marL="342900" indent="-342900">
              <a:spcAft>
                <a:spcPts val="600"/>
              </a:spcAft>
              <a:buFont typeface="+mj-lt"/>
              <a:buAutoNum type="arabicPeriod"/>
            </a:pPr>
            <a:r>
              <a:rPr lang="en-GB" sz="1300" dirty="0">
                <a:solidFill>
                  <a:schemeClr val="tx1"/>
                </a:solidFill>
                <a:latin typeface="+mj-lt"/>
              </a:rPr>
              <a:t>People hear back on what has happened after they raise a safeguarding concern.</a:t>
            </a:r>
          </a:p>
          <a:p>
            <a:pPr>
              <a:spcAft>
                <a:spcPts val="600"/>
              </a:spcAft>
            </a:pPr>
            <a:endParaRPr lang="en-GB" sz="1400" dirty="0">
              <a:solidFill>
                <a:schemeClr val="tx1"/>
              </a:solidFill>
              <a:latin typeface="+mj-lt"/>
            </a:endParaRPr>
          </a:p>
          <a:p>
            <a:pPr>
              <a:spcAft>
                <a:spcPts val="600"/>
              </a:spcAft>
            </a:pPr>
            <a:endParaRPr lang="en-GB" sz="1400" dirty="0">
              <a:solidFill>
                <a:schemeClr val="tx1"/>
              </a:solidFill>
              <a:latin typeface="+mj-lt"/>
            </a:endParaRPr>
          </a:p>
          <a:p>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pPr marL="342900" indent="-342900">
              <a:buFont typeface="+mj-lt"/>
              <a:buAutoNum type="arabicPeriod"/>
            </a:pPr>
            <a:endParaRPr lang="en-GB" sz="1400" dirty="0">
              <a:solidFill>
                <a:schemeClr val="tx1"/>
              </a:solidFill>
              <a:latin typeface="+mj-lt"/>
            </a:endParaRPr>
          </a:p>
          <a:p>
            <a:endParaRPr lang="en-GB" sz="1400" dirty="0">
              <a:solidFill>
                <a:schemeClr val="tx1"/>
              </a:solidFill>
              <a:latin typeface="+mj-lt"/>
            </a:endParaRPr>
          </a:p>
          <a:p>
            <a:endParaRPr lang="en-GB" sz="1400" dirty="0">
              <a:solidFill>
                <a:schemeClr val="tx1"/>
              </a:solidFill>
              <a:latin typeface="+mj-lt"/>
            </a:endParaRPr>
          </a:p>
        </p:txBody>
      </p:sp>
      <p:graphicFrame>
        <p:nvGraphicFramePr>
          <p:cNvPr id="2" name="Diagram 1">
            <a:extLst>
              <a:ext uri="{FF2B5EF4-FFF2-40B4-BE49-F238E27FC236}">
                <a16:creationId xmlns:a16="http://schemas.microsoft.com/office/drawing/2014/main" id="{57379DAF-2AB1-9F22-E2E5-59A7C79839BF}"/>
              </a:ext>
            </a:extLst>
          </p:cNvPr>
          <p:cNvGraphicFramePr/>
          <p:nvPr>
            <p:extLst>
              <p:ext uri="{D42A27DB-BD31-4B8C-83A1-F6EECF244321}">
                <p14:modId xmlns:p14="http://schemas.microsoft.com/office/powerpoint/2010/main" val="1690438834"/>
              </p:ext>
            </p:extLst>
          </p:nvPr>
        </p:nvGraphicFramePr>
        <p:xfrm>
          <a:off x="7952882" y="649671"/>
          <a:ext cx="33673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08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BE7487-D93B-4619-BA14-596C4589EB9B}"/>
              </a:ext>
            </a:extLst>
          </p:cNvPr>
          <p:cNvSpPr txBox="1"/>
          <p:nvPr/>
        </p:nvSpPr>
        <p:spPr>
          <a:xfrm>
            <a:off x="307760" y="179055"/>
            <a:ext cx="103458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Arial"/>
              </a:rPr>
              <a:t>Ensuring safety actions</a:t>
            </a:r>
          </a:p>
        </p:txBody>
      </p:sp>
      <p:sp>
        <p:nvSpPr>
          <p:cNvPr id="7" name="Rectangle 6">
            <a:extLst>
              <a:ext uri="{FF2B5EF4-FFF2-40B4-BE49-F238E27FC236}">
                <a16:creationId xmlns:a16="http://schemas.microsoft.com/office/drawing/2014/main" id="{E04414A2-3182-EF4B-4BB4-E2E4B6A05697}"/>
              </a:ext>
            </a:extLst>
          </p:cNvPr>
          <p:cNvSpPr/>
          <p:nvPr/>
        </p:nvSpPr>
        <p:spPr>
          <a:xfrm>
            <a:off x="307760" y="972003"/>
            <a:ext cx="11576480" cy="5383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2" rtlCol="0" anchor="t" anchorCtr="0">
            <a:noAutofit/>
          </a:bodyPr>
          <a:lstStyle/>
          <a:p>
            <a:pPr>
              <a:spcAft>
                <a:spcPts val="600"/>
              </a:spcAft>
            </a:pPr>
            <a:r>
              <a:rPr lang="en-GB" sz="1250" b="1" dirty="0">
                <a:solidFill>
                  <a:srgbClr val="339966"/>
                </a:solidFill>
              </a:rPr>
              <a:t>Continually improve safeguarding practice</a:t>
            </a:r>
            <a:r>
              <a:rPr lang="en-GB" sz="1250" dirty="0">
                <a:solidFill>
                  <a:srgbClr val="339966"/>
                </a:solidFill>
              </a:rPr>
              <a:t>: </a:t>
            </a:r>
          </a:p>
          <a:p>
            <a:pPr>
              <a:spcAft>
                <a:spcPts val="600"/>
              </a:spcAft>
            </a:pPr>
            <a:r>
              <a:rPr lang="en-GB" sz="1250" dirty="0">
                <a:solidFill>
                  <a:schemeClr val="tx1"/>
                </a:solidFill>
              </a:rPr>
              <a:t>3.1 Carry out the Safeguarding Case File Evaluation Action Plan</a:t>
            </a:r>
          </a:p>
          <a:p>
            <a:pPr>
              <a:spcAft>
                <a:spcPts val="600"/>
              </a:spcAft>
            </a:pPr>
            <a:endParaRPr lang="en-GB" sz="400" dirty="0">
              <a:solidFill>
                <a:schemeClr val="tx1"/>
              </a:solidFill>
            </a:endParaRPr>
          </a:p>
          <a:p>
            <a:pPr>
              <a:spcAft>
                <a:spcPts val="600"/>
              </a:spcAft>
            </a:pPr>
            <a:r>
              <a:rPr lang="en-GB" sz="1250" b="1" dirty="0">
                <a:solidFill>
                  <a:srgbClr val="339966"/>
                </a:solidFill>
              </a:rPr>
              <a:t>Improve the response to safeguarding concerns at the ‘front door’:</a:t>
            </a:r>
            <a:endParaRPr lang="en-GB" sz="1250" dirty="0">
              <a:solidFill>
                <a:srgbClr val="339966"/>
              </a:solidFill>
            </a:endParaRPr>
          </a:p>
          <a:p>
            <a:pPr>
              <a:spcAft>
                <a:spcPts val="600"/>
              </a:spcAft>
            </a:pPr>
            <a:r>
              <a:rPr lang="en-GB" sz="1250" dirty="0">
                <a:solidFill>
                  <a:schemeClr val="tx1"/>
                </a:solidFill>
              </a:rPr>
              <a:t>3.2 Develop a Multi-Agency Safeguarding Team (MASH) model at the front door of adult social care.</a:t>
            </a:r>
          </a:p>
          <a:p>
            <a:pPr>
              <a:spcAft>
                <a:spcPts val="600"/>
              </a:spcAft>
            </a:pPr>
            <a:endParaRPr lang="en-GB" sz="400" dirty="0">
              <a:solidFill>
                <a:schemeClr val="tx1"/>
              </a:solidFill>
            </a:endParaRPr>
          </a:p>
          <a:p>
            <a:pPr>
              <a:spcAft>
                <a:spcPts val="600"/>
              </a:spcAft>
            </a:pPr>
            <a:r>
              <a:rPr lang="en-GB" sz="1250" b="1" dirty="0">
                <a:solidFill>
                  <a:srgbClr val="339966"/>
                </a:solidFill>
              </a:rPr>
              <a:t>Strengthen safeguarding in relation to Personal Assistants:</a:t>
            </a:r>
          </a:p>
          <a:p>
            <a:pPr>
              <a:spcAft>
                <a:spcPts val="600"/>
              </a:spcAft>
            </a:pPr>
            <a:r>
              <a:rPr lang="en-GB" sz="1250" dirty="0">
                <a:solidFill>
                  <a:schemeClr val="tx1"/>
                </a:solidFill>
              </a:rPr>
              <a:t>3.3 Develop a Personal Assistant Charter on safeguarding and introduce a more robust system of monitoring safeguarding trends.</a:t>
            </a:r>
          </a:p>
          <a:p>
            <a:pPr>
              <a:spcAft>
                <a:spcPts val="600"/>
              </a:spcAft>
            </a:pPr>
            <a:endParaRPr lang="en-GB" sz="400" b="1" dirty="0">
              <a:solidFill>
                <a:schemeClr val="tx1"/>
              </a:solidFill>
            </a:endParaRPr>
          </a:p>
          <a:p>
            <a:pPr>
              <a:spcAft>
                <a:spcPts val="600"/>
              </a:spcAft>
            </a:pPr>
            <a:r>
              <a:rPr lang="en-GB" sz="1250" b="1" dirty="0">
                <a:solidFill>
                  <a:srgbClr val="339966"/>
                </a:solidFill>
              </a:rPr>
              <a:t>Improve how we collect and act on feedback:</a:t>
            </a:r>
          </a:p>
          <a:p>
            <a:pPr>
              <a:spcAft>
                <a:spcPts val="600"/>
              </a:spcAft>
            </a:pPr>
            <a:r>
              <a:rPr lang="en-GB" sz="1250" dirty="0">
                <a:solidFill>
                  <a:schemeClr val="tx1"/>
                </a:solidFill>
              </a:rPr>
              <a:t>3.4 Introduce a system of gathering and recording feedback from people at the end of a safeguarding enquiry on their experience and outcomes.</a:t>
            </a:r>
          </a:p>
          <a:p>
            <a:pPr>
              <a:spcAft>
                <a:spcPts val="600"/>
              </a:spcAft>
            </a:pPr>
            <a:endParaRPr lang="en-GB" sz="400" dirty="0">
              <a:solidFill>
                <a:schemeClr val="tx1"/>
              </a:solidFill>
            </a:endParaRPr>
          </a:p>
          <a:p>
            <a:pPr>
              <a:spcAft>
                <a:spcPts val="600"/>
              </a:spcAft>
            </a:pPr>
            <a:r>
              <a:rPr lang="en-GB" sz="1250" b="1" dirty="0">
                <a:solidFill>
                  <a:srgbClr val="339966"/>
                </a:solidFill>
              </a:rPr>
              <a:t>Improve how we communicate the outcomes of safeguarding:</a:t>
            </a:r>
          </a:p>
          <a:p>
            <a:pPr>
              <a:spcAft>
                <a:spcPts val="600"/>
              </a:spcAft>
            </a:pPr>
            <a:r>
              <a:rPr lang="en-GB" sz="1250" dirty="0">
                <a:solidFill>
                  <a:schemeClr val="tx1"/>
                </a:solidFill>
              </a:rPr>
              <a:t>3.5 Carry out insight work to understand where the communication breakdown  is when telling people what has happened after they raise a concern.</a:t>
            </a:r>
          </a:p>
          <a:p>
            <a:pPr>
              <a:spcAft>
                <a:spcPts val="600"/>
              </a:spcAft>
            </a:pPr>
            <a:endParaRPr lang="en-GB" sz="400" dirty="0">
              <a:solidFill>
                <a:schemeClr val="tx1"/>
              </a:solidFill>
            </a:endParaRPr>
          </a:p>
          <a:p>
            <a:pPr>
              <a:spcAft>
                <a:spcPts val="600"/>
              </a:spcAft>
            </a:pPr>
            <a:r>
              <a:rPr lang="en-GB" sz="1250" b="1" dirty="0">
                <a:solidFill>
                  <a:srgbClr val="339966"/>
                </a:solidFill>
              </a:rPr>
              <a:t>Articulate our approach to situations where safety risks are heightened:</a:t>
            </a:r>
          </a:p>
          <a:p>
            <a:pPr>
              <a:spcAft>
                <a:spcPts val="600"/>
              </a:spcAft>
            </a:pPr>
            <a:r>
              <a:rPr lang="en-GB" sz="1250" dirty="0">
                <a:solidFill>
                  <a:schemeClr val="tx1"/>
                </a:solidFill>
              </a:rPr>
              <a:t>3.6 Agree written protocols and procedures on how continuity of care is assured when people transition to adult service, when people move out-of-borough or move between agencies.</a:t>
            </a:r>
          </a:p>
          <a:p>
            <a:pPr>
              <a:spcAft>
                <a:spcPts val="600"/>
              </a:spcAft>
            </a:pPr>
            <a:endParaRPr lang="en-GB" sz="1250" dirty="0">
              <a:solidFill>
                <a:schemeClr val="tx1"/>
              </a:solidFill>
            </a:endParaRPr>
          </a:p>
          <a:p>
            <a:pPr>
              <a:spcAft>
                <a:spcPts val="600"/>
              </a:spcAft>
            </a:pPr>
            <a:r>
              <a:rPr lang="en-GB" sz="1250" b="1" dirty="0">
                <a:solidFill>
                  <a:srgbClr val="339966"/>
                </a:solidFill>
              </a:rPr>
              <a:t>Ensure safeguarding adults is seen as everyone’s business:</a:t>
            </a:r>
          </a:p>
          <a:p>
            <a:pPr>
              <a:spcAft>
                <a:spcPts val="600"/>
              </a:spcAft>
            </a:pPr>
            <a:r>
              <a:rPr lang="en-GB" sz="1250" dirty="0">
                <a:solidFill>
                  <a:schemeClr val="tx1"/>
                </a:solidFill>
              </a:rPr>
              <a:t>3.7 Work with council colleagues to ensure safeguarding adults is embedded as a council-wide issue, including across all housing services</a:t>
            </a:r>
          </a:p>
          <a:p>
            <a:pPr>
              <a:spcAft>
                <a:spcPts val="600"/>
              </a:spcAft>
            </a:pPr>
            <a:endParaRPr lang="en-GB" sz="400" dirty="0">
              <a:solidFill>
                <a:schemeClr val="tx1"/>
              </a:solidFill>
            </a:endParaRPr>
          </a:p>
          <a:p>
            <a:pPr>
              <a:spcAft>
                <a:spcPts val="600"/>
              </a:spcAft>
            </a:pPr>
            <a:r>
              <a:rPr lang="en-GB" sz="1250" b="1" dirty="0">
                <a:solidFill>
                  <a:srgbClr val="339966"/>
                </a:solidFill>
              </a:rPr>
              <a:t>Support the Safeguarding Adults Board to carry out priorities:</a:t>
            </a:r>
          </a:p>
          <a:p>
            <a:pPr>
              <a:spcAft>
                <a:spcPts val="600"/>
              </a:spcAft>
            </a:pPr>
            <a:r>
              <a:rPr lang="en-GB" sz="1250" dirty="0">
                <a:solidFill>
                  <a:schemeClr val="tx1"/>
                </a:solidFill>
              </a:rPr>
              <a:t>3.8 Carry out community engagement, awareness-raising and prevention activity, including via the October Safeguarding Conference</a:t>
            </a:r>
          </a:p>
          <a:p>
            <a:pPr>
              <a:spcAft>
                <a:spcPts val="600"/>
              </a:spcAft>
            </a:pPr>
            <a:r>
              <a:rPr lang="en-GB" sz="1250" dirty="0">
                <a:solidFill>
                  <a:schemeClr val="tx1"/>
                </a:solidFill>
              </a:rPr>
              <a:t>3.9 Carry out and monitor Safeguarding Adult Review actions plans relevant to adult social care (‘Jack’ and ‘William’)</a:t>
            </a:r>
          </a:p>
          <a:p>
            <a:pPr>
              <a:spcAft>
                <a:spcPts val="600"/>
              </a:spcAft>
            </a:pPr>
            <a:r>
              <a:rPr lang="en-GB" sz="1250" dirty="0">
                <a:solidFill>
                  <a:schemeClr val="tx1"/>
                </a:solidFill>
              </a:rPr>
              <a:t>3.10 Support the Board to strengthen co-production and hearing the voice of people with lived experience of safeguarding. </a:t>
            </a:r>
          </a:p>
          <a:p>
            <a:pPr>
              <a:spcAft>
                <a:spcPts val="600"/>
              </a:spcAft>
            </a:pPr>
            <a:endParaRPr lang="en-GB" sz="400" dirty="0">
              <a:solidFill>
                <a:schemeClr val="tx1"/>
              </a:solidFill>
            </a:endParaRPr>
          </a:p>
          <a:p>
            <a:pPr>
              <a:spcAft>
                <a:spcPts val="600"/>
              </a:spcAft>
            </a:pPr>
            <a:r>
              <a:rPr lang="en-GB" sz="1250" b="1" dirty="0">
                <a:solidFill>
                  <a:srgbClr val="339966"/>
                </a:solidFill>
              </a:rPr>
              <a:t>Improve waiting times for community-based </a:t>
            </a:r>
            <a:r>
              <a:rPr lang="en-GB" sz="1250" b="1" dirty="0" err="1">
                <a:solidFill>
                  <a:srgbClr val="339966"/>
                </a:solidFill>
              </a:rPr>
              <a:t>DoLs</a:t>
            </a:r>
            <a:r>
              <a:rPr lang="en-GB" sz="1250" b="1" dirty="0">
                <a:solidFill>
                  <a:srgbClr val="339966"/>
                </a:solidFill>
              </a:rPr>
              <a:t>:</a:t>
            </a:r>
          </a:p>
          <a:p>
            <a:pPr>
              <a:spcAft>
                <a:spcPts val="600"/>
              </a:spcAft>
            </a:pPr>
            <a:r>
              <a:rPr lang="en-GB" sz="1250" dirty="0">
                <a:solidFill>
                  <a:schemeClr val="tx1"/>
                </a:solidFill>
              </a:rPr>
              <a:t>3.11 Apply the learning from tackling waiting lists for hospital and residential care </a:t>
            </a:r>
            <a:r>
              <a:rPr lang="en-GB" sz="1250" dirty="0" err="1">
                <a:solidFill>
                  <a:schemeClr val="tx1"/>
                </a:solidFill>
              </a:rPr>
              <a:t>DoLs</a:t>
            </a:r>
            <a:r>
              <a:rPr lang="en-GB" sz="1250" dirty="0">
                <a:solidFill>
                  <a:schemeClr val="tx1"/>
                </a:solidFill>
              </a:rPr>
              <a:t> assessments to community-based assessments.</a:t>
            </a:r>
          </a:p>
          <a:p>
            <a:pPr>
              <a:spcAft>
                <a:spcPts val="600"/>
              </a:spcAft>
            </a:pPr>
            <a:endParaRPr lang="en-GB" sz="1200" dirty="0">
              <a:solidFill>
                <a:schemeClr val="tx1"/>
              </a:solidFill>
            </a:endParaRPr>
          </a:p>
          <a:p>
            <a:pPr>
              <a:spcAft>
                <a:spcPts val="600"/>
              </a:spcAft>
            </a:pPr>
            <a:r>
              <a:rPr lang="en-GB" sz="1200" dirty="0">
                <a:solidFill>
                  <a:schemeClr val="tx1"/>
                </a:solidFill>
              </a:rPr>
              <a:t> </a:t>
            </a:r>
          </a:p>
        </p:txBody>
      </p:sp>
    </p:spTree>
    <p:extLst>
      <p:ext uri="{BB962C8B-B14F-4D97-AF65-F5344CB8AC3E}">
        <p14:creationId xmlns:p14="http://schemas.microsoft.com/office/powerpoint/2010/main" val="2360155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D92A28D65B667A4FA8DA87AA332C15AD" ma:contentTypeVersion="4" ma:contentTypeDescription="Create a new document." ma:contentTypeScope="" ma:versionID="370c53e4cbfe684fa2222a7b7a0f49ec">
  <xsd:schema xmlns:xsd="http://www.w3.org/2001/XMLSchema" xmlns:xs="http://www.w3.org/2001/XMLSchema" xmlns:p="http://schemas.microsoft.com/office/2006/metadata/properties" xmlns:ns2="b9190ba2-767a-4df1-a064-e760ee4efed6" xmlns:ns3="0101eee4-e614-4792-bb5f-34e273d4ed2a" targetNamespace="http://schemas.microsoft.com/office/2006/metadata/properties" ma:root="true" ma:fieldsID="9a2f9891f309cbe254dd60ba15f83fe0" ns2:_="" ns3:_="">
    <xsd:import namespace="b9190ba2-767a-4df1-a064-e760ee4efed6"/>
    <xsd:import namespace="0101eee4-e614-4792-bb5f-34e273d4ed2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90ba2-767a-4df1-a064-e760ee4efed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101eee4-e614-4792-bb5f-34e273d4ed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b9190ba2-767a-4df1-a064-e760ee4efed6">Q6WJ4ZXAQ73N-851589118-2096</_dlc_DocId>
    <_dlc_DocIdUrl xmlns="b9190ba2-767a-4df1-a064-e760ee4efed6">
      <Url>https://lbbd.sharepoint.com/teams/T0713-INT-MGMT-HoS/_layouts/15/DocIdRedir.aspx?ID=Q6WJ4ZXAQ73N-851589118-2096</Url>
      <Description>Q6WJ4ZXAQ73N-851589118-2096</Description>
    </_dlc_DocIdUrl>
    <_dlc_DocIdPersistId xmlns="b9190ba2-767a-4df1-a064-e760ee4efed6">false</_dlc_DocIdPersistId>
  </documentManagement>
</p:properties>
</file>

<file path=customXml/item5.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1A7E4F3FEFD9C04F88917AAE9740ACDC" ma:contentTypeVersion="4" ma:contentTypeDescription="Document with LGCS and Type of Content Classification" ma:contentTypeScope="" ma:versionID="d16397b41a684d2c78bf3a83af3914c6">
  <xsd:schema xmlns:xsd="http://www.w3.org/2001/XMLSchema" xmlns:xs="http://www.w3.org/2001/XMLSchema" xmlns:p="http://schemas.microsoft.com/office/2006/metadata/properties" xmlns:ns2="6f247cf5-36db-4625-96bb-fe9ae63417ad" xmlns:ns3="126418d0-15ac-4827-b4cb-5c8143235f7e" targetNamespace="http://schemas.microsoft.com/office/2006/metadata/properties" ma:root="true" ma:fieldsID="acf82fb7c7e8bd6c7ed678bbc1eb8e1d" ns2:_="" ns3:_="">
    <xsd:import namespace="6f247cf5-36db-4625-96bb-fe9ae63417ad"/>
    <xsd:import namespace="126418d0-15ac-4827-b4cb-5c8143235f7e"/>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f8efbe7-ca23-4c85-aeb5-a514fc279cb8}" ma:internalName="TaxCatchAll" ma:showField="CatchAllData" ma:web="126418d0-15ac-4827-b4cb-5c8143235f7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f8efbe7-ca23-4c85-aeb5-a514fc279cb8}" ma:internalName="TaxCatchAllLabel" ma:readOnly="true" ma:showField="CatchAllDataLabel" ma:web="126418d0-15ac-4827-b4cb-5c8143235f7e">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6418d0-15ac-4827-b4cb-5c8143235f7e"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2.xml><?xml version="1.0" encoding="utf-8"?>
<ds:datastoreItem xmlns:ds="http://schemas.openxmlformats.org/officeDocument/2006/customXml" ds:itemID="{39E21B36-4B99-46B6-8F09-380C15A230FF}"/>
</file>

<file path=customXml/itemProps3.xml><?xml version="1.0" encoding="utf-8"?>
<ds:datastoreItem xmlns:ds="http://schemas.openxmlformats.org/officeDocument/2006/customXml" ds:itemID="{7B738F1B-3887-46E0-8013-088454E5697D}">
  <ds:schemaRefs>
    <ds:schemaRef ds:uri="http://schemas.microsoft.com/sharepoint/events"/>
  </ds:schemaRefs>
</ds:datastoreItem>
</file>

<file path=customXml/itemProps4.xml><?xml version="1.0" encoding="utf-8"?>
<ds:datastoreItem xmlns:ds="http://schemas.openxmlformats.org/officeDocument/2006/customXml" ds:itemID="{34C96992-465D-4247-A67D-172E6455C3D8}">
  <ds:schemaRefs>
    <ds:schemaRef ds:uri="6f806f79-4d00-485c-8414-e94cb1a4e87a"/>
    <ds:schemaRef ds:uri="f2246d44-6f4b-4c5e-bb0d-fc8c3f6d8c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f247cf5-36db-4625-96bb-fe9ae63417ad"/>
    <ds:schemaRef ds:uri="126418d0-15ac-4827-b4cb-5c8143235f7e"/>
  </ds:schemaRefs>
</ds:datastoreItem>
</file>

<file path=customXml/itemProps5.xml><?xml version="1.0" encoding="utf-8"?>
<ds:datastoreItem xmlns:ds="http://schemas.openxmlformats.org/officeDocument/2006/customXml" ds:itemID="{F856A6CA-3DA7-46EA-A8C5-D5C1439D01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126418d0-15ac-4827-b4cb-5c8143235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2714</TotalTime>
  <Words>3213</Words>
  <Application>Microsoft Office PowerPoint</Application>
  <PresentationFormat>Widescreen</PresentationFormat>
  <Paragraphs>361</Paragraphs>
  <Slides>12</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Joanne Starkie</cp:lastModifiedBy>
  <cp:revision>12</cp:revision>
  <dcterms:created xsi:type="dcterms:W3CDTF">2019-01-21T16:24:01Z</dcterms:created>
  <dcterms:modified xsi:type="dcterms:W3CDTF">2023-10-26T14:48:43Z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0x0101003D111B80989C2F48A98656A918A919A000D92A28D65B667A4FA8DA87AA332C15AD</vt:lpwstr>
  </property>
  <property fmtid="{D5CDD505-2E9C-101B-9397-08002B2CF9AE}" pid="3" name="MediaServiceImageTags">
    <vt:lpwstr/>
  </property>
  <property fmtid="{D5CDD505-2E9C-101B-9397-08002B2CF9AE}" pid="4" name="lcf76f155ced4ddcb4097134ff3c332f">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a8455ed1fd22475083a09a91de16b8fd">
    <vt:lpwstr/>
  </property>
  <property fmtid="{D5CDD505-2E9C-101B-9397-08002B2CF9AE}" pid="9" name="Financial Year">
    <vt:lpwstr/>
  </property>
  <property fmtid="{D5CDD505-2E9C-101B-9397-08002B2CF9AE}" pid="10" name="_dlc_DocIdItemGuid">
    <vt:lpwstr>774e2e7f-61cf-4977-affd-2d40b1be461e</vt:lpwstr>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y fmtid="{D5CDD505-2E9C-101B-9397-08002B2CF9AE}" pid="18" name="xd_Signature">
    <vt:bool>false</vt:bool>
  </property>
</Properties>
</file>