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modernComment_104_927481E2.xml" ContentType="application/vnd.ms-powerpoint.comments+xml"/>
  <Override PartName="/ppt/theme/themeOverride1.xml" ContentType="application/vnd.openxmlformats-officedocument.themeOverrid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240_84AFE163.xml" ContentType="application/vnd.ms-powerpoint.comments+xml"/>
  <Override PartName="/ppt/comments/modernComment_23F_968CEFB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73" r:id="rId7"/>
    <p:sldMasterId id="2147483733" r:id="rId8"/>
    <p:sldMasterId id="2147483745" r:id="rId9"/>
  </p:sldMasterIdLst>
  <p:notesMasterIdLst>
    <p:notesMasterId r:id="rId28"/>
  </p:notesMasterIdLst>
  <p:sldIdLst>
    <p:sldId id="257" r:id="rId10"/>
    <p:sldId id="260" r:id="rId11"/>
    <p:sldId id="583" r:id="rId12"/>
    <p:sldId id="940" r:id="rId13"/>
    <p:sldId id="265" r:id="rId14"/>
    <p:sldId id="577" r:id="rId15"/>
    <p:sldId id="576" r:id="rId16"/>
    <p:sldId id="575" r:id="rId17"/>
    <p:sldId id="578" r:id="rId18"/>
    <p:sldId id="579" r:id="rId19"/>
    <p:sldId id="580" r:id="rId20"/>
    <p:sldId id="571" r:id="rId21"/>
    <p:sldId id="535" r:id="rId22"/>
    <p:sldId id="532" r:id="rId23"/>
    <p:sldId id="536" r:id="rId24"/>
    <p:sldId id="574" r:id="rId25"/>
    <p:sldId id="582" r:id="rId26"/>
    <p:sldId id="5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781024-301A-9291-1CF6-72A8BFDBA944}" name="Jacqueline Hutchinson" initials="JH" userId="S::jacqueline.hutchinson@lbbd.gov.uk::933a7637-8092-490b-8f6e-680864b6e98d" providerId="AD"/>
  <p188:author id="{CBD1968F-C7CD-B746-7C7D-81BBDC26E4D9}" name="Sophie Keenleyside" initials="SK" userId="S::sophie.keenleyside@lbbd.gov.uk::49c5465a-b3c7-4db2-b239-4be485736cfc" providerId="AD"/>
  <p188:author id="{E2A7AC96-E6AD-DEF2-1954-74A5C09A1F0F}" name="Claire Anena" initials="CA" userId="S::Claire.Anena@lbbd.gov.uk::548a1065-8302-4361-abda-8e60c0aed3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C7946-A2E3-459D-9634-F61559DD3B87}" v="2" dt="2023-12-05T08:58:48.019"/>
    <p1510:client id="{837EBC26-1D1A-482D-81EB-6DE73A5768FB}" v="94" dt="2023-12-05T06:31:23.100"/>
    <p1510:client id="{9A7E3C13-06A3-4D02-E106-40F289B99FF9}" v="37" dt="2023-12-05T09:16:07.242"/>
    <p1510:client id="{D3A24D1D-CA3E-4670-A7EF-0231A6EA91C3}" v="3" dt="2023-12-05T09:47:03.072"/>
    <p1510:client id="{E4145616-BCE3-4830-88F0-CFC9DC955CE5}" v="42" vWet="232" dt="2023-12-05T08:57:51.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8/10/relationships/authors" Target="author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 Id="rId8"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Age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8.2652668416447944E-2"/>
          <c:y val="0.2200462962962963"/>
          <c:w val="0.90286351706036749"/>
          <c:h val="0.59814049285505977"/>
        </c:manualLayout>
      </c:layout>
      <c:barChart>
        <c:barDir val="col"/>
        <c:grouping val="clustered"/>
        <c:varyColors val="0"/>
        <c:ser>
          <c:idx val="0"/>
          <c:order val="0"/>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'RAW data'!$B$43:$B$55</c:f>
              <c:strCache>
                <c:ptCount val="13"/>
                <c:pt idx="0">
                  <c:v>Under 18</c:v>
                </c:pt>
                <c:pt idx="1">
                  <c:v>18-24</c:v>
                </c:pt>
                <c:pt idx="2">
                  <c:v>25-29</c:v>
                </c:pt>
                <c:pt idx="3">
                  <c:v>30-34</c:v>
                </c:pt>
                <c:pt idx="4">
                  <c:v>35-39</c:v>
                </c:pt>
                <c:pt idx="5">
                  <c:v>40-44</c:v>
                </c:pt>
                <c:pt idx="6">
                  <c:v>45-49</c:v>
                </c:pt>
                <c:pt idx="7">
                  <c:v>50-54</c:v>
                </c:pt>
                <c:pt idx="8">
                  <c:v>55-59</c:v>
                </c:pt>
                <c:pt idx="9">
                  <c:v>60-64</c:v>
                </c:pt>
                <c:pt idx="10">
                  <c:v>65-69</c:v>
                </c:pt>
                <c:pt idx="11">
                  <c:v>70-74</c:v>
                </c:pt>
                <c:pt idx="12">
                  <c:v>75 and over </c:v>
                </c:pt>
              </c:strCache>
            </c:strRef>
          </c:cat>
          <c:val>
            <c:numRef>
              <c:f>'RAW data'!$C$43:$C$55</c:f>
            </c:numRef>
          </c:val>
          <c:extLst>
            <c:ext xmlns:c16="http://schemas.microsoft.com/office/drawing/2014/chart" uri="{C3380CC4-5D6E-409C-BE32-E72D297353CC}">
              <c16:uniqueId val="{00000000-F8C6-4145-920E-AE2BD37FC54F}"/>
            </c:ext>
          </c:extLst>
        </c:ser>
        <c:ser>
          <c:idx val="1"/>
          <c:order val="1"/>
          <c:spPr>
            <a:solidFill>
              <a:schemeClr val="accent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'RAW data'!$B$43:$B$55</c:f>
              <c:strCache>
                <c:ptCount val="13"/>
                <c:pt idx="0">
                  <c:v>Under 18</c:v>
                </c:pt>
                <c:pt idx="1">
                  <c:v>18-24</c:v>
                </c:pt>
                <c:pt idx="2">
                  <c:v>25-29</c:v>
                </c:pt>
                <c:pt idx="3">
                  <c:v>30-34</c:v>
                </c:pt>
                <c:pt idx="4">
                  <c:v>35-39</c:v>
                </c:pt>
                <c:pt idx="5">
                  <c:v>40-44</c:v>
                </c:pt>
                <c:pt idx="6">
                  <c:v>45-49</c:v>
                </c:pt>
                <c:pt idx="7">
                  <c:v>50-54</c:v>
                </c:pt>
                <c:pt idx="8">
                  <c:v>55-59</c:v>
                </c:pt>
                <c:pt idx="9">
                  <c:v>60-64</c:v>
                </c:pt>
                <c:pt idx="10">
                  <c:v>65-69</c:v>
                </c:pt>
                <c:pt idx="11">
                  <c:v>70-74</c:v>
                </c:pt>
                <c:pt idx="12">
                  <c:v>75 and over </c:v>
                </c:pt>
              </c:strCache>
            </c:strRef>
          </c:cat>
          <c:val>
            <c:numRef>
              <c:f>'RAW data'!$D$43:$D$55</c:f>
              <c:numCache>
                <c:formatCode>General</c:formatCode>
                <c:ptCount val="13"/>
                <c:pt idx="0">
                  <c:v>49</c:v>
                </c:pt>
                <c:pt idx="1">
                  <c:v>84</c:v>
                </c:pt>
                <c:pt idx="2">
                  <c:v>94</c:v>
                </c:pt>
                <c:pt idx="3">
                  <c:v>119</c:v>
                </c:pt>
                <c:pt idx="4">
                  <c:v>124</c:v>
                </c:pt>
                <c:pt idx="5">
                  <c:v>134</c:v>
                </c:pt>
                <c:pt idx="6">
                  <c:v>128</c:v>
                </c:pt>
                <c:pt idx="7">
                  <c:v>122</c:v>
                </c:pt>
                <c:pt idx="8">
                  <c:v>125</c:v>
                </c:pt>
                <c:pt idx="9">
                  <c:v>118</c:v>
                </c:pt>
                <c:pt idx="10">
                  <c:v>72</c:v>
                </c:pt>
                <c:pt idx="11">
                  <c:v>45</c:v>
                </c:pt>
                <c:pt idx="12">
                  <c:v>114</c:v>
                </c:pt>
              </c:numCache>
            </c:numRef>
          </c:val>
          <c:extLst>
            <c:ext xmlns:c16="http://schemas.microsoft.com/office/drawing/2014/chart" uri="{C3380CC4-5D6E-409C-BE32-E72D297353CC}">
              <c16:uniqueId val="{00000001-F8C6-4145-920E-AE2BD37FC54F}"/>
            </c:ext>
          </c:extLst>
        </c:ser>
        <c:ser>
          <c:idx val="2"/>
          <c:order val="2"/>
          <c:spPr>
            <a:gradFill rotWithShape="1">
              <a:gsLst>
                <a:gs pos="0">
                  <a:schemeClr val="dk1">
                    <a:tint val="75000"/>
                    <a:satMod val="103000"/>
                    <a:lumMod val="102000"/>
                    <a:tint val="94000"/>
                  </a:schemeClr>
                </a:gs>
                <a:gs pos="50000">
                  <a:schemeClr val="dk1">
                    <a:tint val="75000"/>
                    <a:satMod val="110000"/>
                    <a:lumMod val="100000"/>
                    <a:shade val="100000"/>
                  </a:schemeClr>
                </a:gs>
                <a:gs pos="100000">
                  <a:schemeClr val="dk1">
                    <a:tint val="7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'RAW data'!$B$43:$B$55</c:f>
              <c:strCache>
                <c:ptCount val="13"/>
                <c:pt idx="0">
                  <c:v>Under 18</c:v>
                </c:pt>
                <c:pt idx="1">
                  <c:v>18-24</c:v>
                </c:pt>
                <c:pt idx="2">
                  <c:v>25-29</c:v>
                </c:pt>
                <c:pt idx="3">
                  <c:v>30-34</c:v>
                </c:pt>
                <c:pt idx="4">
                  <c:v>35-39</c:v>
                </c:pt>
                <c:pt idx="5">
                  <c:v>40-44</c:v>
                </c:pt>
                <c:pt idx="6">
                  <c:v>45-49</c:v>
                </c:pt>
                <c:pt idx="7">
                  <c:v>50-54</c:v>
                </c:pt>
                <c:pt idx="8">
                  <c:v>55-59</c:v>
                </c:pt>
                <c:pt idx="9">
                  <c:v>60-64</c:v>
                </c:pt>
                <c:pt idx="10">
                  <c:v>65-69</c:v>
                </c:pt>
                <c:pt idx="11">
                  <c:v>70-74</c:v>
                </c:pt>
                <c:pt idx="12">
                  <c:v>75 and over </c:v>
                </c:pt>
              </c:strCache>
            </c:strRef>
          </c:cat>
          <c:val>
            <c:numRef>
              <c:f>'RAW data'!$E$43:$E$55</c:f>
              <c:numCache>
                <c:formatCode>General</c:formatCode>
                <c:ptCount val="13"/>
              </c:numCache>
            </c:numRef>
          </c:val>
          <c:extLst>
            <c:ext xmlns:c16="http://schemas.microsoft.com/office/drawing/2014/chart" uri="{C3380CC4-5D6E-409C-BE32-E72D297353CC}">
              <c16:uniqueId val="{00000002-F8C6-4145-920E-AE2BD37FC54F}"/>
            </c:ext>
          </c:extLst>
        </c:ser>
        <c:dLbls>
          <c:dLblPos val="inEnd"/>
          <c:showLegendKey val="0"/>
          <c:showVal val="1"/>
          <c:showCatName val="0"/>
          <c:showSerName val="0"/>
          <c:showPercent val="0"/>
          <c:showBubbleSize val="0"/>
        </c:dLbls>
        <c:gapWidth val="100"/>
        <c:overlap val="-24"/>
        <c:axId val="897815600"/>
        <c:axId val="897822816"/>
      </c:barChart>
      <c:catAx>
        <c:axId val="8978156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897822816"/>
        <c:crosses val="autoZero"/>
        <c:auto val="1"/>
        <c:lblAlgn val="ctr"/>
        <c:lblOffset val="100"/>
        <c:noMultiLvlLbl val="0"/>
      </c:catAx>
      <c:valAx>
        <c:axId val="89782281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8978156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gender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'RAW data'!$B$58:$B$68</c:f>
              <c:strCache>
                <c:ptCount val="11"/>
                <c:pt idx="0">
                  <c:v>Referrals by Gender</c:v>
                </c:pt>
                <c:pt idx="1">
                  <c:v>Female</c:v>
                </c:pt>
                <c:pt idx="2">
                  <c:v>Male</c:v>
                </c:pt>
                <c:pt idx="3">
                  <c:v>Transgender female</c:v>
                </c:pt>
                <c:pt idx="4">
                  <c:v>transgender male</c:v>
                </c:pt>
                <c:pt idx="5">
                  <c:v>Non-binary</c:v>
                </c:pt>
                <c:pt idx="6">
                  <c:v>intersex</c:v>
                </c:pt>
                <c:pt idx="7">
                  <c:v>not specificed</c:v>
                </c:pt>
                <c:pt idx="8">
                  <c:v>not known</c:v>
                </c:pt>
                <c:pt idx="9">
                  <c:v>other</c:v>
                </c:pt>
                <c:pt idx="10">
                  <c:v>not recorded</c:v>
                </c:pt>
              </c:strCache>
            </c:strRef>
          </c:cat>
          <c:val>
            <c:numRef>
              <c:f>'RAW data'!$C$58:$C$68</c:f>
            </c:numRef>
          </c:val>
          <c:extLst>
            <c:ext xmlns:c16="http://schemas.microsoft.com/office/drawing/2014/chart" uri="{C3380CC4-5D6E-409C-BE32-E72D297353CC}">
              <c16:uniqueId val="{00000000-ABBD-4F3D-B2A7-6AF869490C2C}"/>
            </c:ext>
          </c:extLst>
        </c:ser>
        <c:ser>
          <c:idx val="1"/>
          <c:order val="1"/>
          <c:spPr>
            <a:solidFill>
              <a:schemeClr val="accent1"/>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'RAW data'!$B$58:$B$68</c:f>
              <c:strCache>
                <c:ptCount val="11"/>
                <c:pt idx="0">
                  <c:v>Referrals by Gender</c:v>
                </c:pt>
                <c:pt idx="1">
                  <c:v>Female</c:v>
                </c:pt>
                <c:pt idx="2">
                  <c:v>Male</c:v>
                </c:pt>
                <c:pt idx="3">
                  <c:v>Transgender female</c:v>
                </c:pt>
                <c:pt idx="4">
                  <c:v>transgender male</c:v>
                </c:pt>
                <c:pt idx="5">
                  <c:v>Non-binary</c:v>
                </c:pt>
                <c:pt idx="6">
                  <c:v>intersex</c:v>
                </c:pt>
                <c:pt idx="7">
                  <c:v>not specificed</c:v>
                </c:pt>
                <c:pt idx="8">
                  <c:v>not known</c:v>
                </c:pt>
                <c:pt idx="9">
                  <c:v>other</c:v>
                </c:pt>
                <c:pt idx="10">
                  <c:v>not recorded</c:v>
                </c:pt>
              </c:strCache>
            </c:strRef>
          </c:cat>
          <c:val>
            <c:numRef>
              <c:f>'RAW data'!$D$58:$D$68</c:f>
              <c:numCache>
                <c:formatCode>General</c:formatCode>
                <c:ptCount val="11"/>
                <c:pt idx="1">
                  <c:v>773</c:v>
                </c:pt>
                <c:pt idx="2">
                  <c:v>500</c:v>
                </c:pt>
                <c:pt idx="10">
                  <c:v>54</c:v>
                </c:pt>
              </c:numCache>
            </c:numRef>
          </c:val>
          <c:extLst>
            <c:ext xmlns:c16="http://schemas.microsoft.com/office/drawing/2014/chart" uri="{C3380CC4-5D6E-409C-BE32-E72D297353CC}">
              <c16:uniqueId val="{00000001-ABBD-4F3D-B2A7-6AF869490C2C}"/>
            </c:ext>
          </c:extLst>
        </c:ser>
        <c:dLbls>
          <c:showLegendKey val="0"/>
          <c:showVal val="1"/>
          <c:showCatName val="0"/>
          <c:showSerName val="0"/>
          <c:showPercent val="0"/>
          <c:showBubbleSize val="0"/>
        </c:dLbls>
        <c:gapWidth val="150"/>
        <c:shape val="box"/>
        <c:axId val="1304482031"/>
        <c:axId val="1625715264"/>
        <c:axId val="0"/>
      </c:bar3DChart>
      <c:catAx>
        <c:axId val="13044820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625715264"/>
        <c:crosses val="autoZero"/>
        <c:auto val="1"/>
        <c:lblAlgn val="ctr"/>
        <c:lblOffset val="100"/>
        <c:noMultiLvlLbl val="0"/>
      </c:catAx>
      <c:valAx>
        <c:axId val="162571526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30448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a:t>Ethnicity</a:t>
            </a:r>
            <a:r>
              <a:rPr lang="en-GB" baseline="0"/>
              <a:t> </a:t>
            </a:r>
            <a:endParaRPr lang="en-GB"/>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'RAW data'!$B$76:$B$94</c:f>
              <c:strCache>
                <c:ptCount val="19"/>
                <c:pt idx="0">
                  <c:v>African</c:v>
                </c:pt>
                <c:pt idx="1">
                  <c:v>Caribbean</c:v>
                </c:pt>
                <c:pt idx="2">
                  <c:v>Any other Black, African or Caribbean background</c:v>
                </c:pt>
                <c:pt idx="3">
                  <c:v>Any other ethnic group</c:v>
                </c:pt>
                <c:pt idx="4">
                  <c:v>White British</c:v>
                </c:pt>
                <c:pt idx="5">
                  <c:v>Irish</c:v>
                </c:pt>
                <c:pt idx="6">
                  <c:v>Gypsy or Irish traveller</c:v>
                </c:pt>
                <c:pt idx="7">
                  <c:v>Any other White background</c:v>
                </c:pt>
                <c:pt idx="8">
                  <c:v>Indian</c:v>
                </c:pt>
                <c:pt idx="9">
                  <c:v>Pakistani</c:v>
                </c:pt>
                <c:pt idx="10">
                  <c:v>Bangladeshi</c:v>
                </c:pt>
                <c:pt idx="11">
                  <c:v>Chinese</c:v>
                </c:pt>
                <c:pt idx="12">
                  <c:v>Any other Asian background</c:v>
                </c:pt>
                <c:pt idx="13">
                  <c:v>White and Black African</c:v>
                </c:pt>
                <c:pt idx="14">
                  <c:v>White and Black Caribbean</c:v>
                </c:pt>
                <c:pt idx="15">
                  <c:v>White and Asian</c:v>
                </c:pt>
                <c:pt idx="16">
                  <c:v>Any other Mixed or Multiple ethnic background</c:v>
                </c:pt>
                <c:pt idx="17">
                  <c:v>Prefer not to say</c:v>
                </c:pt>
                <c:pt idx="18">
                  <c:v>Not recorded</c:v>
                </c:pt>
              </c:strCache>
            </c:strRef>
          </c:cat>
          <c:val>
            <c:numRef>
              <c:f>'RAW data'!$C$76:$C$94</c:f>
              <c:numCache>
                <c:formatCode>General</c:formatCode>
                <c:ptCount val="19"/>
                <c:pt idx="0">
                  <c:v>99</c:v>
                </c:pt>
                <c:pt idx="1">
                  <c:v>10</c:v>
                </c:pt>
                <c:pt idx="2">
                  <c:v>21</c:v>
                </c:pt>
                <c:pt idx="3">
                  <c:v>20</c:v>
                </c:pt>
                <c:pt idx="4">
                  <c:v>296</c:v>
                </c:pt>
                <c:pt idx="5">
                  <c:v>5</c:v>
                </c:pt>
                <c:pt idx="6">
                  <c:v>1</c:v>
                </c:pt>
                <c:pt idx="7">
                  <c:v>43</c:v>
                </c:pt>
                <c:pt idx="8">
                  <c:v>21</c:v>
                </c:pt>
                <c:pt idx="9">
                  <c:v>11</c:v>
                </c:pt>
                <c:pt idx="10">
                  <c:v>63</c:v>
                </c:pt>
                <c:pt idx="11">
                  <c:v>3</c:v>
                </c:pt>
                <c:pt idx="12">
                  <c:v>28</c:v>
                </c:pt>
                <c:pt idx="13">
                  <c:v>3</c:v>
                </c:pt>
                <c:pt idx="14">
                  <c:v>5</c:v>
                </c:pt>
                <c:pt idx="15">
                  <c:v>1</c:v>
                </c:pt>
                <c:pt idx="16">
                  <c:v>8</c:v>
                </c:pt>
                <c:pt idx="17">
                  <c:v>81</c:v>
                </c:pt>
                <c:pt idx="18">
                  <c:v>585</c:v>
                </c:pt>
              </c:numCache>
            </c:numRef>
          </c:val>
          <c:extLst>
            <c:ext xmlns:c16="http://schemas.microsoft.com/office/drawing/2014/chart" uri="{C3380CC4-5D6E-409C-BE32-E72D297353CC}">
              <c16:uniqueId val="{00000000-EAA8-4395-939E-D9742FB54E7D}"/>
            </c:ext>
          </c:extLst>
        </c:ser>
        <c:dLbls>
          <c:showLegendKey val="0"/>
          <c:showVal val="1"/>
          <c:showCatName val="0"/>
          <c:showSerName val="0"/>
          <c:showPercent val="0"/>
          <c:showBubbleSize val="0"/>
        </c:dLbls>
        <c:gapWidth val="150"/>
        <c:shape val="box"/>
        <c:axId val="1127024336"/>
        <c:axId val="7998544"/>
        <c:axId val="0"/>
      </c:bar3DChart>
      <c:catAx>
        <c:axId val="1127024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998544"/>
        <c:crosses val="autoZero"/>
        <c:auto val="1"/>
        <c:lblAlgn val="ctr"/>
        <c:lblOffset val="100"/>
        <c:noMultiLvlLbl val="0"/>
      </c:catAx>
      <c:valAx>
        <c:axId val="799854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2702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omments/modernComment_104_927481E2.xml><?xml version="1.0" encoding="utf-8"?>
<p188:cmLst xmlns:a="http://schemas.openxmlformats.org/drawingml/2006/main" xmlns:r="http://schemas.openxmlformats.org/officeDocument/2006/relationships" xmlns:p188="http://schemas.microsoft.com/office/powerpoint/2018/8/main">
  <p188:cm id="{2535FDFD-FCE6-4B93-9017-0CE623F94BB2}" authorId="{CBD1968F-C7CD-B746-7C7D-81BBDC26E4D9}" created="2023-12-05T08:42:25.541">
    <ac:deMkLst xmlns:ac="http://schemas.microsoft.com/office/drawing/2013/main/command">
      <pc:docMk xmlns:pc="http://schemas.microsoft.com/office/powerpoint/2013/main/command"/>
      <pc:sldMk xmlns:pc="http://schemas.microsoft.com/office/powerpoint/2013/main/command" cId="2457108962" sldId="260"/>
      <ac:picMk id="6" creationId="{D8693014-C51F-7B14-9E23-419B5A6C9ACF}"/>
    </ac:deMkLst>
    <p188:replyLst>
      <p188:reply id="{6BA7E7F4-FD26-4855-B8F6-77F24FF55F6B}" authorId="{95781024-301A-9291-1CF6-72A8BFDBA944}" created="2023-12-05T08:58:48.019">
        <p188:txBody>
          <a:bodyPr/>
          <a:lstStyle/>
          <a:p>
            <a:r>
              <a:rPr lang="en-US"/>
              <a:t>Yes - will update the slide later on today</a:t>
            </a:r>
          </a:p>
        </p188:txBody>
        <p188:extLst>
          <p:ext xmlns:p="http://schemas.openxmlformats.org/presentationml/2006/main" uri="{57CB4572-C831-44C2-8A1C-0ADB6CCDFE69}">
            <p223:reactions xmlns:p223="http://schemas.microsoft.com/office/powerpoint/2022/03/main">
              <p223:rxn type="👍">
                <p223:instance time="2023-12-05T09:06:06.487" authorId="{CBD1968F-C7CD-B746-7C7D-81BBDC26E4D9}"/>
              </p223:rxn>
            </p223:reactions>
          </p:ext>
        </p188:extLst>
      </p188:reply>
    </p188:replyLst>
    <p188:txBody>
      <a:bodyPr/>
      <a:lstStyle/>
      <a:p>
        <a:r>
          <a:rPr lang="en-US"/>
          <a:t>Can we present this demographic data visually on a chart?</a:t>
        </a:r>
      </a:p>
    </p188:txBody>
  </p188:cm>
  <p188:cm id="{3234C97B-B855-4405-BED8-ADA368A2BEC0}" authorId="{CBD1968F-C7CD-B746-7C7D-81BBDC26E4D9}" created="2023-12-05T09:16:07.242">
    <ac:deMkLst xmlns:ac="http://schemas.microsoft.com/office/drawing/2013/main/command">
      <pc:docMk xmlns:pc="http://schemas.microsoft.com/office/powerpoint/2013/main/command"/>
      <pc:sldMk xmlns:pc="http://schemas.microsoft.com/office/powerpoint/2013/main/command" cId="2457108962" sldId="260"/>
      <ac:spMk id="4" creationId="{D2603F7F-3A1E-38AE-B409-D83D6A97EC44}"/>
    </ac:deMkLst>
    <p188:txBody>
      <a:bodyPr/>
      <a:lstStyle/>
      <a:p>
        <a:r>
          <a:rPr lang="en-US"/>
          <a:t>Title like "Who uses Social Prescribing?"</a:t>
        </a:r>
      </a:p>
    </p188:txBody>
  </p188:cm>
</p188:cmLst>
</file>

<file path=ppt/comments/modernComment_23F_968CEFBA.xml><?xml version="1.0" encoding="utf-8"?>
<p188:cmLst xmlns:a="http://schemas.openxmlformats.org/drawingml/2006/main" xmlns:r="http://schemas.openxmlformats.org/officeDocument/2006/relationships" xmlns:p188="http://schemas.microsoft.com/office/powerpoint/2018/8/main">
  <p188:cm id="{A057056B-9992-45E9-82CA-3DB0DBCF9E83}" authorId="{CBD1968F-C7CD-B746-7C7D-81BBDC26E4D9}" created="2023-12-05T08:48:10.375">
    <pc:sldMkLst xmlns:pc="http://schemas.microsoft.com/office/powerpoint/2013/main/command">
      <pc:docMk/>
      <pc:sldMk cId="2525818810" sldId="575"/>
    </pc:sldMkLst>
    <p188:txBody>
      <a:bodyPr/>
      <a:lstStyle/>
      <a:p>
        <a:r>
          <a:rPr lang="en-US"/>
          <a:t>What activities are in mind for Best start in life? Note that only 4% of social prescribing referrals are under 18
What about parenting support/ support for families?</a:t>
        </a:r>
      </a:p>
    </p188:txBody>
  </p188:cm>
  <p188:cm id="{149DE85A-678C-44AA-836A-FC4F5FF84D57}" authorId="{CBD1968F-C7CD-B746-7C7D-81BBDC26E4D9}" created="2023-12-05T08:48:28.126">
    <ac:deMkLst xmlns:ac="http://schemas.microsoft.com/office/drawing/2013/main/command">
      <pc:docMk xmlns:pc="http://schemas.microsoft.com/office/powerpoint/2013/main/command"/>
      <pc:sldMk xmlns:pc="http://schemas.microsoft.com/office/powerpoint/2013/main/command" cId="2525818810" sldId="575"/>
      <ac:graphicFrameMk id="48" creationId="{8C24F2ED-AB0D-E62D-BA30-02AA8E9BC122}"/>
    </ac:deMkLst>
    <p188:txBody>
      <a:bodyPr/>
      <a:lstStyle/>
      <a:p>
        <a:r>
          <a:rPr lang="en-US"/>
          <a:t>some wards = can you say which places?</a:t>
        </a:r>
      </a:p>
    </p188:txBody>
  </p188:cm>
</p188:cmLst>
</file>

<file path=ppt/comments/modernComment_240_84AFE163.xml><?xml version="1.0" encoding="utf-8"?>
<p188:cmLst xmlns:a="http://schemas.openxmlformats.org/drawingml/2006/main" xmlns:r="http://schemas.openxmlformats.org/officeDocument/2006/relationships" xmlns:p188="http://schemas.microsoft.com/office/powerpoint/2018/8/main">
  <p188:cm id="{FF7974B0-A663-464F-82C3-8F1D58085C5E}" authorId="{CBD1968F-C7CD-B746-7C7D-81BBDC26E4D9}" created="2023-12-05T08:44:20.111">
    <ac:txMkLst xmlns:ac="http://schemas.microsoft.com/office/drawing/2013/main/command">
      <pc:docMk xmlns:pc="http://schemas.microsoft.com/office/powerpoint/2013/main/command"/>
      <pc:sldMk xmlns:pc="http://schemas.microsoft.com/office/powerpoint/2013/main/command" cId="2226119011" sldId="576"/>
      <ac:spMk id="6" creationId="{10371F5F-3BB6-3684-892C-D728EFC527C7}"/>
      <ac:txMk cp="222" len="13">
        <ac:context len="363" hash="22558561"/>
      </ac:txMk>
    </ac:txMkLst>
    <p188:pos x="2300377" y="3091132"/>
    <p188:txBody>
      <a:bodyPr/>
      <a:lstStyle/>
      <a:p>
        <a:r>
          <a:rPr lang="en-US"/>
          <a:t>is it OK to name organisations in the presentation?</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FF45E1-BB48-47DC-9DBB-BBC38ED9F7A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1FDA03F-44DA-44BF-8431-76462352B14F}">
      <dgm:prSet custT="1"/>
      <dgm:spPr/>
      <dgm:t>
        <a:bodyPr/>
        <a:lstStyle/>
        <a:p>
          <a:pPr algn="ctr"/>
          <a:r>
            <a:rPr lang="en-GB" sz="2400">
              <a:solidFill>
                <a:schemeClr val="bg1"/>
              </a:solidFill>
            </a:rPr>
            <a:t>Core Criteria for the Community Chest Grant</a:t>
          </a:r>
          <a:endParaRPr lang="en-US" sz="2400">
            <a:solidFill>
              <a:schemeClr val="bg1"/>
            </a:solidFill>
          </a:endParaRPr>
        </a:p>
      </dgm:t>
    </dgm:pt>
    <dgm:pt modelId="{2600C6E8-8BA1-439E-944E-1A8445FC60B6}" type="parTrans" cxnId="{AA05093F-2694-4417-880C-B9CF185D0871}">
      <dgm:prSet/>
      <dgm:spPr/>
      <dgm:t>
        <a:bodyPr/>
        <a:lstStyle/>
        <a:p>
          <a:endParaRPr lang="en-US"/>
        </a:p>
      </dgm:t>
    </dgm:pt>
    <dgm:pt modelId="{00D204F2-2A24-4FDB-BA16-0975777297EF}" type="sibTrans" cxnId="{AA05093F-2694-4417-880C-B9CF185D0871}">
      <dgm:prSet/>
      <dgm:spPr/>
      <dgm:t>
        <a:bodyPr/>
        <a:lstStyle/>
        <a:p>
          <a:endParaRPr lang="en-US"/>
        </a:p>
      </dgm:t>
    </dgm:pt>
    <dgm:pt modelId="{3C23CF3A-96EE-4E0A-B912-4554253A8479}">
      <dgm:prSet/>
      <dgm:spPr/>
      <dgm:t>
        <a:bodyPr/>
        <a:lstStyle/>
        <a:p>
          <a:r>
            <a:rPr lang="en-GB"/>
            <a:t>1. Equality, diversity and inclusion – supporting those who are left behind or not well provided for by the current offer</a:t>
          </a:r>
          <a:endParaRPr lang="en-US"/>
        </a:p>
      </dgm:t>
    </dgm:pt>
    <dgm:pt modelId="{8316A77C-B0C7-4EDB-B37E-BAD5315A473B}" type="parTrans" cxnId="{3A22DEEE-7161-4519-BE41-02F6F409482D}">
      <dgm:prSet/>
      <dgm:spPr/>
      <dgm:t>
        <a:bodyPr/>
        <a:lstStyle/>
        <a:p>
          <a:endParaRPr lang="en-US"/>
        </a:p>
      </dgm:t>
    </dgm:pt>
    <dgm:pt modelId="{70648BD8-37ED-4D38-979D-823699262328}" type="sibTrans" cxnId="{3A22DEEE-7161-4519-BE41-02F6F409482D}">
      <dgm:prSet/>
      <dgm:spPr/>
      <dgm:t>
        <a:bodyPr/>
        <a:lstStyle/>
        <a:p>
          <a:endParaRPr lang="en-US"/>
        </a:p>
      </dgm:t>
    </dgm:pt>
    <dgm:pt modelId="{81129157-49C3-4EB7-9A7D-BE295523D31F}">
      <dgm:prSet/>
      <dgm:spPr/>
      <dgm:t>
        <a:bodyPr/>
        <a:lstStyle/>
        <a:p>
          <a:r>
            <a:rPr lang="en-GB"/>
            <a:t>2. Capacity building – strengthening your organisation’s capability to deliver </a:t>
          </a:r>
          <a:r>
            <a:rPr lang="en-GB">
              <a:latin typeface="Calibri Light" panose="020F0302020204030204"/>
            </a:rPr>
            <a:t>support</a:t>
          </a:r>
          <a:endParaRPr lang="en-GB"/>
        </a:p>
      </dgm:t>
    </dgm:pt>
    <dgm:pt modelId="{E284AD0B-7B76-4631-90B7-81D3E2615A2A}" type="parTrans" cxnId="{53DC12D2-D21E-4452-AAED-652D44FB1AB6}">
      <dgm:prSet/>
      <dgm:spPr/>
      <dgm:t>
        <a:bodyPr/>
        <a:lstStyle/>
        <a:p>
          <a:endParaRPr lang="en-US"/>
        </a:p>
      </dgm:t>
    </dgm:pt>
    <dgm:pt modelId="{2AD25808-DA2D-4BDE-8A60-C6F24DD7038B}" type="sibTrans" cxnId="{53DC12D2-D21E-4452-AAED-652D44FB1AB6}">
      <dgm:prSet/>
      <dgm:spPr/>
      <dgm:t>
        <a:bodyPr/>
        <a:lstStyle/>
        <a:p>
          <a:endParaRPr lang="en-US"/>
        </a:p>
      </dgm:t>
    </dgm:pt>
    <dgm:pt modelId="{B28231CF-7009-436D-9197-826EC3CA8DCF}">
      <dgm:prSet/>
      <dgm:spPr/>
      <dgm:t>
        <a:bodyPr/>
        <a:lstStyle/>
        <a:p>
          <a:pPr rtl="0"/>
          <a:r>
            <a:rPr lang="en-GB"/>
            <a:t>3. Existing Health Priorities – your proposal should support and compliment local health priorities</a:t>
          </a:r>
          <a:r>
            <a:rPr lang="en-GB">
              <a:latin typeface="Calibri Light" panose="020F0302020204030204"/>
            </a:rPr>
            <a:t> </a:t>
          </a:r>
          <a:endParaRPr lang="en-US"/>
        </a:p>
      </dgm:t>
    </dgm:pt>
    <dgm:pt modelId="{0D47925B-2D01-4854-A085-31D2777F5003}" type="parTrans" cxnId="{B1D7FD18-0923-414E-B7A8-FEB78C3A56B0}">
      <dgm:prSet/>
      <dgm:spPr/>
      <dgm:t>
        <a:bodyPr/>
        <a:lstStyle/>
        <a:p>
          <a:endParaRPr lang="en-US"/>
        </a:p>
      </dgm:t>
    </dgm:pt>
    <dgm:pt modelId="{40AF1329-DAB8-433B-B6D8-680517E87D2F}" type="sibTrans" cxnId="{B1D7FD18-0923-414E-B7A8-FEB78C3A56B0}">
      <dgm:prSet/>
      <dgm:spPr/>
      <dgm:t>
        <a:bodyPr/>
        <a:lstStyle/>
        <a:p>
          <a:endParaRPr lang="en-US"/>
        </a:p>
      </dgm:t>
    </dgm:pt>
    <dgm:pt modelId="{8CA58D0E-FB82-475D-9905-72FCB88923FA}">
      <dgm:prSet/>
      <dgm:spPr/>
      <dgm:t>
        <a:bodyPr/>
        <a:lstStyle/>
        <a:p>
          <a:r>
            <a:rPr lang="en-GB"/>
            <a:t>4. Evidence – you would be required to show the impact of your work and share this with other organisation</a:t>
          </a:r>
          <a:endParaRPr lang="en-US"/>
        </a:p>
      </dgm:t>
    </dgm:pt>
    <dgm:pt modelId="{2F71013F-F553-4793-A898-087DFBAE78B3}" type="parTrans" cxnId="{A3318408-0291-4A53-8AAA-D6E3C117CFEB}">
      <dgm:prSet/>
      <dgm:spPr/>
      <dgm:t>
        <a:bodyPr/>
        <a:lstStyle/>
        <a:p>
          <a:endParaRPr lang="en-US"/>
        </a:p>
      </dgm:t>
    </dgm:pt>
    <dgm:pt modelId="{0C06D6B6-4174-44F3-BF35-FEC65C80C7CE}" type="sibTrans" cxnId="{A3318408-0291-4A53-8AAA-D6E3C117CFEB}">
      <dgm:prSet/>
      <dgm:spPr/>
      <dgm:t>
        <a:bodyPr/>
        <a:lstStyle/>
        <a:p>
          <a:endParaRPr lang="en-US"/>
        </a:p>
      </dgm:t>
    </dgm:pt>
    <dgm:pt modelId="{2863791A-4C9F-491B-89E0-6588722F9DB3}" type="pres">
      <dgm:prSet presAssocID="{D8FF45E1-BB48-47DC-9DBB-BBC38ED9F7A4}" presName="linear" presStyleCnt="0">
        <dgm:presLayoutVars>
          <dgm:animLvl val="lvl"/>
          <dgm:resizeHandles val="exact"/>
        </dgm:presLayoutVars>
      </dgm:prSet>
      <dgm:spPr/>
    </dgm:pt>
    <dgm:pt modelId="{8689A36E-C746-4C2D-9F68-18805F03B2A7}" type="pres">
      <dgm:prSet presAssocID="{E1FDA03F-44DA-44BF-8431-76462352B14F}" presName="parentText" presStyleLbl="node1" presStyleIdx="0" presStyleCnt="5">
        <dgm:presLayoutVars>
          <dgm:chMax val="0"/>
          <dgm:bulletEnabled val="1"/>
        </dgm:presLayoutVars>
      </dgm:prSet>
      <dgm:spPr/>
    </dgm:pt>
    <dgm:pt modelId="{73769FFD-54D5-4AF6-9704-B60AF15984B8}" type="pres">
      <dgm:prSet presAssocID="{00D204F2-2A24-4FDB-BA16-0975777297EF}" presName="spacer" presStyleCnt="0"/>
      <dgm:spPr/>
    </dgm:pt>
    <dgm:pt modelId="{8DCB2005-C80C-41A2-A863-7A17D9801514}" type="pres">
      <dgm:prSet presAssocID="{3C23CF3A-96EE-4E0A-B912-4554253A8479}" presName="parentText" presStyleLbl="node1" presStyleIdx="1" presStyleCnt="5">
        <dgm:presLayoutVars>
          <dgm:chMax val="0"/>
          <dgm:bulletEnabled val="1"/>
        </dgm:presLayoutVars>
      </dgm:prSet>
      <dgm:spPr/>
    </dgm:pt>
    <dgm:pt modelId="{C46D9A36-884A-471F-B4A4-30F8D7964DD8}" type="pres">
      <dgm:prSet presAssocID="{70648BD8-37ED-4D38-979D-823699262328}" presName="spacer" presStyleCnt="0"/>
      <dgm:spPr/>
    </dgm:pt>
    <dgm:pt modelId="{8FB52778-4C38-4C15-A50B-F75C8CD14C6E}" type="pres">
      <dgm:prSet presAssocID="{81129157-49C3-4EB7-9A7D-BE295523D31F}" presName="parentText" presStyleLbl="node1" presStyleIdx="2" presStyleCnt="5">
        <dgm:presLayoutVars>
          <dgm:chMax val="0"/>
          <dgm:bulletEnabled val="1"/>
        </dgm:presLayoutVars>
      </dgm:prSet>
      <dgm:spPr/>
    </dgm:pt>
    <dgm:pt modelId="{914F1A9D-279E-43DB-BA62-3B617AFC7F49}" type="pres">
      <dgm:prSet presAssocID="{2AD25808-DA2D-4BDE-8A60-C6F24DD7038B}" presName="spacer" presStyleCnt="0"/>
      <dgm:spPr/>
    </dgm:pt>
    <dgm:pt modelId="{8BD40FB3-E104-4983-A11D-D2F161AAFF77}" type="pres">
      <dgm:prSet presAssocID="{B28231CF-7009-436D-9197-826EC3CA8DCF}" presName="parentText" presStyleLbl="node1" presStyleIdx="3" presStyleCnt="5">
        <dgm:presLayoutVars>
          <dgm:chMax val="0"/>
          <dgm:bulletEnabled val="1"/>
        </dgm:presLayoutVars>
      </dgm:prSet>
      <dgm:spPr/>
    </dgm:pt>
    <dgm:pt modelId="{AB864614-FB09-46A5-A944-6EDCCE45AD6D}" type="pres">
      <dgm:prSet presAssocID="{40AF1329-DAB8-433B-B6D8-680517E87D2F}" presName="spacer" presStyleCnt="0"/>
      <dgm:spPr/>
    </dgm:pt>
    <dgm:pt modelId="{465D6671-70D8-4A49-8A33-EB92DE04671D}" type="pres">
      <dgm:prSet presAssocID="{8CA58D0E-FB82-475D-9905-72FCB88923FA}" presName="parentText" presStyleLbl="node1" presStyleIdx="4" presStyleCnt="5">
        <dgm:presLayoutVars>
          <dgm:chMax val="0"/>
          <dgm:bulletEnabled val="1"/>
        </dgm:presLayoutVars>
      </dgm:prSet>
      <dgm:spPr/>
    </dgm:pt>
  </dgm:ptLst>
  <dgm:cxnLst>
    <dgm:cxn modelId="{A3318408-0291-4A53-8AAA-D6E3C117CFEB}" srcId="{D8FF45E1-BB48-47DC-9DBB-BBC38ED9F7A4}" destId="{8CA58D0E-FB82-475D-9905-72FCB88923FA}" srcOrd="4" destOrd="0" parTransId="{2F71013F-F553-4793-A898-087DFBAE78B3}" sibTransId="{0C06D6B6-4174-44F3-BF35-FEC65C80C7CE}"/>
    <dgm:cxn modelId="{B1D7FD18-0923-414E-B7A8-FEB78C3A56B0}" srcId="{D8FF45E1-BB48-47DC-9DBB-BBC38ED9F7A4}" destId="{B28231CF-7009-436D-9197-826EC3CA8DCF}" srcOrd="3" destOrd="0" parTransId="{0D47925B-2D01-4854-A085-31D2777F5003}" sibTransId="{40AF1329-DAB8-433B-B6D8-680517E87D2F}"/>
    <dgm:cxn modelId="{AA05093F-2694-4417-880C-B9CF185D0871}" srcId="{D8FF45E1-BB48-47DC-9DBB-BBC38ED9F7A4}" destId="{E1FDA03F-44DA-44BF-8431-76462352B14F}" srcOrd="0" destOrd="0" parTransId="{2600C6E8-8BA1-439E-944E-1A8445FC60B6}" sibTransId="{00D204F2-2A24-4FDB-BA16-0975777297EF}"/>
    <dgm:cxn modelId="{2621B34A-A9FE-481F-9E83-3D3319A025C2}" type="presOf" srcId="{3C23CF3A-96EE-4E0A-B912-4554253A8479}" destId="{8DCB2005-C80C-41A2-A863-7A17D9801514}" srcOrd="0" destOrd="0" presId="urn:microsoft.com/office/officeart/2005/8/layout/vList2"/>
    <dgm:cxn modelId="{C31BDE52-650A-49AE-B47D-1F837F107B97}" type="presOf" srcId="{8CA58D0E-FB82-475D-9905-72FCB88923FA}" destId="{465D6671-70D8-4A49-8A33-EB92DE04671D}" srcOrd="0" destOrd="0" presId="urn:microsoft.com/office/officeart/2005/8/layout/vList2"/>
    <dgm:cxn modelId="{BF0F7C8F-EAAE-45A8-9304-BB5FCD8AA59A}" type="presOf" srcId="{B28231CF-7009-436D-9197-826EC3CA8DCF}" destId="{8BD40FB3-E104-4983-A11D-D2F161AAFF77}" srcOrd="0" destOrd="0" presId="urn:microsoft.com/office/officeart/2005/8/layout/vList2"/>
    <dgm:cxn modelId="{18BC91B4-68E7-455A-B35E-A60BA7901832}" type="presOf" srcId="{81129157-49C3-4EB7-9A7D-BE295523D31F}" destId="{8FB52778-4C38-4C15-A50B-F75C8CD14C6E}" srcOrd="0" destOrd="0" presId="urn:microsoft.com/office/officeart/2005/8/layout/vList2"/>
    <dgm:cxn modelId="{A417A8B9-885E-48D5-B24C-1B087ED8FDD5}" type="presOf" srcId="{E1FDA03F-44DA-44BF-8431-76462352B14F}" destId="{8689A36E-C746-4C2D-9F68-18805F03B2A7}" srcOrd="0" destOrd="0" presId="urn:microsoft.com/office/officeart/2005/8/layout/vList2"/>
    <dgm:cxn modelId="{C8A9A3D0-91C6-4DC1-9B93-1F3AD1E3435E}" type="presOf" srcId="{D8FF45E1-BB48-47DC-9DBB-BBC38ED9F7A4}" destId="{2863791A-4C9F-491B-89E0-6588722F9DB3}" srcOrd="0" destOrd="0" presId="urn:microsoft.com/office/officeart/2005/8/layout/vList2"/>
    <dgm:cxn modelId="{53DC12D2-D21E-4452-AAED-652D44FB1AB6}" srcId="{D8FF45E1-BB48-47DC-9DBB-BBC38ED9F7A4}" destId="{81129157-49C3-4EB7-9A7D-BE295523D31F}" srcOrd="2" destOrd="0" parTransId="{E284AD0B-7B76-4631-90B7-81D3E2615A2A}" sibTransId="{2AD25808-DA2D-4BDE-8A60-C6F24DD7038B}"/>
    <dgm:cxn modelId="{3A22DEEE-7161-4519-BE41-02F6F409482D}" srcId="{D8FF45E1-BB48-47DC-9DBB-BBC38ED9F7A4}" destId="{3C23CF3A-96EE-4E0A-B912-4554253A8479}" srcOrd="1" destOrd="0" parTransId="{8316A77C-B0C7-4EDB-B37E-BAD5315A473B}" sibTransId="{70648BD8-37ED-4D38-979D-823699262328}"/>
    <dgm:cxn modelId="{EFF013D0-F81A-4EF9-950A-985991E1FDB3}" type="presParOf" srcId="{2863791A-4C9F-491B-89E0-6588722F9DB3}" destId="{8689A36E-C746-4C2D-9F68-18805F03B2A7}" srcOrd="0" destOrd="0" presId="urn:microsoft.com/office/officeart/2005/8/layout/vList2"/>
    <dgm:cxn modelId="{1692F861-A35C-40F8-92FA-6F561122A275}" type="presParOf" srcId="{2863791A-4C9F-491B-89E0-6588722F9DB3}" destId="{73769FFD-54D5-4AF6-9704-B60AF15984B8}" srcOrd="1" destOrd="0" presId="urn:microsoft.com/office/officeart/2005/8/layout/vList2"/>
    <dgm:cxn modelId="{7CD32DF6-32DA-4EFE-9167-B25B371830B3}" type="presParOf" srcId="{2863791A-4C9F-491B-89E0-6588722F9DB3}" destId="{8DCB2005-C80C-41A2-A863-7A17D9801514}" srcOrd="2" destOrd="0" presId="urn:microsoft.com/office/officeart/2005/8/layout/vList2"/>
    <dgm:cxn modelId="{E49DF548-4892-494D-A52B-7138C774707A}" type="presParOf" srcId="{2863791A-4C9F-491B-89E0-6588722F9DB3}" destId="{C46D9A36-884A-471F-B4A4-30F8D7964DD8}" srcOrd="3" destOrd="0" presId="urn:microsoft.com/office/officeart/2005/8/layout/vList2"/>
    <dgm:cxn modelId="{8FF53768-523A-4472-9C20-836CB829FA6C}" type="presParOf" srcId="{2863791A-4C9F-491B-89E0-6588722F9DB3}" destId="{8FB52778-4C38-4C15-A50B-F75C8CD14C6E}" srcOrd="4" destOrd="0" presId="urn:microsoft.com/office/officeart/2005/8/layout/vList2"/>
    <dgm:cxn modelId="{8343CAFA-CF9F-4A51-817E-A1790A2B41B8}" type="presParOf" srcId="{2863791A-4C9F-491B-89E0-6588722F9DB3}" destId="{914F1A9D-279E-43DB-BA62-3B617AFC7F49}" srcOrd="5" destOrd="0" presId="urn:microsoft.com/office/officeart/2005/8/layout/vList2"/>
    <dgm:cxn modelId="{C9B32969-7596-449A-B66B-00653F7AA885}" type="presParOf" srcId="{2863791A-4C9F-491B-89E0-6588722F9DB3}" destId="{8BD40FB3-E104-4983-A11D-D2F161AAFF77}" srcOrd="6" destOrd="0" presId="urn:microsoft.com/office/officeart/2005/8/layout/vList2"/>
    <dgm:cxn modelId="{BAB6E957-E896-46F4-AA5E-0832BF6CACC1}" type="presParOf" srcId="{2863791A-4C9F-491B-89E0-6588722F9DB3}" destId="{AB864614-FB09-46A5-A944-6EDCCE45AD6D}" srcOrd="7" destOrd="0" presId="urn:microsoft.com/office/officeart/2005/8/layout/vList2"/>
    <dgm:cxn modelId="{6B12F81C-7088-4169-9D45-FEBAD6D89852}" type="presParOf" srcId="{2863791A-4C9F-491B-89E0-6588722F9DB3}" destId="{465D6671-70D8-4A49-8A33-EB92DE04671D}" srcOrd="8" destOrd="0" presId="urn:microsoft.com/office/officeart/2005/8/layout/vList2"/>
  </dgm:cxnLst>
  <dgm:bg/>
  <dgm:whole>
    <a:ln w="57150">
      <a:solidFill>
        <a:srgbClr val="C000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653C8-7AF5-424E-8673-4C75608F87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FD42E02-4FC3-45FB-9692-4308591877A2}">
      <dgm:prSet/>
      <dgm:spPr/>
      <dgm:t>
        <a:bodyPr/>
        <a:lstStyle/>
        <a:p>
          <a:pPr>
            <a:lnSpc>
              <a:spcPct val="100000"/>
            </a:lnSpc>
          </a:pPr>
          <a:r>
            <a:rPr lang="en-GB" b="1"/>
            <a:t>Best start in life - Young people</a:t>
          </a:r>
          <a:endParaRPr lang="en-US"/>
        </a:p>
      </dgm:t>
    </dgm:pt>
    <dgm:pt modelId="{CBD0CBD4-6A12-454A-94D4-E327D74CCCE8}" type="parTrans" cxnId="{12D25550-9D52-4275-8B19-D3734130C15B}">
      <dgm:prSet/>
      <dgm:spPr/>
      <dgm:t>
        <a:bodyPr/>
        <a:lstStyle/>
        <a:p>
          <a:endParaRPr lang="en-US"/>
        </a:p>
      </dgm:t>
    </dgm:pt>
    <dgm:pt modelId="{0ACB3077-01E6-49AE-AC36-1FB2BA1C4E39}" type="sibTrans" cxnId="{12D25550-9D52-4275-8B19-D3734130C15B}">
      <dgm:prSet/>
      <dgm:spPr/>
      <dgm:t>
        <a:bodyPr/>
        <a:lstStyle/>
        <a:p>
          <a:endParaRPr lang="en-US"/>
        </a:p>
      </dgm:t>
    </dgm:pt>
    <dgm:pt modelId="{BDC7F579-1CAE-4B17-AB1F-99B0D72AF661}">
      <dgm:prSet/>
      <dgm:spPr/>
      <dgm:t>
        <a:bodyPr/>
        <a:lstStyle/>
        <a:p>
          <a:pPr>
            <a:lnSpc>
              <a:spcPct val="100000"/>
            </a:lnSpc>
          </a:pPr>
          <a:r>
            <a:rPr lang="en-GB"/>
            <a:t>Mental health serviced for young people (primary &amp; secondary age)</a:t>
          </a:r>
          <a:endParaRPr lang="en-US"/>
        </a:p>
      </dgm:t>
    </dgm:pt>
    <dgm:pt modelId="{EA190D8B-EF65-4CAB-BE9F-18C519418D6F}" type="parTrans" cxnId="{8AC75246-D7C9-47C4-B8A8-5A0166F12440}">
      <dgm:prSet/>
      <dgm:spPr/>
      <dgm:t>
        <a:bodyPr/>
        <a:lstStyle/>
        <a:p>
          <a:endParaRPr lang="en-US"/>
        </a:p>
      </dgm:t>
    </dgm:pt>
    <dgm:pt modelId="{5E5788F3-AC66-49FE-90B7-957E7699611C}" type="sibTrans" cxnId="{8AC75246-D7C9-47C4-B8A8-5A0166F12440}">
      <dgm:prSet/>
      <dgm:spPr/>
      <dgm:t>
        <a:bodyPr/>
        <a:lstStyle/>
        <a:p>
          <a:endParaRPr lang="en-US"/>
        </a:p>
      </dgm:t>
    </dgm:pt>
    <dgm:pt modelId="{012B8866-7A7E-42F6-B6F1-CDB6AEE5F551}">
      <dgm:prSet/>
      <dgm:spPr/>
      <dgm:t>
        <a:bodyPr/>
        <a:lstStyle/>
        <a:p>
          <a:pPr>
            <a:lnSpc>
              <a:spcPct val="100000"/>
            </a:lnSpc>
          </a:pPr>
          <a:r>
            <a:rPr lang="en-GB"/>
            <a:t>Weight management for young people ( 12 – 16 years old)</a:t>
          </a:r>
          <a:endParaRPr lang="en-US"/>
        </a:p>
      </dgm:t>
    </dgm:pt>
    <dgm:pt modelId="{EE33712A-1464-4632-877C-A034D9BA389D}" type="parTrans" cxnId="{1AFD86A9-7F65-4397-A0B3-BFEF9C6394C4}">
      <dgm:prSet/>
      <dgm:spPr/>
      <dgm:t>
        <a:bodyPr/>
        <a:lstStyle/>
        <a:p>
          <a:endParaRPr lang="en-US"/>
        </a:p>
      </dgm:t>
    </dgm:pt>
    <dgm:pt modelId="{F3BF681D-1E20-4A29-98FF-18B580E922C4}" type="sibTrans" cxnId="{1AFD86A9-7F65-4397-A0B3-BFEF9C6394C4}">
      <dgm:prSet/>
      <dgm:spPr/>
      <dgm:t>
        <a:bodyPr/>
        <a:lstStyle/>
        <a:p>
          <a:endParaRPr lang="en-US"/>
        </a:p>
      </dgm:t>
    </dgm:pt>
    <dgm:pt modelId="{9C72B88D-7B46-4EA2-81DA-36D5708B040B}">
      <dgm:prSet/>
      <dgm:spPr/>
      <dgm:t>
        <a:bodyPr/>
        <a:lstStyle/>
        <a:p>
          <a:pPr>
            <a:lnSpc>
              <a:spcPct val="100000"/>
            </a:lnSpc>
          </a:pPr>
          <a:r>
            <a:rPr lang="en-GB"/>
            <a:t>Youth provision in some wards across Barking and Dagenham – provision on their door- step</a:t>
          </a:r>
          <a:endParaRPr lang="en-US"/>
        </a:p>
      </dgm:t>
    </dgm:pt>
    <dgm:pt modelId="{401166DB-D795-4B30-B52F-717D8937E995}" type="parTrans" cxnId="{AFA61257-5559-43F7-9C63-178E86D74FBE}">
      <dgm:prSet/>
      <dgm:spPr/>
      <dgm:t>
        <a:bodyPr/>
        <a:lstStyle/>
        <a:p>
          <a:endParaRPr lang="en-US"/>
        </a:p>
      </dgm:t>
    </dgm:pt>
    <dgm:pt modelId="{454106F9-64BF-47AA-AE09-A6EA1764F8FE}" type="sibTrans" cxnId="{AFA61257-5559-43F7-9C63-178E86D74FBE}">
      <dgm:prSet/>
      <dgm:spPr/>
      <dgm:t>
        <a:bodyPr/>
        <a:lstStyle/>
        <a:p>
          <a:endParaRPr lang="en-US"/>
        </a:p>
      </dgm:t>
    </dgm:pt>
    <dgm:pt modelId="{3F812736-3F1E-4B38-A1D7-A859CFBBE61D}" type="pres">
      <dgm:prSet presAssocID="{DF4653C8-7AF5-424E-8673-4C75608F872D}" presName="vert0" presStyleCnt="0">
        <dgm:presLayoutVars>
          <dgm:dir/>
          <dgm:animOne val="branch"/>
          <dgm:animLvl val="lvl"/>
        </dgm:presLayoutVars>
      </dgm:prSet>
      <dgm:spPr/>
    </dgm:pt>
    <dgm:pt modelId="{067869B0-6FD6-4FC0-90FB-FB09FED07969}" type="pres">
      <dgm:prSet presAssocID="{9FD42E02-4FC3-45FB-9692-4308591877A2}" presName="thickLine" presStyleLbl="alignNode1" presStyleIdx="0" presStyleCnt="4"/>
      <dgm:spPr/>
    </dgm:pt>
    <dgm:pt modelId="{EAFA36E1-B11D-4369-BB32-26F189488A40}" type="pres">
      <dgm:prSet presAssocID="{9FD42E02-4FC3-45FB-9692-4308591877A2}" presName="horz1" presStyleCnt="0"/>
      <dgm:spPr/>
    </dgm:pt>
    <dgm:pt modelId="{28966F00-5422-4DEC-96A3-D72ED4F5E71C}" type="pres">
      <dgm:prSet presAssocID="{9FD42E02-4FC3-45FB-9692-4308591877A2}" presName="tx1" presStyleLbl="revTx" presStyleIdx="0" presStyleCnt="4"/>
      <dgm:spPr/>
    </dgm:pt>
    <dgm:pt modelId="{E03F9654-9B42-46B0-83EA-ADD02FDBE85F}" type="pres">
      <dgm:prSet presAssocID="{9FD42E02-4FC3-45FB-9692-4308591877A2}" presName="vert1" presStyleCnt="0"/>
      <dgm:spPr/>
    </dgm:pt>
    <dgm:pt modelId="{9A63D14D-0B30-410C-BD22-CB0993ADF183}" type="pres">
      <dgm:prSet presAssocID="{BDC7F579-1CAE-4B17-AB1F-99B0D72AF661}" presName="thickLine" presStyleLbl="alignNode1" presStyleIdx="1" presStyleCnt="4"/>
      <dgm:spPr/>
    </dgm:pt>
    <dgm:pt modelId="{553A8A42-0E91-4EE1-9F07-611E00D76C77}" type="pres">
      <dgm:prSet presAssocID="{BDC7F579-1CAE-4B17-AB1F-99B0D72AF661}" presName="horz1" presStyleCnt="0"/>
      <dgm:spPr/>
    </dgm:pt>
    <dgm:pt modelId="{4B1F557D-7448-4EE9-A580-313BD2C131DB}" type="pres">
      <dgm:prSet presAssocID="{BDC7F579-1CAE-4B17-AB1F-99B0D72AF661}" presName="tx1" presStyleLbl="revTx" presStyleIdx="1" presStyleCnt="4"/>
      <dgm:spPr/>
    </dgm:pt>
    <dgm:pt modelId="{050C7BE6-B29D-48C8-A9ED-D4E59BC16373}" type="pres">
      <dgm:prSet presAssocID="{BDC7F579-1CAE-4B17-AB1F-99B0D72AF661}" presName="vert1" presStyleCnt="0"/>
      <dgm:spPr/>
    </dgm:pt>
    <dgm:pt modelId="{0484D27A-04D6-45D4-A9B7-993CD994B1C8}" type="pres">
      <dgm:prSet presAssocID="{012B8866-7A7E-42F6-B6F1-CDB6AEE5F551}" presName="thickLine" presStyleLbl="alignNode1" presStyleIdx="2" presStyleCnt="4"/>
      <dgm:spPr/>
    </dgm:pt>
    <dgm:pt modelId="{AF18A57F-2959-4FB9-9402-5E07AE1FDF7F}" type="pres">
      <dgm:prSet presAssocID="{012B8866-7A7E-42F6-B6F1-CDB6AEE5F551}" presName="horz1" presStyleCnt="0"/>
      <dgm:spPr/>
    </dgm:pt>
    <dgm:pt modelId="{B049CF0C-8419-44EA-88E0-759463552520}" type="pres">
      <dgm:prSet presAssocID="{012B8866-7A7E-42F6-B6F1-CDB6AEE5F551}" presName="tx1" presStyleLbl="revTx" presStyleIdx="2" presStyleCnt="4"/>
      <dgm:spPr/>
    </dgm:pt>
    <dgm:pt modelId="{3255576C-FB1D-4BF3-9EF7-301F2ED88AA3}" type="pres">
      <dgm:prSet presAssocID="{012B8866-7A7E-42F6-B6F1-CDB6AEE5F551}" presName="vert1" presStyleCnt="0"/>
      <dgm:spPr/>
    </dgm:pt>
    <dgm:pt modelId="{D79C9A78-7BD0-410A-B9B5-C9987D09340D}" type="pres">
      <dgm:prSet presAssocID="{9C72B88D-7B46-4EA2-81DA-36D5708B040B}" presName="thickLine" presStyleLbl="alignNode1" presStyleIdx="3" presStyleCnt="4"/>
      <dgm:spPr/>
    </dgm:pt>
    <dgm:pt modelId="{8DAD28CB-F2E1-43D9-8348-D948C1B2D8CA}" type="pres">
      <dgm:prSet presAssocID="{9C72B88D-7B46-4EA2-81DA-36D5708B040B}" presName="horz1" presStyleCnt="0"/>
      <dgm:spPr/>
    </dgm:pt>
    <dgm:pt modelId="{8A9ECDA1-8C38-4B5E-8996-1067DE73F955}" type="pres">
      <dgm:prSet presAssocID="{9C72B88D-7B46-4EA2-81DA-36D5708B040B}" presName="tx1" presStyleLbl="revTx" presStyleIdx="3" presStyleCnt="4"/>
      <dgm:spPr/>
    </dgm:pt>
    <dgm:pt modelId="{DEA34D68-12E5-4B21-BF2D-561606591D91}" type="pres">
      <dgm:prSet presAssocID="{9C72B88D-7B46-4EA2-81DA-36D5708B040B}" presName="vert1" presStyleCnt="0"/>
      <dgm:spPr/>
    </dgm:pt>
  </dgm:ptLst>
  <dgm:cxnLst>
    <dgm:cxn modelId="{4582CE2E-1522-4BAB-8B04-0B612BC5E4C2}" type="presOf" srcId="{DF4653C8-7AF5-424E-8673-4C75608F872D}" destId="{3F812736-3F1E-4B38-A1D7-A859CFBBE61D}" srcOrd="0" destOrd="0" presId="urn:microsoft.com/office/officeart/2008/layout/LinedList"/>
    <dgm:cxn modelId="{3C62173E-2F4C-4E51-9882-28633195595D}" type="presOf" srcId="{9FD42E02-4FC3-45FB-9692-4308591877A2}" destId="{28966F00-5422-4DEC-96A3-D72ED4F5E71C}" srcOrd="0" destOrd="0" presId="urn:microsoft.com/office/officeart/2008/layout/LinedList"/>
    <dgm:cxn modelId="{BDDE3560-46E2-4615-9D17-7EE4684D1771}" type="presOf" srcId="{9C72B88D-7B46-4EA2-81DA-36D5708B040B}" destId="{8A9ECDA1-8C38-4B5E-8996-1067DE73F955}" srcOrd="0" destOrd="0" presId="urn:microsoft.com/office/officeart/2008/layout/LinedList"/>
    <dgm:cxn modelId="{8AC75246-D7C9-47C4-B8A8-5A0166F12440}" srcId="{DF4653C8-7AF5-424E-8673-4C75608F872D}" destId="{BDC7F579-1CAE-4B17-AB1F-99B0D72AF661}" srcOrd="1" destOrd="0" parTransId="{EA190D8B-EF65-4CAB-BE9F-18C519418D6F}" sibTransId="{5E5788F3-AC66-49FE-90B7-957E7699611C}"/>
    <dgm:cxn modelId="{12D25550-9D52-4275-8B19-D3734130C15B}" srcId="{DF4653C8-7AF5-424E-8673-4C75608F872D}" destId="{9FD42E02-4FC3-45FB-9692-4308591877A2}" srcOrd="0" destOrd="0" parTransId="{CBD0CBD4-6A12-454A-94D4-E327D74CCCE8}" sibTransId="{0ACB3077-01E6-49AE-AC36-1FB2BA1C4E39}"/>
    <dgm:cxn modelId="{AFA61257-5559-43F7-9C63-178E86D74FBE}" srcId="{DF4653C8-7AF5-424E-8673-4C75608F872D}" destId="{9C72B88D-7B46-4EA2-81DA-36D5708B040B}" srcOrd="3" destOrd="0" parTransId="{401166DB-D795-4B30-B52F-717D8937E995}" sibTransId="{454106F9-64BF-47AA-AE09-A6EA1764F8FE}"/>
    <dgm:cxn modelId="{1AFD86A9-7F65-4397-A0B3-BFEF9C6394C4}" srcId="{DF4653C8-7AF5-424E-8673-4C75608F872D}" destId="{012B8866-7A7E-42F6-B6F1-CDB6AEE5F551}" srcOrd="2" destOrd="0" parTransId="{EE33712A-1464-4632-877C-A034D9BA389D}" sibTransId="{F3BF681D-1E20-4A29-98FF-18B580E922C4}"/>
    <dgm:cxn modelId="{E78F12CE-1C25-43F0-A442-F90910EC3CDD}" type="presOf" srcId="{BDC7F579-1CAE-4B17-AB1F-99B0D72AF661}" destId="{4B1F557D-7448-4EE9-A580-313BD2C131DB}" srcOrd="0" destOrd="0" presId="urn:microsoft.com/office/officeart/2008/layout/LinedList"/>
    <dgm:cxn modelId="{E6A66EE0-FE54-44AD-904D-426533129CD9}" type="presOf" srcId="{012B8866-7A7E-42F6-B6F1-CDB6AEE5F551}" destId="{B049CF0C-8419-44EA-88E0-759463552520}" srcOrd="0" destOrd="0" presId="urn:microsoft.com/office/officeart/2008/layout/LinedList"/>
    <dgm:cxn modelId="{AF088A80-7AD5-42EC-BB4D-8759DBCC81C6}" type="presParOf" srcId="{3F812736-3F1E-4B38-A1D7-A859CFBBE61D}" destId="{067869B0-6FD6-4FC0-90FB-FB09FED07969}" srcOrd="0" destOrd="0" presId="urn:microsoft.com/office/officeart/2008/layout/LinedList"/>
    <dgm:cxn modelId="{716ACEF2-B71A-4E5D-BCF2-EA50EC15514A}" type="presParOf" srcId="{3F812736-3F1E-4B38-A1D7-A859CFBBE61D}" destId="{EAFA36E1-B11D-4369-BB32-26F189488A40}" srcOrd="1" destOrd="0" presId="urn:microsoft.com/office/officeart/2008/layout/LinedList"/>
    <dgm:cxn modelId="{07630B68-A0C6-4200-B1A7-07709120F04A}" type="presParOf" srcId="{EAFA36E1-B11D-4369-BB32-26F189488A40}" destId="{28966F00-5422-4DEC-96A3-D72ED4F5E71C}" srcOrd="0" destOrd="0" presId="urn:microsoft.com/office/officeart/2008/layout/LinedList"/>
    <dgm:cxn modelId="{BC29957E-2686-4AEA-BD3B-BFC28806B735}" type="presParOf" srcId="{EAFA36E1-B11D-4369-BB32-26F189488A40}" destId="{E03F9654-9B42-46B0-83EA-ADD02FDBE85F}" srcOrd="1" destOrd="0" presId="urn:microsoft.com/office/officeart/2008/layout/LinedList"/>
    <dgm:cxn modelId="{01BBF3B7-7476-4749-A059-FD5164489D88}" type="presParOf" srcId="{3F812736-3F1E-4B38-A1D7-A859CFBBE61D}" destId="{9A63D14D-0B30-410C-BD22-CB0993ADF183}" srcOrd="2" destOrd="0" presId="urn:microsoft.com/office/officeart/2008/layout/LinedList"/>
    <dgm:cxn modelId="{B93BF19D-6523-44A8-AD85-1FBAD27344D6}" type="presParOf" srcId="{3F812736-3F1E-4B38-A1D7-A859CFBBE61D}" destId="{553A8A42-0E91-4EE1-9F07-611E00D76C77}" srcOrd="3" destOrd="0" presId="urn:microsoft.com/office/officeart/2008/layout/LinedList"/>
    <dgm:cxn modelId="{6A9605D6-A0C2-48CF-9DAC-979DF2335FF1}" type="presParOf" srcId="{553A8A42-0E91-4EE1-9F07-611E00D76C77}" destId="{4B1F557D-7448-4EE9-A580-313BD2C131DB}" srcOrd="0" destOrd="0" presId="urn:microsoft.com/office/officeart/2008/layout/LinedList"/>
    <dgm:cxn modelId="{D814E1C5-C4B5-431A-9542-7C6DB93D112E}" type="presParOf" srcId="{553A8A42-0E91-4EE1-9F07-611E00D76C77}" destId="{050C7BE6-B29D-48C8-A9ED-D4E59BC16373}" srcOrd="1" destOrd="0" presId="urn:microsoft.com/office/officeart/2008/layout/LinedList"/>
    <dgm:cxn modelId="{47964F05-3171-4C7C-B619-8437B41C35EB}" type="presParOf" srcId="{3F812736-3F1E-4B38-A1D7-A859CFBBE61D}" destId="{0484D27A-04D6-45D4-A9B7-993CD994B1C8}" srcOrd="4" destOrd="0" presId="urn:microsoft.com/office/officeart/2008/layout/LinedList"/>
    <dgm:cxn modelId="{C67FA7AC-91BD-428D-AC4E-F1279E87C90D}" type="presParOf" srcId="{3F812736-3F1E-4B38-A1D7-A859CFBBE61D}" destId="{AF18A57F-2959-4FB9-9402-5E07AE1FDF7F}" srcOrd="5" destOrd="0" presId="urn:microsoft.com/office/officeart/2008/layout/LinedList"/>
    <dgm:cxn modelId="{A5AC5932-4687-4DE0-8B66-3C0BF0A977E7}" type="presParOf" srcId="{AF18A57F-2959-4FB9-9402-5E07AE1FDF7F}" destId="{B049CF0C-8419-44EA-88E0-759463552520}" srcOrd="0" destOrd="0" presId="urn:microsoft.com/office/officeart/2008/layout/LinedList"/>
    <dgm:cxn modelId="{095DFA61-3F61-4073-85EA-25D181763E24}" type="presParOf" srcId="{AF18A57F-2959-4FB9-9402-5E07AE1FDF7F}" destId="{3255576C-FB1D-4BF3-9EF7-301F2ED88AA3}" srcOrd="1" destOrd="0" presId="urn:microsoft.com/office/officeart/2008/layout/LinedList"/>
    <dgm:cxn modelId="{6C5E6A6C-492B-4071-8BDD-7ACA4284B9C9}" type="presParOf" srcId="{3F812736-3F1E-4B38-A1D7-A859CFBBE61D}" destId="{D79C9A78-7BD0-410A-B9B5-C9987D09340D}" srcOrd="6" destOrd="0" presId="urn:microsoft.com/office/officeart/2008/layout/LinedList"/>
    <dgm:cxn modelId="{99EC19FD-3318-41DE-B323-53667905E640}" type="presParOf" srcId="{3F812736-3F1E-4B38-A1D7-A859CFBBE61D}" destId="{8DAD28CB-F2E1-43D9-8348-D948C1B2D8CA}" srcOrd="7" destOrd="0" presId="urn:microsoft.com/office/officeart/2008/layout/LinedList"/>
    <dgm:cxn modelId="{E1BBE0A9-6119-4041-8239-C53A0F24FB75}" type="presParOf" srcId="{8DAD28CB-F2E1-43D9-8348-D948C1B2D8CA}" destId="{8A9ECDA1-8C38-4B5E-8996-1067DE73F955}" srcOrd="0" destOrd="0" presId="urn:microsoft.com/office/officeart/2008/layout/LinedList"/>
    <dgm:cxn modelId="{9A1BE8B3-3EDE-4F91-B46B-7206BF64FBB4}" type="presParOf" srcId="{8DAD28CB-F2E1-43D9-8348-D948C1B2D8CA}" destId="{DEA34D68-12E5-4B21-BF2D-561606591D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7F20FA-1E4B-4343-B150-5557898597B0}" type="doc">
      <dgm:prSet loTypeId="urn:microsoft.com/office/officeart/2005/8/layout/chevron1" loCatId="process" qsTypeId="urn:microsoft.com/office/officeart/2005/8/quickstyle/simple1" qsCatId="simple" csTypeId="urn:microsoft.com/office/officeart/2005/8/colors/accent1_2" csCatId="accent1" phldr="1"/>
      <dgm:spPr/>
    </dgm:pt>
    <dgm:pt modelId="{A59CE3D6-9D1B-400B-B793-737E9A525CDD}">
      <dgm:prSet phldrT="[Text]" custT="1"/>
      <dgm:spPr>
        <a:solidFill>
          <a:srgbClr val="7F7F7F"/>
        </a:solidFill>
      </dgm:spPr>
      <dgm:t>
        <a:bodyPr/>
        <a:lstStyle/>
        <a:p>
          <a:r>
            <a:rPr lang="en-GB" sz="1200" b="1">
              <a:latin typeface="Nirmala UI" panose="020B0502040204020203" pitchFamily="34" charset="0"/>
              <a:cs typeface="Nirmala UI" panose="020B0502040204020203" pitchFamily="34" charset="0"/>
            </a:rPr>
            <a:t>Find a service</a:t>
          </a:r>
        </a:p>
      </dgm:t>
    </dgm:pt>
    <dgm:pt modelId="{2B65C70D-EDB3-43AD-B572-F0748F31BAAB}" type="parTrans" cxnId="{80A56AE0-0DFD-4226-8897-41DB9647E501}">
      <dgm:prSet/>
      <dgm:spPr/>
      <dgm:t>
        <a:bodyPr/>
        <a:lstStyle/>
        <a:p>
          <a:endParaRPr lang="en-GB" sz="800" b="1">
            <a:latin typeface="Nirmala UI" panose="020B0502040204020203" pitchFamily="34" charset="0"/>
            <a:cs typeface="Nirmala UI" panose="020B0502040204020203" pitchFamily="34" charset="0"/>
          </a:endParaRPr>
        </a:p>
      </dgm:t>
    </dgm:pt>
    <dgm:pt modelId="{F5982CEB-8889-40D5-98FF-A8299DB1CD7D}" type="sibTrans" cxnId="{80A56AE0-0DFD-4226-8897-41DB9647E501}">
      <dgm:prSet/>
      <dgm:spPr/>
      <dgm:t>
        <a:bodyPr/>
        <a:lstStyle/>
        <a:p>
          <a:endParaRPr lang="en-GB" sz="800" b="1">
            <a:latin typeface="Nirmala UI" panose="020B0502040204020203" pitchFamily="34" charset="0"/>
            <a:cs typeface="Nirmala UI" panose="020B0502040204020203" pitchFamily="34" charset="0"/>
          </a:endParaRPr>
        </a:p>
      </dgm:t>
    </dgm:pt>
    <dgm:pt modelId="{F5A92533-7343-4AC2-98F2-7B6D64B0EB89}">
      <dgm:prSet phldrT="[Text]" custT="1"/>
      <dgm:spPr>
        <a:solidFill>
          <a:srgbClr val="E02267"/>
        </a:solidFill>
        <a:ln w="25400" cap="flat" cmpd="sng" algn="ctr">
          <a:solidFill>
            <a:prstClr val="white">
              <a:hueOff val="0"/>
              <a:satOff val="0"/>
              <a:lumOff val="0"/>
              <a:alphaOff val="0"/>
            </a:prstClr>
          </a:solidFill>
          <a:prstDash val="solid"/>
        </a:ln>
        <a:effectLst/>
      </dgm:spPr>
      <dgm:t>
        <a:bodyPr spcFirstLastPara="0" vert="horz" wrap="square" lIns="176022" tIns="58674" rIns="58674" bIns="58674" numCol="1" spcCol="1270" anchor="ctr" anchorCtr="0"/>
        <a:lstStyle/>
        <a:p>
          <a:r>
            <a:rPr lang="en-GB" sz="2000" b="1" kern="1200">
              <a:latin typeface="Nirmala UI" panose="020B0502040204020203" pitchFamily="34" charset="0"/>
              <a:cs typeface="Nirmala UI" panose="020B0502040204020203" pitchFamily="34" charset="0"/>
            </a:rPr>
            <a:t>Make a </a:t>
          </a:r>
          <a:r>
            <a:rPr lang="en-GB" sz="2000" b="1" kern="1200">
              <a:solidFill>
                <a:prstClr val="white"/>
              </a:solidFill>
              <a:latin typeface="Nirmala UI" panose="020B0502040204020203" pitchFamily="34" charset="0"/>
              <a:ea typeface="+mn-ea"/>
              <a:cs typeface="Nirmala UI" panose="020B0502040204020203" pitchFamily="34" charset="0"/>
            </a:rPr>
            <a:t>referral / signpost</a:t>
          </a:r>
        </a:p>
      </dgm:t>
    </dgm:pt>
    <dgm:pt modelId="{F62667F7-6252-4F05-8A6A-74F2F752889B}" type="parTrans" cxnId="{992A60C4-4306-40E8-B311-A5155153585B}">
      <dgm:prSet/>
      <dgm:spPr/>
      <dgm:t>
        <a:bodyPr/>
        <a:lstStyle/>
        <a:p>
          <a:endParaRPr lang="en-GB" sz="800" b="1">
            <a:latin typeface="Nirmala UI" panose="020B0502040204020203" pitchFamily="34" charset="0"/>
            <a:cs typeface="Nirmala UI" panose="020B0502040204020203" pitchFamily="34" charset="0"/>
          </a:endParaRPr>
        </a:p>
      </dgm:t>
    </dgm:pt>
    <dgm:pt modelId="{5A996CAF-196E-4C09-B230-88B4F339453D}" type="sibTrans" cxnId="{992A60C4-4306-40E8-B311-A5155153585B}">
      <dgm:prSet/>
      <dgm:spPr/>
      <dgm:t>
        <a:bodyPr/>
        <a:lstStyle/>
        <a:p>
          <a:endParaRPr lang="en-GB" sz="800" b="1">
            <a:latin typeface="Nirmala UI" panose="020B0502040204020203" pitchFamily="34" charset="0"/>
            <a:cs typeface="Nirmala UI" panose="020B0502040204020203" pitchFamily="34" charset="0"/>
          </a:endParaRPr>
        </a:p>
      </dgm:t>
    </dgm:pt>
    <dgm:pt modelId="{615F082B-6534-4470-897C-99560A1B50DA}">
      <dgm:prSet phldrT="[Text]" custT="1"/>
      <dgm:spPr>
        <a:solidFill>
          <a:schemeClr val="bg1">
            <a:lumMod val="50000"/>
          </a:schemeClr>
        </a:solidFill>
      </dgm:spPr>
      <dgm:t>
        <a:bodyPr/>
        <a:lstStyle/>
        <a:p>
          <a:r>
            <a:rPr lang="en-GB" sz="1200" b="1">
              <a:latin typeface="Nirmala UI" panose="020B0502040204020203" pitchFamily="34" charset="0"/>
              <a:cs typeface="Nirmala UI" panose="020B0502040204020203" pitchFamily="34" charset="0"/>
            </a:rPr>
            <a:t>Receive a referral</a:t>
          </a:r>
        </a:p>
      </dgm:t>
    </dgm:pt>
    <dgm:pt modelId="{BC26B513-D730-4FBD-B027-FC47D9628A88}" type="parTrans" cxnId="{ADD6C9CF-2381-460C-80D6-CF723A1A962A}">
      <dgm:prSet/>
      <dgm:spPr/>
      <dgm:t>
        <a:bodyPr/>
        <a:lstStyle/>
        <a:p>
          <a:endParaRPr lang="en-GB" sz="800" b="1">
            <a:latin typeface="Nirmala UI" panose="020B0502040204020203" pitchFamily="34" charset="0"/>
            <a:cs typeface="Nirmala UI" panose="020B0502040204020203" pitchFamily="34" charset="0"/>
          </a:endParaRPr>
        </a:p>
      </dgm:t>
    </dgm:pt>
    <dgm:pt modelId="{35E5B2DE-CD59-4C1B-8A70-6796B565A52D}" type="sibTrans" cxnId="{ADD6C9CF-2381-460C-80D6-CF723A1A962A}">
      <dgm:prSet/>
      <dgm:spPr/>
      <dgm:t>
        <a:bodyPr/>
        <a:lstStyle/>
        <a:p>
          <a:endParaRPr lang="en-GB" sz="800" b="1">
            <a:latin typeface="Nirmala UI" panose="020B0502040204020203" pitchFamily="34" charset="0"/>
            <a:cs typeface="Nirmala UI" panose="020B0502040204020203" pitchFamily="34" charset="0"/>
          </a:endParaRPr>
        </a:p>
      </dgm:t>
    </dgm:pt>
    <dgm:pt modelId="{45B82F40-DE2E-488C-872C-FE19768A58AE}">
      <dgm:prSet phldrT="[Text]" custT="1"/>
      <dgm:spPr>
        <a:solidFill>
          <a:schemeClr val="bg1">
            <a:lumMod val="50000"/>
          </a:schemeClr>
        </a:solidFill>
      </dgm:spPr>
      <dgm:t>
        <a:bodyPr/>
        <a:lstStyle/>
        <a:p>
          <a:r>
            <a:rPr lang="en-GB" sz="1200" b="1">
              <a:latin typeface="Nirmala UI" panose="020B0502040204020203" pitchFamily="34" charset="0"/>
              <a:cs typeface="Nirmala UI" panose="020B0502040204020203" pitchFamily="34" charset="0"/>
            </a:rPr>
            <a:t>Track outcomes</a:t>
          </a:r>
        </a:p>
      </dgm:t>
    </dgm:pt>
    <dgm:pt modelId="{A6114C32-CF8F-417E-8546-ADBA244E2677}" type="parTrans" cxnId="{70EE2AE0-DFF2-4C19-9B97-91A2CA9966AC}">
      <dgm:prSet/>
      <dgm:spPr/>
      <dgm:t>
        <a:bodyPr/>
        <a:lstStyle/>
        <a:p>
          <a:endParaRPr lang="en-GB" sz="1050"/>
        </a:p>
      </dgm:t>
    </dgm:pt>
    <dgm:pt modelId="{3F5477DF-FEB2-41B0-8480-B37D361A309D}" type="sibTrans" cxnId="{70EE2AE0-DFF2-4C19-9B97-91A2CA9966AC}">
      <dgm:prSet/>
      <dgm:spPr/>
      <dgm:t>
        <a:bodyPr/>
        <a:lstStyle/>
        <a:p>
          <a:endParaRPr lang="en-GB" sz="1050"/>
        </a:p>
      </dgm:t>
    </dgm:pt>
    <dgm:pt modelId="{60A07619-94E6-462E-9159-59113AC2C569}" type="pres">
      <dgm:prSet presAssocID="{E47F20FA-1E4B-4343-B150-5557898597B0}" presName="Name0" presStyleCnt="0">
        <dgm:presLayoutVars>
          <dgm:dir/>
          <dgm:animLvl val="lvl"/>
          <dgm:resizeHandles val="exact"/>
        </dgm:presLayoutVars>
      </dgm:prSet>
      <dgm:spPr/>
    </dgm:pt>
    <dgm:pt modelId="{2AA05D7C-922F-4020-90D5-22B8D9E6604D}" type="pres">
      <dgm:prSet presAssocID="{A59CE3D6-9D1B-400B-B793-737E9A525CDD}" presName="parTxOnly" presStyleLbl="node1" presStyleIdx="0" presStyleCnt="4" custScaleX="64738">
        <dgm:presLayoutVars>
          <dgm:chMax val="0"/>
          <dgm:chPref val="0"/>
          <dgm:bulletEnabled val="1"/>
        </dgm:presLayoutVars>
      </dgm:prSet>
      <dgm:spPr/>
    </dgm:pt>
    <dgm:pt modelId="{607E488F-F7CA-451E-A63B-D0F6108B3606}" type="pres">
      <dgm:prSet presAssocID="{F5982CEB-8889-40D5-98FF-A8299DB1CD7D}" presName="parTxOnlySpace" presStyleCnt="0"/>
      <dgm:spPr/>
    </dgm:pt>
    <dgm:pt modelId="{BA2762C2-AC12-4453-A08F-7939D035F4D0}" type="pres">
      <dgm:prSet presAssocID="{F5A92533-7343-4AC2-98F2-7B6D64B0EB89}" presName="parTxOnly" presStyleLbl="node1" presStyleIdx="1" presStyleCnt="4" custScaleX="145043">
        <dgm:presLayoutVars>
          <dgm:chMax val="0"/>
          <dgm:chPref val="0"/>
          <dgm:bulletEnabled val="1"/>
        </dgm:presLayoutVars>
      </dgm:prSet>
      <dgm:spPr>
        <a:xfrm>
          <a:off x="8346683" y="0"/>
          <a:ext cx="3624372" cy="754694"/>
        </a:xfrm>
        <a:prstGeom prst="chevron">
          <a:avLst/>
        </a:prstGeom>
      </dgm:spPr>
    </dgm:pt>
    <dgm:pt modelId="{F10DA6B8-DCFC-40BC-8846-CF3EFD203CAB}" type="pres">
      <dgm:prSet presAssocID="{5A996CAF-196E-4C09-B230-88B4F339453D}" presName="parTxOnlySpace" presStyleCnt="0"/>
      <dgm:spPr/>
    </dgm:pt>
    <dgm:pt modelId="{2DAA48F8-D682-42AD-A734-386E390AB61B}" type="pres">
      <dgm:prSet presAssocID="{615F082B-6534-4470-897C-99560A1B50DA}" presName="parTxOnly" presStyleLbl="node1" presStyleIdx="2" presStyleCnt="4">
        <dgm:presLayoutVars>
          <dgm:chMax val="0"/>
          <dgm:chPref val="0"/>
          <dgm:bulletEnabled val="1"/>
        </dgm:presLayoutVars>
      </dgm:prSet>
      <dgm:spPr/>
    </dgm:pt>
    <dgm:pt modelId="{8E385B25-5C60-4D10-872E-8409F8B059A9}" type="pres">
      <dgm:prSet presAssocID="{35E5B2DE-CD59-4C1B-8A70-6796B565A52D}" presName="parTxOnlySpace" presStyleCnt="0"/>
      <dgm:spPr/>
    </dgm:pt>
    <dgm:pt modelId="{4AC5BD3E-5319-49A3-9F2E-C5716193C3FB}" type="pres">
      <dgm:prSet presAssocID="{45B82F40-DE2E-488C-872C-FE19768A58AE}" presName="parTxOnly" presStyleLbl="node1" presStyleIdx="3" presStyleCnt="4">
        <dgm:presLayoutVars>
          <dgm:chMax val="0"/>
          <dgm:chPref val="0"/>
          <dgm:bulletEnabled val="1"/>
        </dgm:presLayoutVars>
      </dgm:prSet>
      <dgm:spPr/>
    </dgm:pt>
  </dgm:ptLst>
  <dgm:cxnLst>
    <dgm:cxn modelId="{F1BCB004-5023-45D2-9908-2D596046AE77}" type="presOf" srcId="{F5A92533-7343-4AC2-98F2-7B6D64B0EB89}" destId="{BA2762C2-AC12-4453-A08F-7939D035F4D0}" srcOrd="0" destOrd="0" presId="urn:microsoft.com/office/officeart/2005/8/layout/chevron1"/>
    <dgm:cxn modelId="{48987A75-B302-4114-BB2F-9946969F6923}" type="presOf" srcId="{45B82F40-DE2E-488C-872C-FE19768A58AE}" destId="{4AC5BD3E-5319-49A3-9F2E-C5716193C3FB}" srcOrd="0" destOrd="0" presId="urn:microsoft.com/office/officeart/2005/8/layout/chevron1"/>
    <dgm:cxn modelId="{CD0B4994-04FD-4C3A-B7FC-1BA83F140BFA}" type="presOf" srcId="{E47F20FA-1E4B-4343-B150-5557898597B0}" destId="{60A07619-94E6-462E-9159-59113AC2C569}" srcOrd="0" destOrd="0" presId="urn:microsoft.com/office/officeart/2005/8/layout/chevron1"/>
    <dgm:cxn modelId="{992A60C4-4306-40E8-B311-A5155153585B}" srcId="{E47F20FA-1E4B-4343-B150-5557898597B0}" destId="{F5A92533-7343-4AC2-98F2-7B6D64B0EB89}" srcOrd="1" destOrd="0" parTransId="{F62667F7-6252-4F05-8A6A-74F2F752889B}" sibTransId="{5A996CAF-196E-4C09-B230-88B4F339453D}"/>
    <dgm:cxn modelId="{C5E8C5CE-BAA8-4EED-82EC-3818190FF42D}" type="presOf" srcId="{615F082B-6534-4470-897C-99560A1B50DA}" destId="{2DAA48F8-D682-42AD-A734-386E390AB61B}" srcOrd="0" destOrd="0" presId="urn:microsoft.com/office/officeart/2005/8/layout/chevron1"/>
    <dgm:cxn modelId="{ADD6C9CF-2381-460C-80D6-CF723A1A962A}" srcId="{E47F20FA-1E4B-4343-B150-5557898597B0}" destId="{615F082B-6534-4470-897C-99560A1B50DA}" srcOrd="2" destOrd="0" parTransId="{BC26B513-D730-4FBD-B027-FC47D9628A88}" sibTransId="{35E5B2DE-CD59-4C1B-8A70-6796B565A52D}"/>
    <dgm:cxn modelId="{133B74D5-95A1-448B-ADD1-BAC106BD9795}" type="presOf" srcId="{A59CE3D6-9D1B-400B-B793-737E9A525CDD}" destId="{2AA05D7C-922F-4020-90D5-22B8D9E6604D}" srcOrd="0" destOrd="0" presId="urn:microsoft.com/office/officeart/2005/8/layout/chevron1"/>
    <dgm:cxn modelId="{70EE2AE0-DFF2-4C19-9B97-91A2CA9966AC}" srcId="{E47F20FA-1E4B-4343-B150-5557898597B0}" destId="{45B82F40-DE2E-488C-872C-FE19768A58AE}" srcOrd="3" destOrd="0" parTransId="{A6114C32-CF8F-417E-8546-ADBA244E2677}" sibTransId="{3F5477DF-FEB2-41B0-8480-B37D361A309D}"/>
    <dgm:cxn modelId="{80A56AE0-0DFD-4226-8897-41DB9647E501}" srcId="{E47F20FA-1E4B-4343-B150-5557898597B0}" destId="{A59CE3D6-9D1B-400B-B793-737E9A525CDD}" srcOrd="0" destOrd="0" parTransId="{2B65C70D-EDB3-43AD-B572-F0748F31BAAB}" sibTransId="{F5982CEB-8889-40D5-98FF-A8299DB1CD7D}"/>
    <dgm:cxn modelId="{1E009D2A-A200-4659-A026-7941F8E25BD9}" type="presParOf" srcId="{60A07619-94E6-462E-9159-59113AC2C569}" destId="{2AA05D7C-922F-4020-90D5-22B8D9E6604D}" srcOrd="0" destOrd="0" presId="urn:microsoft.com/office/officeart/2005/8/layout/chevron1"/>
    <dgm:cxn modelId="{DFFE1BEF-3784-4270-9EB9-4948AFBC89B1}" type="presParOf" srcId="{60A07619-94E6-462E-9159-59113AC2C569}" destId="{607E488F-F7CA-451E-A63B-D0F6108B3606}" srcOrd="1" destOrd="0" presId="urn:microsoft.com/office/officeart/2005/8/layout/chevron1"/>
    <dgm:cxn modelId="{EA998D55-E029-46A1-A15F-164DAD869EE2}" type="presParOf" srcId="{60A07619-94E6-462E-9159-59113AC2C569}" destId="{BA2762C2-AC12-4453-A08F-7939D035F4D0}" srcOrd="2" destOrd="0" presId="urn:microsoft.com/office/officeart/2005/8/layout/chevron1"/>
    <dgm:cxn modelId="{3F53BC04-0FD3-44CA-B036-13BC96271811}" type="presParOf" srcId="{60A07619-94E6-462E-9159-59113AC2C569}" destId="{F10DA6B8-DCFC-40BC-8846-CF3EFD203CAB}" srcOrd="3" destOrd="0" presId="urn:microsoft.com/office/officeart/2005/8/layout/chevron1"/>
    <dgm:cxn modelId="{8F9A2932-8E24-43B5-8665-A414A9E2A5AF}" type="presParOf" srcId="{60A07619-94E6-462E-9159-59113AC2C569}" destId="{2DAA48F8-D682-42AD-A734-386E390AB61B}" srcOrd="4" destOrd="0" presId="urn:microsoft.com/office/officeart/2005/8/layout/chevron1"/>
    <dgm:cxn modelId="{C01501E3-113B-4FF5-BE9F-CA692DF96D7F}" type="presParOf" srcId="{60A07619-94E6-462E-9159-59113AC2C569}" destId="{8E385B25-5C60-4D10-872E-8409F8B059A9}" srcOrd="5" destOrd="0" presId="urn:microsoft.com/office/officeart/2005/8/layout/chevron1"/>
    <dgm:cxn modelId="{0DAE8699-7339-4A50-BAFB-99D44E385602}" type="presParOf" srcId="{60A07619-94E6-462E-9159-59113AC2C569}" destId="{4AC5BD3E-5319-49A3-9F2E-C5716193C3F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7F20FA-1E4B-4343-B150-5557898597B0}" type="doc">
      <dgm:prSet loTypeId="urn:microsoft.com/office/officeart/2005/8/layout/chevron1" loCatId="process" qsTypeId="urn:microsoft.com/office/officeart/2005/8/quickstyle/simple1" qsCatId="simple" csTypeId="urn:microsoft.com/office/officeart/2005/8/colors/accent1_2" csCatId="accent1" phldr="1"/>
      <dgm:spPr/>
    </dgm:pt>
    <dgm:pt modelId="{A59CE3D6-9D1B-400B-B793-737E9A525CDD}">
      <dgm:prSet phldrT="[Text]" custT="1"/>
      <dgm:spPr>
        <a:solidFill>
          <a:srgbClr val="7F7F7F"/>
        </a:solidFill>
      </dgm:spPr>
      <dgm:t>
        <a:bodyPr/>
        <a:lstStyle/>
        <a:p>
          <a:r>
            <a:rPr lang="en-GB" sz="1400" b="1">
              <a:latin typeface="Nirmala UI" panose="020B0502040204020203" pitchFamily="34" charset="0"/>
              <a:cs typeface="Nirmala UI" panose="020B0502040204020203" pitchFamily="34" charset="0"/>
            </a:rPr>
            <a:t>Find a service</a:t>
          </a:r>
        </a:p>
      </dgm:t>
    </dgm:pt>
    <dgm:pt modelId="{2B65C70D-EDB3-43AD-B572-F0748F31BAAB}" type="parTrans" cxnId="{80A56AE0-0DFD-4226-8897-41DB9647E501}">
      <dgm:prSet/>
      <dgm:spPr/>
      <dgm:t>
        <a:bodyPr/>
        <a:lstStyle/>
        <a:p>
          <a:endParaRPr lang="en-GB" sz="900" b="1">
            <a:latin typeface="Nirmala UI" panose="020B0502040204020203" pitchFamily="34" charset="0"/>
            <a:cs typeface="Nirmala UI" panose="020B0502040204020203" pitchFamily="34" charset="0"/>
          </a:endParaRPr>
        </a:p>
      </dgm:t>
    </dgm:pt>
    <dgm:pt modelId="{F5982CEB-8889-40D5-98FF-A8299DB1CD7D}" type="sibTrans" cxnId="{80A56AE0-0DFD-4226-8897-41DB9647E501}">
      <dgm:prSet/>
      <dgm:spPr/>
      <dgm:t>
        <a:bodyPr/>
        <a:lstStyle/>
        <a:p>
          <a:endParaRPr lang="en-GB" sz="900" b="1">
            <a:latin typeface="Nirmala UI" panose="020B0502040204020203" pitchFamily="34" charset="0"/>
            <a:cs typeface="Nirmala UI" panose="020B0502040204020203" pitchFamily="34" charset="0"/>
          </a:endParaRPr>
        </a:p>
      </dgm:t>
    </dgm:pt>
    <dgm:pt modelId="{F5A92533-7343-4AC2-98F2-7B6D64B0EB89}">
      <dgm:prSet phldrT="[Text]" custT="1"/>
      <dgm:spPr>
        <a:solidFill>
          <a:srgbClr val="7F7F7F"/>
        </a:solidFill>
        <a:ln w="25400" cap="flat" cmpd="sng" algn="ctr">
          <a:solidFill>
            <a:prstClr val="white">
              <a:hueOff val="0"/>
              <a:satOff val="0"/>
              <a:lumOff val="0"/>
              <a:alphaOff val="0"/>
            </a:prstClr>
          </a:solidFill>
          <a:prstDash val="solid"/>
        </a:ln>
        <a:effectLst/>
      </dgm:spPr>
      <dgm:t>
        <a:bodyPr spcFirstLastPara="0" vert="horz" wrap="square" lIns="176022" tIns="58674" rIns="58674" bIns="58674" numCol="1" spcCol="1270" anchor="ctr" anchorCtr="0"/>
        <a:lstStyle/>
        <a:p>
          <a:r>
            <a:rPr lang="en-GB" sz="1400" b="1" kern="1200">
              <a:latin typeface="Nirmala UI" panose="020B0502040204020203" pitchFamily="34" charset="0"/>
              <a:cs typeface="Nirmala UI" panose="020B0502040204020203" pitchFamily="34" charset="0"/>
            </a:rPr>
            <a:t>Make a </a:t>
          </a:r>
          <a:r>
            <a:rPr lang="en-GB" sz="1400" b="1" kern="1200">
              <a:solidFill>
                <a:prstClr val="white"/>
              </a:solidFill>
              <a:latin typeface="Nirmala UI" panose="020B0502040204020203" pitchFamily="34" charset="0"/>
              <a:ea typeface="+mn-ea"/>
              <a:cs typeface="Nirmala UI" panose="020B0502040204020203" pitchFamily="34" charset="0"/>
            </a:rPr>
            <a:t>referral</a:t>
          </a:r>
        </a:p>
      </dgm:t>
    </dgm:pt>
    <dgm:pt modelId="{F62667F7-6252-4F05-8A6A-74F2F752889B}" type="parTrans" cxnId="{992A60C4-4306-40E8-B311-A5155153585B}">
      <dgm:prSet/>
      <dgm:spPr/>
      <dgm:t>
        <a:bodyPr/>
        <a:lstStyle/>
        <a:p>
          <a:endParaRPr lang="en-GB" sz="900" b="1">
            <a:latin typeface="Nirmala UI" panose="020B0502040204020203" pitchFamily="34" charset="0"/>
            <a:cs typeface="Nirmala UI" panose="020B0502040204020203" pitchFamily="34" charset="0"/>
          </a:endParaRPr>
        </a:p>
      </dgm:t>
    </dgm:pt>
    <dgm:pt modelId="{5A996CAF-196E-4C09-B230-88B4F339453D}" type="sibTrans" cxnId="{992A60C4-4306-40E8-B311-A5155153585B}">
      <dgm:prSet/>
      <dgm:spPr/>
      <dgm:t>
        <a:bodyPr/>
        <a:lstStyle/>
        <a:p>
          <a:endParaRPr lang="en-GB" sz="900" b="1">
            <a:latin typeface="Nirmala UI" panose="020B0502040204020203" pitchFamily="34" charset="0"/>
            <a:cs typeface="Nirmala UI" panose="020B0502040204020203" pitchFamily="34" charset="0"/>
          </a:endParaRPr>
        </a:p>
      </dgm:t>
    </dgm:pt>
    <dgm:pt modelId="{615F082B-6534-4470-897C-99560A1B50DA}">
      <dgm:prSet phldrT="[Text]" custT="1"/>
      <dgm:spPr>
        <a:solidFill>
          <a:srgbClr val="E02267"/>
        </a:solidFill>
      </dgm:spPr>
      <dgm:t>
        <a:bodyPr/>
        <a:lstStyle/>
        <a:p>
          <a:r>
            <a:rPr lang="en-GB" sz="1800" b="1">
              <a:latin typeface="Nirmala UI" panose="020B0502040204020203" pitchFamily="34" charset="0"/>
              <a:cs typeface="Nirmala UI" panose="020B0502040204020203" pitchFamily="34" charset="0"/>
            </a:rPr>
            <a:t>Receive a referral/signpost</a:t>
          </a:r>
        </a:p>
      </dgm:t>
    </dgm:pt>
    <dgm:pt modelId="{BC26B513-D730-4FBD-B027-FC47D9628A88}" type="parTrans" cxnId="{ADD6C9CF-2381-460C-80D6-CF723A1A962A}">
      <dgm:prSet/>
      <dgm:spPr/>
      <dgm:t>
        <a:bodyPr/>
        <a:lstStyle/>
        <a:p>
          <a:endParaRPr lang="en-GB" sz="900" b="1">
            <a:latin typeface="Nirmala UI" panose="020B0502040204020203" pitchFamily="34" charset="0"/>
            <a:cs typeface="Nirmala UI" panose="020B0502040204020203" pitchFamily="34" charset="0"/>
          </a:endParaRPr>
        </a:p>
      </dgm:t>
    </dgm:pt>
    <dgm:pt modelId="{35E5B2DE-CD59-4C1B-8A70-6796B565A52D}" type="sibTrans" cxnId="{ADD6C9CF-2381-460C-80D6-CF723A1A962A}">
      <dgm:prSet/>
      <dgm:spPr/>
      <dgm:t>
        <a:bodyPr/>
        <a:lstStyle/>
        <a:p>
          <a:endParaRPr lang="en-GB" sz="900" b="1">
            <a:latin typeface="Nirmala UI" panose="020B0502040204020203" pitchFamily="34" charset="0"/>
            <a:cs typeface="Nirmala UI" panose="020B0502040204020203" pitchFamily="34" charset="0"/>
          </a:endParaRPr>
        </a:p>
      </dgm:t>
    </dgm:pt>
    <dgm:pt modelId="{45B82F40-DE2E-488C-872C-FE19768A58AE}">
      <dgm:prSet phldrT="[Text]" custT="1"/>
      <dgm:spPr>
        <a:solidFill>
          <a:schemeClr val="bg1">
            <a:lumMod val="50000"/>
          </a:schemeClr>
        </a:solidFill>
      </dgm:spPr>
      <dgm:t>
        <a:bodyPr/>
        <a:lstStyle/>
        <a:p>
          <a:r>
            <a:rPr lang="en-GB" sz="1400" b="1">
              <a:latin typeface="Nirmala UI" panose="020B0502040204020203" pitchFamily="34" charset="0"/>
              <a:cs typeface="Nirmala UI" panose="020B0502040204020203" pitchFamily="34" charset="0"/>
            </a:rPr>
            <a:t>Track outcomes</a:t>
          </a:r>
        </a:p>
      </dgm:t>
    </dgm:pt>
    <dgm:pt modelId="{A6114C32-CF8F-417E-8546-ADBA244E2677}" type="parTrans" cxnId="{70EE2AE0-DFF2-4C19-9B97-91A2CA9966AC}">
      <dgm:prSet/>
      <dgm:spPr/>
      <dgm:t>
        <a:bodyPr/>
        <a:lstStyle/>
        <a:p>
          <a:endParaRPr lang="en-GB" sz="1100"/>
        </a:p>
      </dgm:t>
    </dgm:pt>
    <dgm:pt modelId="{3F5477DF-FEB2-41B0-8480-B37D361A309D}" type="sibTrans" cxnId="{70EE2AE0-DFF2-4C19-9B97-91A2CA9966AC}">
      <dgm:prSet/>
      <dgm:spPr/>
      <dgm:t>
        <a:bodyPr/>
        <a:lstStyle/>
        <a:p>
          <a:endParaRPr lang="en-GB" sz="1100"/>
        </a:p>
      </dgm:t>
    </dgm:pt>
    <dgm:pt modelId="{60A07619-94E6-462E-9159-59113AC2C569}" type="pres">
      <dgm:prSet presAssocID="{E47F20FA-1E4B-4343-B150-5557898597B0}" presName="Name0" presStyleCnt="0">
        <dgm:presLayoutVars>
          <dgm:dir/>
          <dgm:animLvl val="lvl"/>
          <dgm:resizeHandles val="exact"/>
        </dgm:presLayoutVars>
      </dgm:prSet>
      <dgm:spPr/>
    </dgm:pt>
    <dgm:pt modelId="{2AA05D7C-922F-4020-90D5-22B8D9E6604D}" type="pres">
      <dgm:prSet presAssocID="{A59CE3D6-9D1B-400B-B793-737E9A525CDD}" presName="parTxOnly" presStyleLbl="node1" presStyleIdx="0" presStyleCnt="4" custScaleX="64738">
        <dgm:presLayoutVars>
          <dgm:chMax val="0"/>
          <dgm:chPref val="0"/>
          <dgm:bulletEnabled val="1"/>
        </dgm:presLayoutVars>
      </dgm:prSet>
      <dgm:spPr/>
    </dgm:pt>
    <dgm:pt modelId="{607E488F-F7CA-451E-A63B-D0F6108B3606}" type="pres">
      <dgm:prSet presAssocID="{F5982CEB-8889-40D5-98FF-A8299DB1CD7D}" presName="parTxOnlySpace" presStyleCnt="0"/>
      <dgm:spPr/>
    </dgm:pt>
    <dgm:pt modelId="{BA2762C2-AC12-4453-A08F-7939D035F4D0}" type="pres">
      <dgm:prSet presAssocID="{F5A92533-7343-4AC2-98F2-7B6D64B0EB89}" presName="parTxOnly" presStyleLbl="node1" presStyleIdx="1" presStyleCnt="4" custScaleX="55487">
        <dgm:presLayoutVars>
          <dgm:chMax val="0"/>
          <dgm:chPref val="0"/>
          <dgm:bulletEnabled val="1"/>
        </dgm:presLayoutVars>
      </dgm:prSet>
      <dgm:spPr>
        <a:xfrm>
          <a:off x="8346683" y="0"/>
          <a:ext cx="3624372" cy="754694"/>
        </a:xfrm>
        <a:prstGeom prst="chevron">
          <a:avLst/>
        </a:prstGeom>
      </dgm:spPr>
    </dgm:pt>
    <dgm:pt modelId="{F10DA6B8-DCFC-40BC-8846-CF3EFD203CAB}" type="pres">
      <dgm:prSet presAssocID="{5A996CAF-196E-4C09-B230-88B4F339453D}" presName="parTxOnlySpace" presStyleCnt="0"/>
      <dgm:spPr/>
    </dgm:pt>
    <dgm:pt modelId="{2DAA48F8-D682-42AD-A734-386E390AB61B}" type="pres">
      <dgm:prSet presAssocID="{615F082B-6534-4470-897C-99560A1B50DA}" presName="parTxOnly" presStyleLbl="node1" presStyleIdx="2" presStyleCnt="4">
        <dgm:presLayoutVars>
          <dgm:chMax val="0"/>
          <dgm:chPref val="0"/>
          <dgm:bulletEnabled val="1"/>
        </dgm:presLayoutVars>
      </dgm:prSet>
      <dgm:spPr/>
    </dgm:pt>
    <dgm:pt modelId="{8E385B25-5C60-4D10-872E-8409F8B059A9}" type="pres">
      <dgm:prSet presAssocID="{35E5B2DE-CD59-4C1B-8A70-6796B565A52D}" presName="parTxOnlySpace" presStyleCnt="0"/>
      <dgm:spPr/>
    </dgm:pt>
    <dgm:pt modelId="{4AC5BD3E-5319-49A3-9F2E-C5716193C3FB}" type="pres">
      <dgm:prSet presAssocID="{45B82F40-DE2E-488C-872C-FE19768A58AE}" presName="parTxOnly" presStyleLbl="node1" presStyleIdx="3" presStyleCnt="4" custScaleX="68638">
        <dgm:presLayoutVars>
          <dgm:chMax val="0"/>
          <dgm:chPref val="0"/>
          <dgm:bulletEnabled val="1"/>
        </dgm:presLayoutVars>
      </dgm:prSet>
      <dgm:spPr/>
    </dgm:pt>
  </dgm:ptLst>
  <dgm:cxnLst>
    <dgm:cxn modelId="{F1BCB004-5023-45D2-9908-2D596046AE77}" type="presOf" srcId="{F5A92533-7343-4AC2-98F2-7B6D64B0EB89}" destId="{BA2762C2-AC12-4453-A08F-7939D035F4D0}" srcOrd="0" destOrd="0" presId="urn:microsoft.com/office/officeart/2005/8/layout/chevron1"/>
    <dgm:cxn modelId="{48987A75-B302-4114-BB2F-9946969F6923}" type="presOf" srcId="{45B82F40-DE2E-488C-872C-FE19768A58AE}" destId="{4AC5BD3E-5319-49A3-9F2E-C5716193C3FB}" srcOrd="0" destOrd="0" presId="urn:microsoft.com/office/officeart/2005/8/layout/chevron1"/>
    <dgm:cxn modelId="{CD0B4994-04FD-4C3A-B7FC-1BA83F140BFA}" type="presOf" srcId="{E47F20FA-1E4B-4343-B150-5557898597B0}" destId="{60A07619-94E6-462E-9159-59113AC2C569}" srcOrd="0" destOrd="0" presId="urn:microsoft.com/office/officeart/2005/8/layout/chevron1"/>
    <dgm:cxn modelId="{992A60C4-4306-40E8-B311-A5155153585B}" srcId="{E47F20FA-1E4B-4343-B150-5557898597B0}" destId="{F5A92533-7343-4AC2-98F2-7B6D64B0EB89}" srcOrd="1" destOrd="0" parTransId="{F62667F7-6252-4F05-8A6A-74F2F752889B}" sibTransId="{5A996CAF-196E-4C09-B230-88B4F339453D}"/>
    <dgm:cxn modelId="{C5E8C5CE-BAA8-4EED-82EC-3818190FF42D}" type="presOf" srcId="{615F082B-6534-4470-897C-99560A1B50DA}" destId="{2DAA48F8-D682-42AD-A734-386E390AB61B}" srcOrd="0" destOrd="0" presId="urn:microsoft.com/office/officeart/2005/8/layout/chevron1"/>
    <dgm:cxn modelId="{ADD6C9CF-2381-460C-80D6-CF723A1A962A}" srcId="{E47F20FA-1E4B-4343-B150-5557898597B0}" destId="{615F082B-6534-4470-897C-99560A1B50DA}" srcOrd="2" destOrd="0" parTransId="{BC26B513-D730-4FBD-B027-FC47D9628A88}" sibTransId="{35E5B2DE-CD59-4C1B-8A70-6796B565A52D}"/>
    <dgm:cxn modelId="{133B74D5-95A1-448B-ADD1-BAC106BD9795}" type="presOf" srcId="{A59CE3D6-9D1B-400B-B793-737E9A525CDD}" destId="{2AA05D7C-922F-4020-90D5-22B8D9E6604D}" srcOrd="0" destOrd="0" presId="urn:microsoft.com/office/officeart/2005/8/layout/chevron1"/>
    <dgm:cxn modelId="{70EE2AE0-DFF2-4C19-9B97-91A2CA9966AC}" srcId="{E47F20FA-1E4B-4343-B150-5557898597B0}" destId="{45B82F40-DE2E-488C-872C-FE19768A58AE}" srcOrd="3" destOrd="0" parTransId="{A6114C32-CF8F-417E-8546-ADBA244E2677}" sibTransId="{3F5477DF-FEB2-41B0-8480-B37D361A309D}"/>
    <dgm:cxn modelId="{80A56AE0-0DFD-4226-8897-41DB9647E501}" srcId="{E47F20FA-1E4B-4343-B150-5557898597B0}" destId="{A59CE3D6-9D1B-400B-B793-737E9A525CDD}" srcOrd="0" destOrd="0" parTransId="{2B65C70D-EDB3-43AD-B572-F0748F31BAAB}" sibTransId="{F5982CEB-8889-40D5-98FF-A8299DB1CD7D}"/>
    <dgm:cxn modelId="{1E009D2A-A200-4659-A026-7941F8E25BD9}" type="presParOf" srcId="{60A07619-94E6-462E-9159-59113AC2C569}" destId="{2AA05D7C-922F-4020-90D5-22B8D9E6604D}" srcOrd="0" destOrd="0" presId="urn:microsoft.com/office/officeart/2005/8/layout/chevron1"/>
    <dgm:cxn modelId="{DFFE1BEF-3784-4270-9EB9-4948AFBC89B1}" type="presParOf" srcId="{60A07619-94E6-462E-9159-59113AC2C569}" destId="{607E488F-F7CA-451E-A63B-D0F6108B3606}" srcOrd="1" destOrd="0" presId="urn:microsoft.com/office/officeart/2005/8/layout/chevron1"/>
    <dgm:cxn modelId="{EA998D55-E029-46A1-A15F-164DAD869EE2}" type="presParOf" srcId="{60A07619-94E6-462E-9159-59113AC2C569}" destId="{BA2762C2-AC12-4453-A08F-7939D035F4D0}" srcOrd="2" destOrd="0" presId="urn:microsoft.com/office/officeart/2005/8/layout/chevron1"/>
    <dgm:cxn modelId="{3F53BC04-0FD3-44CA-B036-13BC96271811}" type="presParOf" srcId="{60A07619-94E6-462E-9159-59113AC2C569}" destId="{F10DA6B8-DCFC-40BC-8846-CF3EFD203CAB}" srcOrd="3" destOrd="0" presId="urn:microsoft.com/office/officeart/2005/8/layout/chevron1"/>
    <dgm:cxn modelId="{8F9A2932-8E24-43B5-8665-A414A9E2A5AF}" type="presParOf" srcId="{60A07619-94E6-462E-9159-59113AC2C569}" destId="{2DAA48F8-D682-42AD-A734-386E390AB61B}" srcOrd="4" destOrd="0" presId="urn:microsoft.com/office/officeart/2005/8/layout/chevron1"/>
    <dgm:cxn modelId="{C01501E3-113B-4FF5-BE9F-CA692DF96D7F}" type="presParOf" srcId="{60A07619-94E6-462E-9159-59113AC2C569}" destId="{8E385B25-5C60-4D10-872E-8409F8B059A9}" srcOrd="5" destOrd="0" presId="urn:microsoft.com/office/officeart/2005/8/layout/chevron1"/>
    <dgm:cxn modelId="{0DAE8699-7339-4A50-BAFB-99D44E385602}" type="presParOf" srcId="{60A07619-94E6-462E-9159-59113AC2C569}" destId="{4AC5BD3E-5319-49A3-9F2E-C5716193C3F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7F20FA-1E4B-4343-B150-5557898597B0}" type="doc">
      <dgm:prSet loTypeId="urn:microsoft.com/office/officeart/2005/8/layout/chevron1" loCatId="process" qsTypeId="urn:microsoft.com/office/officeart/2005/8/quickstyle/simple1" qsCatId="simple" csTypeId="urn:microsoft.com/office/officeart/2005/8/colors/accent1_2" csCatId="accent1" phldr="1"/>
      <dgm:spPr/>
    </dgm:pt>
    <dgm:pt modelId="{A59CE3D6-9D1B-400B-B793-737E9A525CDD}">
      <dgm:prSet phldrT="[Text]" custT="1"/>
      <dgm:spPr>
        <a:solidFill>
          <a:srgbClr val="7F7F7F"/>
        </a:solidFill>
      </dgm:spPr>
      <dgm:t>
        <a:bodyPr/>
        <a:lstStyle/>
        <a:p>
          <a:r>
            <a:rPr lang="en-GB" sz="1200" b="1">
              <a:latin typeface="Nirmala UI" panose="020B0502040204020203" pitchFamily="34" charset="0"/>
              <a:cs typeface="Nirmala UI" panose="020B0502040204020203" pitchFamily="34" charset="0"/>
            </a:rPr>
            <a:t>Find a service</a:t>
          </a:r>
        </a:p>
      </dgm:t>
    </dgm:pt>
    <dgm:pt modelId="{2B65C70D-EDB3-43AD-B572-F0748F31BAAB}" type="parTrans" cxnId="{80A56AE0-0DFD-4226-8897-41DB9647E501}">
      <dgm:prSet/>
      <dgm:spPr/>
      <dgm:t>
        <a:bodyPr/>
        <a:lstStyle/>
        <a:p>
          <a:endParaRPr lang="en-GB" sz="800" b="1">
            <a:latin typeface="Nirmala UI" panose="020B0502040204020203" pitchFamily="34" charset="0"/>
            <a:cs typeface="Nirmala UI" panose="020B0502040204020203" pitchFamily="34" charset="0"/>
          </a:endParaRPr>
        </a:p>
      </dgm:t>
    </dgm:pt>
    <dgm:pt modelId="{F5982CEB-8889-40D5-98FF-A8299DB1CD7D}" type="sibTrans" cxnId="{80A56AE0-0DFD-4226-8897-41DB9647E501}">
      <dgm:prSet/>
      <dgm:spPr/>
      <dgm:t>
        <a:bodyPr/>
        <a:lstStyle/>
        <a:p>
          <a:endParaRPr lang="en-GB" sz="800" b="1">
            <a:latin typeface="Nirmala UI" panose="020B0502040204020203" pitchFamily="34" charset="0"/>
            <a:cs typeface="Nirmala UI" panose="020B0502040204020203" pitchFamily="34" charset="0"/>
          </a:endParaRPr>
        </a:p>
      </dgm:t>
    </dgm:pt>
    <dgm:pt modelId="{F5A92533-7343-4AC2-98F2-7B6D64B0EB89}">
      <dgm:prSet phldrT="[Text]" custT="1"/>
      <dgm:spPr>
        <a:solidFill>
          <a:srgbClr val="7F7F7F"/>
        </a:solidFill>
        <a:ln w="25400" cap="flat" cmpd="sng" algn="ctr">
          <a:solidFill>
            <a:prstClr val="white">
              <a:hueOff val="0"/>
              <a:satOff val="0"/>
              <a:lumOff val="0"/>
              <a:alphaOff val="0"/>
            </a:prstClr>
          </a:solidFill>
          <a:prstDash val="solid"/>
        </a:ln>
        <a:effectLst/>
      </dgm:spPr>
      <dgm:t>
        <a:bodyPr spcFirstLastPara="0" vert="horz" wrap="square" lIns="176022" tIns="58674" rIns="58674" bIns="58674" numCol="1" spcCol="1270" anchor="ctr" anchorCtr="0"/>
        <a:lstStyle/>
        <a:p>
          <a:r>
            <a:rPr lang="en-GB" sz="1200" b="1" kern="1200">
              <a:latin typeface="Nirmala UI" panose="020B0502040204020203" pitchFamily="34" charset="0"/>
              <a:cs typeface="Nirmala UI" panose="020B0502040204020203" pitchFamily="34" charset="0"/>
            </a:rPr>
            <a:t>Make a </a:t>
          </a:r>
          <a:r>
            <a:rPr lang="en-GB" sz="1200" b="1" kern="1200">
              <a:solidFill>
                <a:prstClr val="white"/>
              </a:solidFill>
              <a:latin typeface="Nirmala UI" panose="020B0502040204020203" pitchFamily="34" charset="0"/>
              <a:ea typeface="+mn-ea"/>
              <a:cs typeface="Nirmala UI" panose="020B0502040204020203" pitchFamily="34" charset="0"/>
            </a:rPr>
            <a:t>referral</a:t>
          </a:r>
        </a:p>
      </dgm:t>
    </dgm:pt>
    <dgm:pt modelId="{F62667F7-6252-4F05-8A6A-74F2F752889B}" type="parTrans" cxnId="{992A60C4-4306-40E8-B311-A5155153585B}">
      <dgm:prSet/>
      <dgm:spPr/>
      <dgm:t>
        <a:bodyPr/>
        <a:lstStyle/>
        <a:p>
          <a:endParaRPr lang="en-GB" sz="800" b="1">
            <a:latin typeface="Nirmala UI" panose="020B0502040204020203" pitchFamily="34" charset="0"/>
            <a:cs typeface="Nirmala UI" panose="020B0502040204020203" pitchFamily="34" charset="0"/>
          </a:endParaRPr>
        </a:p>
      </dgm:t>
    </dgm:pt>
    <dgm:pt modelId="{5A996CAF-196E-4C09-B230-88B4F339453D}" type="sibTrans" cxnId="{992A60C4-4306-40E8-B311-A5155153585B}">
      <dgm:prSet/>
      <dgm:spPr/>
      <dgm:t>
        <a:bodyPr/>
        <a:lstStyle/>
        <a:p>
          <a:endParaRPr lang="en-GB" sz="800" b="1">
            <a:latin typeface="Nirmala UI" panose="020B0502040204020203" pitchFamily="34" charset="0"/>
            <a:cs typeface="Nirmala UI" panose="020B0502040204020203" pitchFamily="34" charset="0"/>
          </a:endParaRPr>
        </a:p>
      </dgm:t>
    </dgm:pt>
    <dgm:pt modelId="{615F082B-6534-4470-897C-99560A1B50DA}">
      <dgm:prSet phldrT="[Text]" custT="1"/>
      <dgm:spPr>
        <a:solidFill>
          <a:srgbClr val="7F7F7F"/>
        </a:solidFill>
      </dgm:spPr>
      <dgm:t>
        <a:bodyPr/>
        <a:lstStyle/>
        <a:p>
          <a:r>
            <a:rPr lang="en-GB" sz="1200" b="1">
              <a:latin typeface="Nirmala UI" panose="020B0502040204020203" pitchFamily="34" charset="0"/>
              <a:cs typeface="Nirmala UI" panose="020B0502040204020203" pitchFamily="34" charset="0"/>
            </a:rPr>
            <a:t>Receive a </a:t>
          </a:r>
          <a:br>
            <a:rPr lang="en-GB" sz="1200" b="1">
              <a:latin typeface="Nirmala UI" panose="020B0502040204020203" pitchFamily="34" charset="0"/>
              <a:cs typeface="Nirmala UI" panose="020B0502040204020203" pitchFamily="34" charset="0"/>
            </a:rPr>
          </a:br>
          <a:r>
            <a:rPr lang="en-GB" sz="1200" b="1">
              <a:latin typeface="Nirmala UI" panose="020B0502040204020203" pitchFamily="34" charset="0"/>
              <a:cs typeface="Nirmala UI" panose="020B0502040204020203" pitchFamily="34" charset="0"/>
            </a:rPr>
            <a:t>referral</a:t>
          </a:r>
        </a:p>
      </dgm:t>
    </dgm:pt>
    <dgm:pt modelId="{BC26B513-D730-4FBD-B027-FC47D9628A88}" type="parTrans" cxnId="{ADD6C9CF-2381-460C-80D6-CF723A1A962A}">
      <dgm:prSet/>
      <dgm:spPr/>
      <dgm:t>
        <a:bodyPr/>
        <a:lstStyle/>
        <a:p>
          <a:endParaRPr lang="en-GB" sz="800" b="1">
            <a:latin typeface="Nirmala UI" panose="020B0502040204020203" pitchFamily="34" charset="0"/>
            <a:cs typeface="Nirmala UI" panose="020B0502040204020203" pitchFamily="34" charset="0"/>
          </a:endParaRPr>
        </a:p>
      </dgm:t>
    </dgm:pt>
    <dgm:pt modelId="{35E5B2DE-CD59-4C1B-8A70-6796B565A52D}" type="sibTrans" cxnId="{ADD6C9CF-2381-460C-80D6-CF723A1A962A}">
      <dgm:prSet/>
      <dgm:spPr/>
      <dgm:t>
        <a:bodyPr/>
        <a:lstStyle/>
        <a:p>
          <a:endParaRPr lang="en-GB" sz="800" b="1">
            <a:latin typeface="Nirmala UI" panose="020B0502040204020203" pitchFamily="34" charset="0"/>
            <a:cs typeface="Nirmala UI" panose="020B0502040204020203" pitchFamily="34" charset="0"/>
          </a:endParaRPr>
        </a:p>
      </dgm:t>
    </dgm:pt>
    <dgm:pt modelId="{45B82F40-DE2E-488C-872C-FE19768A58AE}">
      <dgm:prSet phldrT="[Text]" custT="1"/>
      <dgm:spPr>
        <a:solidFill>
          <a:srgbClr val="E02267"/>
        </a:solidFill>
      </dgm:spPr>
      <dgm:t>
        <a:bodyPr/>
        <a:lstStyle/>
        <a:p>
          <a:r>
            <a:rPr lang="en-GB" sz="2400" b="1">
              <a:latin typeface="Nirmala UI" panose="020B0502040204020203" pitchFamily="34" charset="0"/>
              <a:cs typeface="Nirmala UI" panose="020B0502040204020203" pitchFamily="34" charset="0"/>
            </a:rPr>
            <a:t>Track outcomes</a:t>
          </a:r>
        </a:p>
      </dgm:t>
    </dgm:pt>
    <dgm:pt modelId="{A6114C32-CF8F-417E-8546-ADBA244E2677}" type="parTrans" cxnId="{70EE2AE0-DFF2-4C19-9B97-91A2CA9966AC}">
      <dgm:prSet/>
      <dgm:spPr/>
      <dgm:t>
        <a:bodyPr/>
        <a:lstStyle/>
        <a:p>
          <a:endParaRPr lang="en-GB" sz="1050"/>
        </a:p>
      </dgm:t>
    </dgm:pt>
    <dgm:pt modelId="{3F5477DF-FEB2-41B0-8480-B37D361A309D}" type="sibTrans" cxnId="{70EE2AE0-DFF2-4C19-9B97-91A2CA9966AC}">
      <dgm:prSet/>
      <dgm:spPr/>
      <dgm:t>
        <a:bodyPr/>
        <a:lstStyle/>
        <a:p>
          <a:endParaRPr lang="en-GB" sz="1050"/>
        </a:p>
      </dgm:t>
    </dgm:pt>
    <dgm:pt modelId="{60A07619-94E6-462E-9159-59113AC2C569}" type="pres">
      <dgm:prSet presAssocID="{E47F20FA-1E4B-4343-B150-5557898597B0}" presName="Name0" presStyleCnt="0">
        <dgm:presLayoutVars>
          <dgm:dir/>
          <dgm:animLvl val="lvl"/>
          <dgm:resizeHandles val="exact"/>
        </dgm:presLayoutVars>
      </dgm:prSet>
      <dgm:spPr/>
    </dgm:pt>
    <dgm:pt modelId="{2AA05D7C-922F-4020-90D5-22B8D9E6604D}" type="pres">
      <dgm:prSet presAssocID="{A59CE3D6-9D1B-400B-B793-737E9A525CDD}" presName="parTxOnly" presStyleLbl="node1" presStyleIdx="0" presStyleCnt="4" custScaleX="64738">
        <dgm:presLayoutVars>
          <dgm:chMax val="0"/>
          <dgm:chPref val="0"/>
          <dgm:bulletEnabled val="1"/>
        </dgm:presLayoutVars>
      </dgm:prSet>
      <dgm:spPr/>
    </dgm:pt>
    <dgm:pt modelId="{607E488F-F7CA-451E-A63B-D0F6108B3606}" type="pres">
      <dgm:prSet presAssocID="{F5982CEB-8889-40D5-98FF-A8299DB1CD7D}" presName="parTxOnlySpace" presStyleCnt="0"/>
      <dgm:spPr/>
    </dgm:pt>
    <dgm:pt modelId="{BA2762C2-AC12-4453-A08F-7939D035F4D0}" type="pres">
      <dgm:prSet presAssocID="{F5A92533-7343-4AC2-98F2-7B6D64B0EB89}" presName="parTxOnly" presStyleLbl="node1" presStyleIdx="1" presStyleCnt="4" custScaleX="55487">
        <dgm:presLayoutVars>
          <dgm:chMax val="0"/>
          <dgm:chPref val="0"/>
          <dgm:bulletEnabled val="1"/>
        </dgm:presLayoutVars>
      </dgm:prSet>
      <dgm:spPr>
        <a:xfrm>
          <a:off x="8346683" y="0"/>
          <a:ext cx="3624372" cy="754694"/>
        </a:xfrm>
        <a:prstGeom prst="chevron">
          <a:avLst/>
        </a:prstGeom>
      </dgm:spPr>
    </dgm:pt>
    <dgm:pt modelId="{F10DA6B8-DCFC-40BC-8846-CF3EFD203CAB}" type="pres">
      <dgm:prSet presAssocID="{5A996CAF-196E-4C09-B230-88B4F339453D}" presName="parTxOnlySpace" presStyleCnt="0"/>
      <dgm:spPr/>
    </dgm:pt>
    <dgm:pt modelId="{2DAA48F8-D682-42AD-A734-386E390AB61B}" type="pres">
      <dgm:prSet presAssocID="{615F082B-6534-4470-897C-99560A1B50DA}" presName="parTxOnly" presStyleLbl="node1" presStyleIdx="2" presStyleCnt="4" custScaleX="39414">
        <dgm:presLayoutVars>
          <dgm:chMax val="0"/>
          <dgm:chPref val="0"/>
          <dgm:bulletEnabled val="1"/>
        </dgm:presLayoutVars>
      </dgm:prSet>
      <dgm:spPr/>
    </dgm:pt>
    <dgm:pt modelId="{8E385B25-5C60-4D10-872E-8409F8B059A9}" type="pres">
      <dgm:prSet presAssocID="{35E5B2DE-CD59-4C1B-8A70-6796B565A52D}" presName="parTxOnlySpace" presStyleCnt="0"/>
      <dgm:spPr/>
    </dgm:pt>
    <dgm:pt modelId="{4AC5BD3E-5319-49A3-9F2E-C5716193C3FB}" type="pres">
      <dgm:prSet presAssocID="{45B82F40-DE2E-488C-872C-FE19768A58AE}" presName="parTxOnly" presStyleLbl="node1" presStyleIdx="3" presStyleCnt="4" custScaleX="68638">
        <dgm:presLayoutVars>
          <dgm:chMax val="0"/>
          <dgm:chPref val="0"/>
          <dgm:bulletEnabled val="1"/>
        </dgm:presLayoutVars>
      </dgm:prSet>
      <dgm:spPr/>
    </dgm:pt>
  </dgm:ptLst>
  <dgm:cxnLst>
    <dgm:cxn modelId="{F1BCB004-5023-45D2-9908-2D596046AE77}" type="presOf" srcId="{F5A92533-7343-4AC2-98F2-7B6D64B0EB89}" destId="{BA2762C2-AC12-4453-A08F-7939D035F4D0}" srcOrd="0" destOrd="0" presId="urn:microsoft.com/office/officeart/2005/8/layout/chevron1"/>
    <dgm:cxn modelId="{48987A75-B302-4114-BB2F-9946969F6923}" type="presOf" srcId="{45B82F40-DE2E-488C-872C-FE19768A58AE}" destId="{4AC5BD3E-5319-49A3-9F2E-C5716193C3FB}" srcOrd="0" destOrd="0" presId="urn:microsoft.com/office/officeart/2005/8/layout/chevron1"/>
    <dgm:cxn modelId="{CD0B4994-04FD-4C3A-B7FC-1BA83F140BFA}" type="presOf" srcId="{E47F20FA-1E4B-4343-B150-5557898597B0}" destId="{60A07619-94E6-462E-9159-59113AC2C569}" srcOrd="0" destOrd="0" presId="urn:microsoft.com/office/officeart/2005/8/layout/chevron1"/>
    <dgm:cxn modelId="{992A60C4-4306-40E8-B311-A5155153585B}" srcId="{E47F20FA-1E4B-4343-B150-5557898597B0}" destId="{F5A92533-7343-4AC2-98F2-7B6D64B0EB89}" srcOrd="1" destOrd="0" parTransId="{F62667F7-6252-4F05-8A6A-74F2F752889B}" sibTransId="{5A996CAF-196E-4C09-B230-88B4F339453D}"/>
    <dgm:cxn modelId="{C5E8C5CE-BAA8-4EED-82EC-3818190FF42D}" type="presOf" srcId="{615F082B-6534-4470-897C-99560A1B50DA}" destId="{2DAA48F8-D682-42AD-A734-386E390AB61B}" srcOrd="0" destOrd="0" presId="urn:microsoft.com/office/officeart/2005/8/layout/chevron1"/>
    <dgm:cxn modelId="{ADD6C9CF-2381-460C-80D6-CF723A1A962A}" srcId="{E47F20FA-1E4B-4343-B150-5557898597B0}" destId="{615F082B-6534-4470-897C-99560A1B50DA}" srcOrd="2" destOrd="0" parTransId="{BC26B513-D730-4FBD-B027-FC47D9628A88}" sibTransId="{35E5B2DE-CD59-4C1B-8A70-6796B565A52D}"/>
    <dgm:cxn modelId="{133B74D5-95A1-448B-ADD1-BAC106BD9795}" type="presOf" srcId="{A59CE3D6-9D1B-400B-B793-737E9A525CDD}" destId="{2AA05D7C-922F-4020-90D5-22B8D9E6604D}" srcOrd="0" destOrd="0" presId="urn:microsoft.com/office/officeart/2005/8/layout/chevron1"/>
    <dgm:cxn modelId="{70EE2AE0-DFF2-4C19-9B97-91A2CA9966AC}" srcId="{E47F20FA-1E4B-4343-B150-5557898597B0}" destId="{45B82F40-DE2E-488C-872C-FE19768A58AE}" srcOrd="3" destOrd="0" parTransId="{A6114C32-CF8F-417E-8546-ADBA244E2677}" sibTransId="{3F5477DF-FEB2-41B0-8480-B37D361A309D}"/>
    <dgm:cxn modelId="{80A56AE0-0DFD-4226-8897-41DB9647E501}" srcId="{E47F20FA-1E4B-4343-B150-5557898597B0}" destId="{A59CE3D6-9D1B-400B-B793-737E9A525CDD}" srcOrd="0" destOrd="0" parTransId="{2B65C70D-EDB3-43AD-B572-F0748F31BAAB}" sibTransId="{F5982CEB-8889-40D5-98FF-A8299DB1CD7D}"/>
    <dgm:cxn modelId="{1E009D2A-A200-4659-A026-7941F8E25BD9}" type="presParOf" srcId="{60A07619-94E6-462E-9159-59113AC2C569}" destId="{2AA05D7C-922F-4020-90D5-22B8D9E6604D}" srcOrd="0" destOrd="0" presId="urn:microsoft.com/office/officeart/2005/8/layout/chevron1"/>
    <dgm:cxn modelId="{DFFE1BEF-3784-4270-9EB9-4948AFBC89B1}" type="presParOf" srcId="{60A07619-94E6-462E-9159-59113AC2C569}" destId="{607E488F-F7CA-451E-A63B-D0F6108B3606}" srcOrd="1" destOrd="0" presId="urn:microsoft.com/office/officeart/2005/8/layout/chevron1"/>
    <dgm:cxn modelId="{EA998D55-E029-46A1-A15F-164DAD869EE2}" type="presParOf" srcId="{60A07619-94E6-462E-9159-59113AC2C569}" destId="{BA2762C2-AC12-4453-A08F-7939D035F4D0}" srcOrd="2" destOrd="0" presId="urn:microsoft.com/office/officeart/2005/8/layout/chevron1"/>
    <dgm:cxn modelId="{3F53BC04-0FD3-44CA-B036-13BC96271811}" type="presParOf" srcId="{60A07619-94E6-462E-9159-59113AC2C569}" destId="{F10DA6B8-DCFC-40BC-8846-CF3EFD203CAB}" srcOrd="3" destOrd="0" presId="urn:microsoft.com/office/officeart/2005/8/layout/chevron1"/>
    <dgm:cxn modelId="{8F9A2932-8E24-43B5-8665-A414A9E2A5AF}" type="presParOf" srcId="{60A07619-94E6-462E-9159-59113AC2C569}" destId="{2DAA48F8-D682-42AD-A734-386E390AB61B}" srcOrd="4" destOrd="0" presId="urn:microsoft.com/office/officeart/2005/8/layout/chevron1"/>
    <dgm:cxn modelId="{C01501E3-113B-4FF5-BE9F-CA692DF96D7F}" type="presParOf" srcId="{60A07619-94E6-462E-9159-59113AC2C569}" destId="{8E385B25-5C60-4D10-872E-8409F8B059A9}" srcOrd="5" destOrd="0" presId="urn:microsoft.com/office/officeart/2005/8/layout/chevron1"/>
    <dgm:cxn modelId="{0DAE8699-7339-4A50-BAFB-99D44E385602}" type="presParOf" srcId="{60A07619-94E6-462E-9159-59113AC2C569}" destId="{4AC5BD3E-5319-49A3-9F2E-C5716193C3F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9A36E-C746-4C2D-9F68-18805F03B2A7}">
      <dsp:nvSpPr>
        <dsp:cNvPr id="0" name=""/>
        <dsp:cNvSpPr/>
      </dsp:nvSpPr>
      <dsp:spPr>
        <a:xfrm>
          <a:off x="0" y="73506"/>
          <a:ext cx="10907487" cy="10775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bg1"/>
              </a:solidFill>
            </a:rPr>
            <a:t>Core Criteria for the Community Chest Grant</a:t>
          </a:r>
          <a:endParaRPr lang="en-US" sz="2400" kern="1200">
            <a:solidFill>
              <a:schemeClr val="bg1"/>
            </a:solidFill>
          </a:endParaRPr>
        </a:p>
      </dsp:txBody>
      <dsp:txXfrm>
        <a:off x="52600" y="126106"/>
        <a:ext cx="10802287" cy="972315"/>
      </dsp:txXfrm>
    </dsp:sp>
    <dsp:sp modelId="{8DCB2005-C80C-41A2-A863-7A17D9801514}">
      <dsp:nvSpPr>
        <dsp:cNvPr id="0" name=""/>
        <dsp:cNvSpPr/>
      </dsp:nvSpPr>
      <dsp:spPr>
        <a:xfrm>
          <a:off x="0" y="1228781"/>
          <a:ext cx="10907487" cy="107751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1. Equality, diversity and inclusion – supporting those who are left behind or not well provided for by the current offer</a:t>
          </a:r>
          <a:endParaRPr lang="en-US" sz="2700" kern="1200"/>
        </a:p>
      </dsp:txBody>
      <dsp:txXfrm>
        <a:off x="52600" y="1281381"/>
        <a:ext cx="10802287" cy="972315"/>
      </dsp:txXfrm>
    </dsp:sp>
    <dsp:sp modelId="{8FB52778-4C38-4C15-A50B-F75C8CD14C6E}">
      <dsp:nvSpPr>
        <dsp:cNvPr id="0" name=""/>
        <dsp:cNvSpPr/>
      </dsp:nvSpPr>
      <dsp:spPr>
        <a:xfrm>
          <a:off x="0" y="2384056"/>
          <a:ext cx="10907487" cy="107751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2. Capacity building – strengthening your organisation’s capability to deliver </a:t>
          </a:r>
          <a:r>
            <a:rPr lang="en-GB" sz="2700" kern="1200">
              <a:latin typeface="Calibri Light" panose="020F0302020204030204"/>
            </a:rPr>
            <a:t>support</a:t>
          </a:r>
          <a:endParaRPr lang="en-GB" sz="2700" kern="1200"/>
        </a:p>
      </dsp:txBody>
      <dsp:txXfrm>
        <a:off x="52600" y="2436656"/>
        <a:ext cx="10802287" cy="972315"/>
      </dsp:txXfrm>
    </dsp:sp>
    <dsp:sp modelId="{8BD40FB3-E104-4983-A11D-D2F161AAFF77}">
      <dsp:nvSpPr>
        <dsp:cNvPr id="0" name=""/>
        <dsp:cNvSpPr/>
      </dsp:nvSpPr>
      <dsp:spPr>
        <a:xfrm>
          <a:off x="0" y="3539331"/>
          <a:ext cx="10907487" cy="107751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GB" sz="2700" kern="1200"/>
            <a:t>3. Existing Health Priorities – your proposal should support and compliment local health priorities</a:t>
          </a:r>
          <a:r>
            <a:rPr lang="en-GB" sz="2700" kern="1200">
              <a:latin typeface="Calibri Light" panose="020F0302020204030204"/>
            </a:rPr>
            <a:t> </a:t>
          </a:r>
          <a:endParaRPr lang="en-US" sz="2700" kern="1200"/>
        </a:p>
      </dsp:txBody>
      <dsp:txXfrm>
        <a:off x="52600" y="3591931"/>
        <a:ext cx="10802287" cy="972315"/>
      </dsp:txXfrm>
    </dsp:sp>
    <dsp:sp modelId="{465D6671-70D8-4A49-8A33-EB92DE04671D}">
      <dsp:nvSpPr>
        <dsp:cNvPr id="0" name=""/>
        <dsp:cNvSpPr/>
      </dsp:nvSpPr>
      <dsp:spPr>
        <a:xfrm>
          <a:off x="0" y="4694606"/>
          <a:ext cx="10907487" cy="107751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4. Evidence – you would be required to show the impact of your work and share this with other organisation</a:t>
          </a:r>
          <a:endParaRPr lang="en-US" sz="2700" kern="1200"/>
        </a:p>
      </dsp:txBody>
      <dsp:txXfrm>
        <a:off x="52600" y="4747206"/>
        <a:ext cx="10802287" cy="972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869B0-6FD6-4FC0-90FB-FB09FED07969}">
      <dsp:nvSpPr>
        <dsp:cNvPr id="0" name=""/>
        <dsp:cNvSpPr/>
      </dsp:nvSpPr>
      <dsp:spPr>
        <a:xfrm>
          <a:off x="0" y="0"/>
          <a:ext cx="4507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966F00-5422-4DEC-96A3-D72ED4F5E71C}">
      <dsp:nvSpPr>
        <dsp:cNvPr id="0" name=""/>
        <dsp:cNvSpPr/>
      </dsp:nvSpPr>
      <dsp:spPr>
        <a:xfrm>
          <a:off x="0" y="0"/>
          <a:ext cx="4507021" cy="1036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GB" sz="1900" b="1" kern="1200"/>
            <a:t>Best start in life - Young people</a:t>
          </a:r>
          <a:endParaRPr lang="en-US" sz="1900" kern="1200"/>
        </a:p>
      </dsp:txBody>
      <dsp:txXfrm>
        <a:off x="0" y="0"/>
        <a:ext cx="4507021" cy="1036886"/>
      </dsp:txXfrm>
    </dsp:sp>
    <dsp:sp modelId="{9A63D14D-0B30-410C-BD22-CB0993ADF183}">
      <dsp:nvSpPr>
        <dsp:cNvPr id="0" name=""/>
        <dsp:cNvSpPr/>
      </dsp:nvSpPr>
      <dsp:spPr>
        <a:xfrm>
          <a:off x="0" y="1036886"/>
          <a:ext cx="4507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1F557D-7448-4EE9-A580-313BD2C131DB}">
      <dsp:nvSpPr>
        <dsp:cNvPr id="0" name=""/>
        <dsp:cNvSpPr/>
      </dsp:nvSpPr>
      <dsp:spPr>
        <a:xfrm>
          <a:off x="0" y="1036886"/>
          <a:ext cx="4507021" cy="1036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GB" sz="1900" kern="1200"/>
            <a:t>Mental health serviced for young people (primary &amp; secondary age)</a:t>
          </a:r>
          <a:endParaRPr lang="en-US" sz="1900" kern="1200"/>
        </a:p>
      </dsp:txBody>
      <dsp:txXfrm>
        <a:off x="0" y="1036886"/>
        <a:ext cx="4507021" cy="1036886"/>
      </dsp:txXfrm>
    </dsp:sp>
    <dsp:sp modelId="{0484D27A-04D6-45D4-A9B7-993CD994B1C8}">
      <dsp:nvSpPr>
        <dsp:cNvPr id="0" name=""/>
        <dsp:cNvSpPr/>
      </dsp:nvSpPr>
      <dsp:spPr>
        <a:xfrm>
          <a:off x="0" y="2073772"/>
          <a:ext cx="4507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49CF0C-8419-44EA-88E0-759463552520}">
      <dsp:nvSpPr>
        <dsp:cNvPr id="0" name=""/>
        <dsp:cNvSpPr/>
      </dsp:nvSpPr>
      <dsp:spPr>
        <a:xfrm>
          <a:off x="0" y="2073772"/>
          <a:ext cx="4507021" cy="1036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GB" sz="1900" kern="1200"/>
            <a:t>Weight management for young people ( 12 – 16 years old)</a:t>
          </a:r>
          <a:endParaRPr lang="en-US" sz="1900" kern="1200"/>
        </a:p>
      </dsp:txBody>
      <dsp:txXfrm>
        <a:off x="0" y="2073772"/>
        <a:ext cx="4507021" cy="1036886"/>
      </dsp:txXfrm>
    </dsp:sp>
    <dsp:sp modelId="{D79C9A78-7BD0-410A-B9B5-C9987D09340D}">
      <dsp:nvSpPr>
        <dsp:cNvPr id="0" name=""/>
        <dsp:cNvSpPr/>
      </dsp:nvSpPr>
      <dsp:spPr>
        <a:xfrm>
          <a:off x="0" y="3110659"/>
          <a:ext cx="4507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ECDA1-8C38-4B5E-8996-1067DE73F955}">
      <dsp:nvSpPr>
        <dsp:cNvPr id="0" name=""/>
        <dsp:cNvSpPr/>
      </dsp:nvSpPr>
      <dsp:spPr>
        <a:xfrm>
          <a:off x="0" y="3110659"/>
          <a:ext cx="4507021" cy="1036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GB" sz="1900" kern="1200"/>
            <a:t>Youth provision in some wards across Barking and Dagenham – provision on their door- step</a:t>
          </a:r>
          <a:endParaRPr lang="en-US" sz="1900" kern="1200"/>
        </a:p>
      </dsp:txBody>
      <dsp:txXfrm>
        <a:off x="0" y="3110659"/>
        <a:ext cx="4507021" cy="103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05D7C-922F-4020-90D5-22B8D9E6604D}">
      <dsp:nvSpPr>
        <dsp:cNvPr id="0" name=""/>
        <dsp:cNvSpPr/>
      </dsp:nvSpPr>
      <dsp:spPr>
        <a:xfrm>
          <a:off x="2392" y="0"/>
          <a:ext cx="1702873" cy="457647"/>
        </a:xfrm>
        <a:prstGeom prst="chevron">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a:latin typeface="Nirmala UI" panose="020B0502040204020203" pitchFamily="34" charset="0"/>
              <a:cs typeface="Nirmala UI" panose="020B0502040204020203" pitchFamily="34" charset="0"/>
            </a:rPr>
            <a:t>Find a service</a:t>
          </a:r>
        </a:p>
      </dsp:txBody>
      <dsp:txXfrm>
        <a:off x="231216" y="0"/>
        <a:ext cx="1245226" cy="457647"/>
      </dsp:txXfrm>
    </dsp:sp>
    <dsp:sp modelId="{BA2762C2-AC12-4453-A08F-7939D035F4D0}">
      <dsp:nvSpPr>
        <dsp:cNvPr id="0" name=""/>
        <dsp:cNvSpPr/>
      </dsp:nvSpPr>
      <dsp:spPr>
        <a:xfrm>
          <a:off x="1442224" y="0"/>
          <a:ext cx="3815222" cy="457647"/>
        </a:xfrm>
        <a:prstGeom prst="chevron">
          <a:avLst/>
        </a:prstGeom>
        <a:solidFill>
          <a:srgbClr val="E02267"/>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889000">
            <a:lnSpc>
              <a:spcPct val="90000"/>
            </a:lnSpc>
            <a:spcBef>
              <a:spcPct val="0"/>
            </a:spcBef>
            <a:spcAft>
              <a:spcPct val="35000"/>
            </a:spcAft>
            <a:buNone/>
          </a:pPr>
          <a:r>
            <a:rPr lang="en-GB" sz="2000" b="1" kern="1200">
              <a:latin typeface="Nirmala UI" panose="020B0502040204020203" pitchFamily="34" charset="0"/>
              <a:cs typeface="Nirmala UI" panose="020B0502040204020203" pitchFamily="34" charset="0"/>
            </a:rPr>
            <a:t>Make a </a:t>
          </a:r>
          <a:r>
            <a:rPr lang="en-GB" sz="2000" b="1" kern="1200">
              <a:solidFill>
                <a:prstClr val="white"/>
              </a:solidFill>
              <a:latin typeface="Nirmala UI" panose="020B0502040204020203" pitchFamily="34" charset="0"/>
              <a:ea typeface="+mn-ea"/>
              <a:cs typeface="Nirmala UI" panose="020B0502040204020203" pitchFamily="34" charset="0"/>
            </a:rPr>
            <a:t>referral / signpost</a:t>
          </a:r>
        </a:p>
      </dsp:txBody>
      <dsp:txXfrm>
        <a:off x="1671048" y="0"/>
        <a:ext cx="3357575" cy="457647"/>
      </dsp:txXfrm>
    </dsp:sp>
    <dsp:sp modelId="{2DAA48F8-D682-42AD-A734-386E390AB61B}">
      <dsp:nvSpPr>
        <dsp:cNvPr id="0" name=""/>
        <dsp:cNvSpPr/>
      </dsp:nvSpPr>
      <dsp:spPr>
        <a:xfrm>
          <a:off x="4994406" y="0"/>
          <a:ext cx="2630407" cy="457647"/>
        </a:xfrm>
        <a:prstGeom prst="chevron">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a:latin typeface="Nirmala UI" panose="020B0502040204020203" pitchFamily="34" charset="0"/>
              <a:cs typeface="Nirmala UI" panose="020B0502040204020203" pitchFamily="34" charset="0"/>
            </a:rPr>
            <a:t>Receive a referral</a:t>
          </a:r>
        </a:p>
      </dsp:txBody>
      <dsp:txXfrm>
        <a:off x="5223230" y="0"/>
        <a:ext cx="2172760" cy="457647"/>
      </dsp:txXfrm>
    </dsp:sp>
    <dsp:sp modelId="{4AC5BD3E-5319-49A3-9F2E-C5716193C3FB}">
      <dsp:nvSpPr>
        <dsp:cNvPr id="0" name=""/>
        <dsp:cNvSpPr/>
      </dsp:nvSpPr>
      <dsp:spPr>
        <a:xfrm>
          <a:off x="7361773" y="0"/>
          <a:ext cx="2630407" cy="457647"/>
        </a:xfrm>
        <a:prstGeom prst="chevron">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a:latin typeface="Nirmala UI" panose="020B0502040204020203" pitchFamily="34" charset="0"/>
              <a:cs typeface="Nirmala UI" panose="020B0502040204020203" pitchFamily="34" charset="0"/>
            </a:rPr>
            <a:t>Track outcomes</a:t>
          </a:r>
        </a:p>
      </dsp:txBody>
      <dsp:txXfrm>
        <a:off x="7590597" y="0"/>
        <a:ext cx="2172760" cy="457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05D7C-922F-4020-90D5-22B8D9E6604D}">
      <dsp:nvSpPr>
        <dsp:cNvPr id="0" name=""/>
        <dsp:cNvSpPr/>
      </dsp:nvSpPr>
      <dsp:spPr>
        <a:xfrm>
          <a:off x="960" y="0"/>
          <a:ext cx="2499021" cy="457647"/>
        </a:xfrm>
        <a:prstGeom prst="chevron">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a:latin typeface="Nirmala UI" panose="020B0502040204020203" pitchFamily="34" charset="0"/>
              <a:cs typeface="Nirmala UI" panose="020B0502040204020203" pitchFamily="34" charset="0"/>
            </a:rPr>
            <a:t>Find a service</a:t>
          </a:r>
        </a:p>
      </dsp:txBody>
      <dsp:txXfrm>
        <a:off x="229784" y="0"/>
        <a:ext cx="2041374" cy="457647"/>
      </dsp:txXfrm>
    </dsp:sp>
    <dsp:sp modelId="{BA2762C2-AC12-4453-A08F-7939D035F4D0}">
      <dsp:nvSpPr>
        <dsp:cNvPr id="0" name=""/>
        <dsp:cNvSpPr/>
      </dsp:nvSpPr>
      <dsp:spPr>
        <a:xfrm>
          <a:off x="2113961" y="0"/>
          <a:ext cx="2141913" cy="457647"/>
        </a:xfrm>
        <a:prstGeom prst="chevron">
          <a:avLst/>
        </a:prstGeom>
        <a:solidFill>
          <a:srgbClr val="7F7F7F"/>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622300">
            <a:lnSpc>
              <a:spcPct val="90000"/>
            </a:lnSpc>
            <a:spcBef>
              <a:spcPct val="0"/>
            </a:spcBef>
            <a:spcAft>
              <a:spcPct val="35000"/>
            </a:spcAft>
            <a:buNone/>
          </a:pPr>
          <a:r>
            <a:rPr lang="en-GB" sz="1400" b="1" kern="1200">
              <a:latin typeface="Nirmala UI" panose="020B0502040204020203" pitchFamily="34" charset="0"/>
              <a:cs typeface="Nirmala UI" panose="020B0502040204020203" pitchFamily="34" charset="0"/>
            </a:rPr>
            <a:t>Make a </a:t>
          </a:r>
          <a:r>
            <a:rPr lang="en-GB" sz="1400" b="1" kern="1200">
              <a:solidFill>
                <a:prstClr val="white"/>
              </a:solidFill>
              <a:latin typeface="Nirmala UI" panose="020B0502040204020203" pitchFamily="34" charset="0"/>
              <a:ea typeface="+mn-ea"/>
              <a:cs typeface="Nirmala UI" panose="020B0502040204020203" pitchFamily="34" charset="0"/>
            </a:rPr>
            <a:t>referral</a:t>
          </a:r>
        </a:p>
      </dsp:txBody>
      <dsp:txXfrm>
        <a:off x="2342785" y="0"/>
        <a:ext cx="1684266" cy="457647"/>
      </dsp:txXfrm>
    </dsp:sp>
    <dsp:sp modelId="{2DAA48F8-D682-42AD-A734-386E390AB61B}">
      <dsp:nvSpPr>
        <dsp:cNvPr id="0" name=""/>
        <dsp:cNvSpPr/>
      </dsp:nvSpPr>
      <dsp:spPr>
        <a:xfrm>
          <a:off x="3869854" y="0"/>
          <a:ext cx="3860208" cy="457647"/>
        </a:xfrm>
        <a:prstGeom prst="chevron">
          <a:avLst/>
        </a:prstGeom>
        <a:solidFill>
          <a:srgbClr val="E022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b="1" kern="1200">
              <a:latin typeface="Nirmala UI" panose="020B0502040204020203" pitchFamily="34" charset="0"/>
              <a:cs typeface="Nirmala UI" panose="020B0502040204020203" pitchFamily="34" charset="0"/>
            </a:rPr>
            <a:t>Receive a referral/signpost</a:t>
          </a:r>
        </a:p>
      </dsp:txBody>
      <dsp:txXfrm>
        <a:off x="4098678" y="0"/>
        <a:ext cx="3402561" cy="457647"/>
      </dsp:txXfrm>
    </dsp:sp>
    <dsp:sp modelId="{4AC5BD3E-5319-49A3-9F2E-C5716193C3FB}">
      <dsp:nvSpPr>
        <dsp:cNvPr id="0" name=""/>
        <dsp:cNvSpPr/>
      </dsp:nvSpPr>
      <dsp:spPr>
        <a:xfrm>
          <a:off x="7344042" y="0"/>
          <a:ext cx="2649569" cy="457647"/>
        </a:xfrm>
        <a:prstGeom prst="chevron">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a:latin typeface="Nirmala UI" panose="020B0502040204020203" pitchFamily="34" charset="0"/>
              <a:cs typeface="Nirmala UI" panose="020B0502040204020203" pitchFamily="34" charset="0"/>
            </a:rPr>
            <a:t>Track outcomes</a:t>
          </a:r>
        </a:p>
      </dsp:txBody>
      <dsp:txXfrm>
        <a:off x="7572866" y="0"/>
        <a:ext cx="2191922" cy="4576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05D7C-922F-4020-90D5-22B8D9E6604D}">
      <dsp:nvSpPr>
        <dsp:cNvPr id="0" name=""/>
        <dsp:cNvSpPr/>
      </dsp:nvSpPr>
      <dsp:spPr>
        <a:xfrm>
          <a:off x="4346" y="0"/>
          <a:ext cx="3260417" cy="457647"/>
        </a:xfrm>
        <a:prstGeom prst="chevron">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a:latin typeface="Nirmala UI" panose="020B0502040204020203" pitchFamily="34" charset="0"/>
              <a:cs typeface="Nirmala UI" panose="020B0502040204020203" pitchFamily="34" charset="0"/>
            </a:rPr>
            <a:t>Find a service</a:t>
          </a:r>
        </a:p>
      </dsp:txBody>
      <dsp:txXfrm>
        <a:off x="233170" y="0"/>
        <a:ext cx="2802770" cy="457647"/>
      </dsp:txXfrm>
    </dsp:sp>
    <dsp:sp modelId="{BA2762C2-AC12-4453-A08F-7939D035F4D0}">
      <dsp:nvSpPr>
        <dsp:cNvPr id="0" name=""/>
        <dsp:cNvSpPr/>
      </dsp:nvSpPr>
      <dsp:spPr>
        <a:xfrm>
          <a:off x="2761131" y="0"/>
          <a:ext cx="2794507" cy="457647"/>
        </a:xfrm>
        <a:prstGeom prst="chevron">
          <a:avLst/>
        </a:prstGeom>
        <a:solidFill>
          <a:srgbClr val="7F7F7F"/>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533400">
            <a:lnSpc>
              <a:spcPct val="90000"/>
            </a:lnSpc>
            <a:spcBef>
              <a:spcPct val="0"/>
            </a:spcBef>
            <a:spcAft>
              <a:spcPct val="35000"/>
            </a:spcAft>
            <a:buNone/>
          </a:pPr>
          <a:r>
            <a:rPr lang="en-GB" sz="1200" b="1" kern="1200">
              <a:latin typeface="Nirmala UI" panose="020B0502040204020203" pitchFamily="34" charset="0"/>
              <a:cs typeface="Nirmala UI" panose="020B0502040204020203" pitchFamily="34" charset="0"/>
            </a:rPr>
            <a:t>Make a </a:t>
          </a:r>
          <a:r>
            <a:rPr lang="en-GB" sz="1200" b="1" kern="1200">
              <a:solidFill>
                <a:prstClr val="white"/>
              </a:solidFill>
              <a:latin typeface="Nirmala UI" panose="020B0502040204020203" pitchFamily="34" charset="0"/>
              <a:ea typeface="+mn-ea"/>
              <a:cs typeface="Nirmala UI" panose="020B0502040204020203" pitchFamily="34" charset="0"/>
            </a:rPr>
            <a:t>referral</a:t>
          </a:r>
        </a:p>
      </dsp:txBody>
      <dsp:txXfrm>
        <a:off x="2989955" y="0"/>
        <a:ext cx="2336860" cy="457647"/>
      </dsp:txXfrm>
    </dsp:sp>
    <dsp:sp modelId="{2DAA48F8-D682-42AD-A734-386E390AB61B}">
      <dsp:nvSpPr>
        <dsp:cNvPr id="0" name=""/>
        <dsp:cNvSpPr/>
      </dsp:nvSpPr>
      <dsp:spPr>
        <a:xfrm>
          <a:off x="5052006" y="0"/>
          <a:ext cx="1985018" cy="457647"/>
        </a:xfrm>
        <a:prstGeom prst="chevron">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a:latin typeface="Nirmala UI" panose="020B0502040204020203" pitchFamily="34" charset="0"/>
              <a:cs typeface="Nirmala UI" panose="020B0502040204020203" pitchFamily="34" charset="0"/>
            </a:rPr>
            <a:t>Receive a </a:t>
          </a:r>
          <a:br>
            <a:rPr lang="en-GB" sz="1200" b="1" kern="1200">
              <a:latin typeface="Nirmala UI" panose="020B0502040204020203" pitchFamily="34" charset="0"/>
              <a:cs typeface="Nirmala UI" panose="020B0502040204020203" pitchFamily="34" charset="0"/>
            </a:rPr>
          </a:br>
          <a:r>
            <a:rPr lang="en-GB" sz="1200" b="1" kern="1200">
              <a:latin typeface="Nirmala UI" panose="020B0502040204020203" pitchFamily="34" charset="0"/>
              <a:cs typeface="Nirmala UI" panose="020B0502040204020203" pitchFamily="34" charset="0"/>
            </a:rPr>
            <a:t>referral</a:t>
          </a:r>
        </a:p>
      </dsp:txBody>
      <dsp:txXfrm>
        <a:off x="5280830" y="0"/>
        <a:ext cx="1527371" cy="457647"/>
      </dsp:txXfrm>
    </dsp:sp>
    <dsp:sp modelId="{4AC5BD3E-5319-49A3-9F2E-C5716193C3FB}">
      <dsp:nvSpPr>
        <dsp:cNvPr id="0" name=""/>
        <dsp:cNvSpPr/>
      </dsp:nvSpPr>
      <dsp:spPr>
        <a:xfrm>
          <a:off x="6533391" y="0"/>
          <a:ext cx="3456834" cy="457647"/>
        </a:xfrm>
        <a:prstGeom prst="chevron">
          <a:avLst/>
        </a:prstGeom>
        <a:solidFill>
          <a:srgbClr val="E022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b="1" kern="1200">
              <a:latin typeface="Nirmala UI" panose="020B0502040204020203" pitchFamily="34" charset="0"/>
              <a:cs typeface="Nirmala UI" panose="020B0502040204020203" pitchFamily="34" charset="0"/>
            </a:rPr>
            <a:t>Track outcomes</a:t>
          </a:r>
        </a:p>
      </dsp:txBody>
      <dsp:txXfrm>
        <a:off x="6762215" y="0"/>
        <a:ext cx="2999187" cy="457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097B1-F1CA-4592-91CE-1B441A506BAB}" type="datetimeFigureOut">
              <a:rPr lang="en-GB" smtClean="0"/>
              <a:t>05/12/2023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6E88C-F817-4CF1-A763-DB15FE79B599}" type="slidenum">
              <a:rPr lang="en-GB" smtClean="0"/>
              <a:t>‹#›</a:t>
            </a:fld>
            <a:endParaRPr lang="en-GB"/>
          </a:p>
        </p:txBody>
      </p:sp>
    </p:spTree>
    <p:extLst>
      <p:ext uri="{BB962C8B-B14F-4D97-AF65-F5344CB8AC3E}">
        <p14:creationId xmlns:p14="http://schemas.microsoft.com/office/powerpoint/2010/main" val="2397797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Practise list </a:t>
            </a:r>
          </a:p>
          <a:p>
            <a:r>
              <a:rPr lang="en-GB"/>
              <a:t>sizes as at end of March 2022</a:t>
            </a:r>
          </a:p>
          <a:p>
            <a:r>
              <a:rPr lang="en-GB"/>
              <a:t>Total referrals include referrals for healthy lifestyles programmes</a:t>
            </a:r>
          </a:p>
          <a:p>
            <a:r>
              <a:rPr lang="en-GB"/>
              <a:t>SP+ shows SPLW caseloads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63590-9DEB-4C8D-BDC6-49F6CA5ED1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8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BA003-CCCB-4B7B-9397-78CCAB2AE6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896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399F-43B5-49AB-F742-568476161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029DE3-0623-B114-28F7-83343DF1D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05B503-5494-D2CB-34DB-F21D4A02E2B8}"/>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5" name="Footer Placeholder 4">
            <a:extLst>
              <a:ext uri="{FF2B5EF4-FFF2-40B4-BE49-F238E27FC236}">
                <a16:creationId xmlns:a16="http://schemas.microsoft.com/office/drawing/2014/main" id="{19709D51-5EE8-A442-573C-671615EDA8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8167BB-BB85-6B77-DE33-167D75C18FFE}"/>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270981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3F15-70C7-7211-65C7-10A7D225AE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7654D0-0CA2-246D-2D11-B301B503F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F407BE-7CBA-9099-7081-4F48B196733E}"/>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5" name="Footer Placeholder 4">
            <a:extLst>
              <a:ext uri="{FF2B5EF4-FFF2-40B4-BE49-F238E27FC236}">
                <a16:creationId xmlns:a16="http://schemas.microsoft.com/office/drawing/2014/main" id="{B6FF67DD-82D9-5B92-739F-E76557ADE8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8F5DDC-91A4-1DB5-FBFA-B77059486BDF}"/>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1815614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461255-6B54-E850-2461-E62A775DD2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BCF1F1-075F-67C7-D9CF-81D3F717FB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B020EF-37E4-CAEE-AD1B-A8D53BD7EC80}"/>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5" name="Footer Placeholder 4">
            <a:extLst>
              <a:ext uri="{FF2B5EF4-FFF2-40B4-BE49-F238E27FC236}">
                <a16:creationId xmlns:a16="http://schemas.microsoft.com/office/drawing/2014/main" id="{060D6C4C-48F4-0573-EDCA-AA6E7DD5FE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B29A78-73C5-271E-2387-0C2D127D48C5}"/>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388457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06"/>
            <a:ext cx="12192000" cy="6858000"/>
          </a:xfrm>
          <a:prstGeom prst="rect">
            <a:avLst/>
          </a:prstGeom>
        </p:spPr>
      </p:pic>
    </p:spTree>
    <p:extLst>
      <p:ext uri="{BB962C8B-B14F-4D97-AF65-F5344CB8AC3E}">
        <p14:creationId xmlns:p14="http://schemas.microsoft.com/office/powerpoint/2010/main" val="805351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59F8-3A26-67E4-84A8-912A322627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F958A4-BCE5-C379-C951-E121E0636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A81E3A-5D0B-6D15-8781-DCB767E95758}"/>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5" name="Footer Placeholder 4">
            <a:extLst>
              <a:ext uri="{FF2B5EF4-FFF2-40B4-BE49-F238E27FC236}">
                <a16:creationId xmlns:a16="http://schemas.microsoft.com/office/drawing/2014/main" id="{DB52C700-9E2F-A86F-44AC-BE9AE92C16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C8B3FD-B25E-6C7F-5D1B-ECC53DAD6405}"/>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4127430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94B-36CD-AE14-CE94-28F6AE1654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0DCA75-D19B-FC7A-7DAA-B35E2EF217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46B783-0A71-AD60-127F-8D087B78F5D1}"/>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5" name="Footer Placeholder 4">
            <a:extLst>
              <a:ext uri="{FF2B5EF4-FFF2-40B4-BE49-F238E27FC236}">
                <a16:creationId xmlns:a16="http://schemas.microsoft.com/office/drawing/2014/main" id="{FF6ADEB0-F224-7154-D9BD-4DF14BF521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D29FE7-E06A-D3B5-AB37-E24C5F49B77C}"/>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806027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44B4-A767-9AC4-530E-FC6E08337D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17A121-5703-FD48-D135-EACE48D2C5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3711FA-0DCE-6488-6A34-DE9F2A8414CC}"/>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5" name="Footer Placeholder 4">
            <a:extLst>
              <a:ext uri="{FF2B5EF4-FFF2-40B4-BE49-F238E27FC236}">
                <a16:creationId xmlns:a16="http://schemas.microsoft.com/office/drawing/2014/main" id="{749D5A4F-9574-AFAB-12DD-F8B8BD22F1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8DD9A6-AA7C-B744-6492-7D9760C8F3AD}"/>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3933277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CD27-3D67-F04E-A6DD-FAFAD3D367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4D0121-EF97-B05F-F648-5C8F6EF4AE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7E10E1-2669-A989-6DFD-618D848C82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F6F690-2D90-A0A4-A24C-A5EF52B3C8B3}"/>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6" name="Footer Placeholder 5">
            <a:extLst>
              <a:ext uri="{FF2B5EF4-FFF2-40B4-BE49-F238E27FC236}">
                <a16:creationId xmlns:a16="http://schemas.microsoft.com/office/drawing/2014/main" id="{F5F184AD-3099-16A9-C9F4-8756B70E49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5ED5AE-7AFC-3434-B8AC-A746843C967F}"/>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57506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7618D-92C8-34AF-7FBC-6AE6D7D8FE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C50BE-DF0B-410E-B3E5-63BB6FAB0A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B98D69-8F6B-6865-AEEB-C0CA3F55B7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071055C-D3F1-49D1-B61B-F63ECD1B5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2A54A2-9B3B-E5FC-4BDF-E1B940D8F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3463D2-244A-107D-260F-962FAEE00700}"/>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8" name="Footer Placeholder 7">
            <a:extLst>
              <a:ext uri="{FF2B5EF4-FFF2-40B4-BE49-F238E27FC236}">
                <a16:creationId xmlns:a16="http://schemas.microsoft.com/office/drawing/2014/main" id="{53B41564-3DAE-D7C7-86B8-F73C65C82F9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D24753-3B3C-AAFB-7404-C2AD8986BA07}"/>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2866718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FCAE-291B-271E-D606-24AA5B9947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89CEDC-939F-BF35-59DE-F358D0BDF5D6}"/>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4" name="Footer Placeholder 3">
            <a:extLst>
              <a:ext uri="{FF2B5EF4-FFF2-40B4-BE49-F238E27FC236}">
                <a16:creationId xmlns:a16="http://schemas.microsoft.com/office/drawing/2014/main" id="{CDAB5AD8-F6C6-BDEF-7043-1FC9ED7CF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968CAF-2B1D-0E38-9D25-56055D715B18}"/>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3732560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1A867-5C26-1716-6010-FC4200F3C15C}"/>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3" name="Footer Placeholder 2">
            <a:extLst>
              <a:ext uri="{FF2B5EF4-FFF2-40B4-BE49-F238E27FC236}">
                <a16:creationId xmlns:a16="http://schemas.microsoft.com/office/drawing/2014/main" id="{90416153-F828-85F2-CE8D-05F08FE47B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A48325-7317-9C3B-600A-99986AA55901}"/>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235504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F6B8-2BCD-A8C7-5557-4A4C265727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4E3B51-F878-17E8-2D39-E6FFC7EAE2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9B3539-F2F2-D929-E58E-9659633D7B3E}"/>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5" name="Footer Placeholder 4">
            <a:extLst>
              <a:ext uri="{FF2B5EF4-FFF2-40B4-BE49-F238E27FC236}">
                <a16:creationId xmlns:a16="http://schemas.microsoft.com/office/drawing/2014/main" id="{02E34F50-4566-1539-9B9A-F26DE2B5D4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74D49C-6EFF-9822-1A5E-3F5924F97FA2}"/>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1749744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D9DD-A058-C88C-A932-21DE009DA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E41742-A919-9142-D20E-F96027BF83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4E6947-EC90-D780-2EDE-9B5F7FE4A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E2AA5F-CD46-35AF-7BE0-7139AB46CC64}"/>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6" name="Footer Placeholder 5">
            <a:extLst>
              <a:ext uri="{FF2B5EF4-FFF2-40B4-BE49-F238E27FC236}">
                <a16:creationId xmlns:a16="http://schemas.microsoft.com/office/drawing/2014/main" id="{909F81C7-4B92-1E72-0004-16876646CA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7A1EF6-D4A6-3070-FBB7-F711B6BF5FD3}"/>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954402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306A-09D2-CD5A-A3BA-642878214E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15E33D-4D5F-58D1-979E-10E072EED0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FEED33-FD53-3BCC-B767-B0ACBC30B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8036D-D34F-55B0-5F2E-7C2A452F8070}"/>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6" name="Footer Placeholder 5">
            <a:extLst>
              <a:ext uri="{FF2B5EF4-FFF2-40B4-BE49-F238E27FC236}">
                <a16:creationId xmlns:a16="http://schemas.microsoft.com/office/drawing/2014/main" id="{CD0A3E44-FB27-81A8-679E-CE97B88C09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758CBE-58FF-B2B4-37AD-E236040E6108}"/>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3370219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C37B-605C-9FC8-C071-31FA405F50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E0D00E-6907-FF4B-78F2-5506437B04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D45D04-5F46-111F-28EB-445A1ABF0383}"/>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5" name="Footer Placeholder 4">
            <a:extLst>
              <a:ext uri="{FF2B5EF4-FFF2-40B4-BE49-F238E27FC236}">
                <a16:creationId xmlns:a16="http://schemas.microsoft.com/office/drawing/2014/main" id="{98038377-EC26-F869-DE61-A7A66B99C7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345DFC-DF07-A01B-1C95-370962A9C854}"/>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244641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0C251-40DB-C0D3-F281-34AA014772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14E564-D720-5B01-2110-D9C3145A04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10FDD4-32F5-430F-A394-A6B4C3C9CFB8}"/>
              </a:ext>
            </a:extLst>
          </p:cNvPr>
          <p:cNvSpPr>
            <a:spLocks noGrp="1"/>
          </p:cNvSpPr>
          <p:nvPr>
            <p:ph type="dt" sz="half" idx="10"/>
          </p:nvPr>
        </p:nvSpPr>
        <p:spPr/>
        <p:txBody>
          <a:bodyPr/>
          <a:lstStyle/>
          <a:p>
            <a:fld id="{60F026AF-016F-48AE-95AB-C77EE9B4FE0A}" type="datetimeFigureOut">
              <a:rPr lang="en-GB" smtClean="0"/>
              <a:t>05/12/2023</a:t>
            </a:fld>
            <a:endParaRPr lang="en-GB"/>
          </a:p>
        </p:txBody>
      </p:sp>
      <p:sp>
        <p:nvSpPr>
          <p:cNvPr id="5" name="Footer Placeholder 4">
            <a:extLst>
              <a:ext uri="{FF2B5EF4-FFF2-40B4-BE49-F238E27FC236}">
                <a16:creationId xmlns:a16="http://schemas.microsoft.com/office/drawing/2014/main" id="{1B414761-397F-180D-53D6-D02D53796A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773E24-8886-CBC1-7DE2-1BFED629F68A}"/>
              </a:ext>
            </a:extLst>
          </p:cNvPr>
          <p:cNvSpPr>
            <a:spLocks noGrp="1"/>
          </p:cNvSpPr>
          <p:nvPr>
            <p:ph type="sldNum" sz="quarter" idx="12"/>
          </p:nvPr>
        </p:nvSpPr>
        <p:spPr/>
        <p:txBody>
          <a:bodyPr/>
          <a:lstStyle/>
          <a:p>
            <a:fld id="{30D56B44-46C0-4CA5-96E3-E550FE58DCC8}" type="slidenum">
              <a:rPr lang="en-GB" smtClean="0"/>
              <a:t>‹#›</a:t>
            </a:fld>
            <a:endParaRPr lang="en-GB"/>
          </a:p>
        </p:txBody>
      </p:sp>
    </p:spTree>
    <p:extLst>
      <p:ext uri="{BB962C8B-B14F-4D97-AF65-F5344CB8AC3E}">
        <p14:creationId xmlns:p14="http://schemas.microsoft.com/office/powerpoint/2010/main" val="3259423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GB"/>
              <a:t>Click to edit Master title style</a:t>
            </a:r>
            <a:endParaRPr lang="en-US"/>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9A219E2D-BD33-40C1-BC94-A730D3157BD6}" type="datetimeFigureOut">
              <a:rPr lang="en-GB" smtClean="0"/>
              <a:t>05/12/2023</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7641DA9-1085-4825-9892-2AA2007C1073}" type="slidenum">
              <a:rPr lang="en-GB" smtClean="0"/>
              <a:t>‹#›</a:t>
            </a:fld>
            <a:endParaRPr lang="en-GB"/>
          </a:p>
        </p:txBody>
      </p:sp>
    </p:spTree>
    <p:extLst>
      <p:ext uri="{BB962C8B-B14F-4D97-AF65-F5344CB8AC3E}">
        <p14:creationId xmlns:p14="http://schemas.microsoft.com/office/powerpoint/2010/main" val="4195021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A219E2D-BD33-40C1-BC94-A730D3157BD6}"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641DA9-1085-4825-9892-2AA2007C1073}" type="slidenum">
              <a:rPr lang="en-GB" smtClean="0"/>
              <a:t>‹#›</a:t>
            </a:fld>
            <a:endParaRPr lang="en-GB"/>
          </a:p>
        </p:txBody>
      </p:sp>
    </p:spTree>
    <p:extLst>
      <p:ext uri="{BB962C8B-B14F-4D97-AF65-F5344CB8AC3E}">
        <p14:creationId xmlns:p14="http://schemas.microsoft.com/office/powerpoint/2010/main" val="471296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GB"/>
              <a:t>Click to edit Master title style</a:t>
            </a:r>
            <a:endParaRPr lang="en-US"/>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A219E2D-BD33-40C1-BC94-A730D3157BD6}"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641DA9-1085-4825-9892-2AA2007C1073}" type="slidenum">
              <a:rPr lang="en-GB" smtClean="0"/>
              <a:t>‹#›</a:t>
            </a:fld>
            <a:endParaRPr lang="en-GB"/>
          </a:p>
        </p:txBody>
      </p:sp>
    </p:spTree>
    <p:extLst>
      <p:ext uri="{BB962C8B-B14F-4D97-AF65-F5344CB8AC3E}">
        <p14:creationId xmlns:p14="http://schemas.microsoft.com/office/powerpoint/2010/main" val="459095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A219E2D-BD33-40C1-BC94-A730D3157BD6}"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641DA9-1085-4825-9892-2AA2007C1073}" type="slidenum">
              <a:rPr lang="en-GB" smtClean="0"/>
              <a:t>‹#›</a:t>
            </a:fld>
            <a:endParaRPr lang="en-GB"/>
          </a:p>
        </p:txBody>
      </p:sp>
    </p:spTree>
    <p:extLst>
      <p:ext uri="{BB962C8B-B14F-4D97-AF65-F5344CB8AC3E}">
        <p14:creationId xmlns:p14="http://schemas.microsoft.com/office/powerpoint/2010/main" val="1316008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A219E2D-BD33-40C1-BC94-A730D3157BD6}" type="datetimeFigureOut">
              <a:rPr lang="en-GB" smtClean="0"/>
              <a:t>05/12/2023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641DA9-1085-4825-9892-2AA2007C1073}" type="slidenum">
              <a:rPr lang="en-GB" smtClean="0"/>
              <a:t>‹#›</a:t>
            </a:fld>
            <a:endParaRPr lang="en-GB"/>
          </a:p>
        </p:txBody>
      </p:sp>
    </p:spTree>
    <p:extLst>
      <p:ext uri="{BB962C8B-B14F-4D97-AF65-F5344CB8AC3E}">
        <p14:creationId xmlns:p14="http://schemas.microsoft.com/office/powerpoint/2010/main" val="3715731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A219E2D-BD33-40C1-BC94-A730D3157BD6}" type="datetimeFigureOut">
              <a:rPr lang="en-GB" smtClean="0"/>
              <a:t>05/12/2023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641DA9-1085-4825-9892-2AA2007C1073}" type="slidenum">
              <a:rPr lang="en-GB" smtClean="0"/>
              <a:t>‹#›</a:t>
            </a:fld>
            <a:endParaRPr lang="en-GB"/>
          </a:p>
        </p:txBody>
      </p:sp>
    </p:spTree>
    <p:extLst>
      <p:ext uri="{BB962C8B-B14F-4D97-AF65-F5344CB8AC3E}">
        <p14:creationId xmlns:p14="http://schemas.microsoft.com/office/powerpoint/2010/main" val="2447009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8B3E-962C-6ED2-5A17-9AE100795D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C61937-02EA-3CE5-DEB3-7746DAB8E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9A7497-3441-64E8-A523-E3A12C83465B}"/>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5" name="Footer Placeholder 4">
            <a:extLst>
              <a:ext uri="{FF2B5EF4-FFF2-40B4-BE49-F238E27FC236}">
                <a16:creationId xmlns:a16="http://schemas.microsoft.com/office/drawing/2014/main" id="{30B11818-0F7E-54A9-12EB-98847CFE33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7B813-D6C2-06C9-564B-E4113895B904}"/>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4142726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9E2D-BD33-40C1-BC94-A730D3157BD6}" type="datetimeFigureOut">
              <a:rPr lang="en-GB" smtClean="0"/>
              <a:t>05/12/2023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641DA9-1085-4825-9892-2AA2007C1073}" type="slidenum">
              <a:rPr lang="en-GB" smtClean="0"/>
              <a:t>‹#›</a:t>
            </a:fld>
            <a:endParaRPr lang="en-GB"/>
          </a:p>
        </p:txBody>
      </p:sp>
    </p:spTree>
    <p:extLst>
      <p:ext uri="{BB962C8B-B14F-4D97-AF65-F5344CB8AC3E}">
        <p14:creationId xmlns:p14="http://schemas.microsoft.com/office/powerpoint/2010/main" val="2910980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GB"/>
              <a:t>Click to edit Master title style</a:t>
            </a:r>
            <a:endParaRPr lang="en-US"/>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GB"/>
              <a:t>Click to edit Master text styles</a:t>
            </a:r>
          </a:p>
        </p:txBody>
      </p:sp>
      <p:sp>
        <p:nvSpPr>
          <p:cNvPr id="5" name="Date Placeholder 4"/>
          <p:cNvSpPr>
            <a:spLocks noGrp="1"/>
          </p:cNvSpPr>
          <p:nvPr>
            <p:ph type="dt" sz="half" idx="10"/>
          </p:nvPr>
        </p:nvSpPr>
        <p:spPr/>
        <p:txBody>
          <a:bodyPr/>
          <a:lstStyle/>
          <a:p>
            <a:fld id="{9A219E2D-BD33-40C1-BC94-A730D3157BD6}"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7641DA9-1085-4825-9892-2AA2007C1073}" type="slidenum">
              <a:rPr lang="en-GB" smtClean="0"/>
              <a:t>‹#›</a:t>
            </a:fld>
            <a:endParaRPr lang="en-GB"/>
          </a:p>
        </p:txBody>
      </p:sp>
    </p:spTree>
    <p:extLst>
      <p:ext uri="{BB962C8B-B14F-4D97-AF65-F5344CB8AC3E}">
        <p14:creationId xmlns:p14="http://schemas.microsoft.com/office/powerpoint/2010/main" val="779280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GB"/>
              <a:t>Click to edit Master title style</a:t>
            </a:r>
            <a:endParaRPr lang="en-US"/>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9A219E2D-BD33-40C1-BC94-A730D3157BD6}" type="datetimeFigureOut">
              <a:rPr lang="en-GB" smtClean="0"/>
              <a:t>05/12/2023</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7641DA9-1085-4825-9892-2AA2007C1073}" type="slidenum">
              <a:rPr lang="en-GB" smtClean="0"/>
              <a:t>‹#›</a:t>
            </a:fld>
            <a:endParaRPr lang="en-GB"/>
          </a:p>
        </p:txBody>
      </p:sp>
    </p:spTree>
    <p:extLst>
      <p:ext uri="{BB962C8B-B14F-4D97-AF65-F5344CB8AC3E}">
        <p14:creationId xmlns:p14="http://schemas.microsoft.com/office/powerpoint/2010/main" val="177270966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A219E2D-BD33-40C1-BC94-A730D3157BD6}"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641DA9-1085-4825-9892-2AA2007C1073}" type="slidenum">
              <a:rPr lang="en-GB" smtClean="0"/>
              <a:t>‹#›</a:t>
            </a:fld>
            <a:endParaRPr lang="en-GB"/>
          </a:p>
        </p:txBody>
      </p:sp>
    </p:spTree>
    <p:extLst>
      <p:ext uri="{BB962C8B-B14F-4D97-AF65-F5344CB8AC3E}">
        <p14:creationId xmlns:p14="http://schemas.microsoft.com/office/powerpoint/2010/main" val="684492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A219E2D-BD33-40C1-BC94-A730D3157BD6}"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641DA9-1085-4825-9892-2AA2007C1073}" type="slidenum">
              <a:rPr lang="en-GB" smtClean="0"/>
              <a:t>‹#›</a:t>
            </a:fld>
            <a:endParaRPr lang="en-GB"/>
          </a:p>
        </p:txBody>
      </p:sp>
    </p:spTree>
    <p:extLst>
      <p:ext uri="{BB962C8B-B14F-4D97-AF65-F5344CB8AC3E}">
        <p14:creationId xmlns:p14="http://schemas.microsoft.com/office/powerpoint/2010/main" val="1621731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7772C-B4E9-4552-A19B-96E8F3593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488E68-F3AE-44A7-A351-D8C23ECF1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B60BF1-9156-46F5-B0D2-DDFCE8D9FE97}"/>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5" name="Footer Placeholder 4">
            <a:extLst>
              <a:ext uri="{FF2B5EF4-FFF2-40B4-BE49-F238E27FC236}">
                <a16:creationId xmlns:a16="http://schemas.microsoft.com/office/drawing/2014/main" id="{437264D8-E71C-4485-B016-9D870932E2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E90D8-B469-40DC-8324-37C95D9A194A}"/>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1437637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7377B-8E71-4C2A-BA41-553725980E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C87BB3-7076-4406-B360-A541FBB335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1478E-13D8-408B-BA56-B0437A4CDB89}"/>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5" name="Footer Placeholder 4">
            <a:extLst>
              <a:ext uri="{FF2B5EF4-FFF2-40B4-BE49-F238E27FC236}">
                <a16:creationId xmlns:a16="http://schemas.microsoft.com/office/drawing/2014/main" id="{CBDD4821-3726-41F6-BD2C-3D79EE6CDA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1FFC0-835B-4B90-A659-ACB88EC6982A}"/>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87380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5A3F-396F-4F2E-A8C7-1F9119A8E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D915568-39A4-4788-BDF3-3EB5C644F5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147C0-283B-43C6-B595-0520A4B807DD}"/>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5" name="Footer Placeholder 4">
            <a:extLst>
              <a:ext uri="{FF2B5EF4-FFF2-40B4-BE49-F238E27FC236}">
                <a16:creationId xmlns:a16="http://schemas.microsoft.com/office/drawing/2014/main" id="{80AD9CE6-F1BA-4DB8-9107-5A5599B898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268631-CA67-48F9-9C11-2838C98D5337}"/>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3496591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AFD5-69E8-41BD-8B8F-C5EED91E73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C43521-C1A2-463C-BF59-5799BC55BE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2FB62C-BBB6-435A-BD41-15A71EF273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8AF045-8FA9-4D1F-A9E4-4E07712C29A9}"/>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6" name="Footer Placeholder 5">
            <a:extLst>
              <a:ext uri="{FF2B5EF4-FFF2-40B4-BE49-F238E27FC236}">
                <a16:creationId xmlns:a16="http://schemas.microsoft.com/office/drawing/2014/main" id="{03CE1D5A-670C-4068-8921-C0A55C0D05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A4FB55-C6FC-4968-ACBE-C7370D19208C}"/>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1849406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A82D-CA8D-4C30-869D-B85A0141F1D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2959BD-2363-4931-86A7-3FE59FE522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B0B072-A6BD-4210-86E1-A00D339E45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B5ED7E-D734-4FCB-9974-801A54D97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BA270-A26D-42C8-8699-79BDA3A65F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023A096-59F8-48CC-ADED-3774E00A5B57}"/>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8" name="Footer Placeholder 7">
            <a:extLst>
              <a:ext uri="{FF2B5EF4-FFF2-40B4-BE49-F238E27FC236}">
                <a16:creationId xmlns:a16="http://schemas.microsoft.com/office/drawing/2014/main" id="{E406367B-6051-49BE-8F63-23575FCF9D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7C8456-98CA-49A4-B61D-906E3EE03541}"/>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7091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28EE-2D9B-8E1D-11FD-9EF7DA5E11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F12679-5411-B8D3-6B23-2836357789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2D2171-FA54-8E52-6760-FD01D28BA9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2A807D-340F-F8EE-FFDD-92AAB37CAB70}"/>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6" name="Footer Placeholder 5">
            <a:extLst>
              <a:ext uri="{FF2B5EF4-FFF2-40B4-BE49-F238E27FC236}">
                <a16:creationId xmlns:a16="http://schemas.microsoft.com/office/drawing/2014/main" id="{CC2914AA-E838-870D-4758-A48B421F09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75DAB3-D6E3-3440-CF9A-5CB8FCAFBCAB}"/>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130592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019F-FA00-4C72-BFBE-CEF28D7B97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08EEAD-FA8A-4D63-959C-F6AA09E00D9D}"/>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4" name="Footer Placeholder 3">
            <a:extLst>
              <a:ext uri="{FF2B5EF4-FFF2-40B4-BE49-F238E27FC236}">
                <a16:creationId xmlns:a16="http://schemas.microsoft.com/office/drawing/2014/main" id="{F3F8D55A-CA86-4D13-A455-73CA6A92B2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F0939F9-D672-4518-BED4-B4701CA33B42}"/>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1415149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465611-46D0-47CD-83F5-F9191D1589D3}"/>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3" name="Footer Placeholder 2">
            <a:extLst>
              <a:ext uri="{FF2B5EF4-FFF2-40B4-BE49-F238E27FC236}">
                <a16:creationId xmlns:a16="http://schemas.microsoft.com/office/drawing/2014/main" id="{BEED791C-0F35-4AFE-9F75-BE44CFFB79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D9BC19-2F74-49B1-89D0-FCD66EBF4869}"/>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1714020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6997-B4C1-48ED-B17C-8B691B38A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5ACD65-1EFE-4D64-903B-AC897F414D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B5AFF9-5EFB-4CDD-A939-157FD2444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6D6B-77E5-4BD1-AD39-97F336BCFCB6}"/>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6" name="Footer Placeholder 5">
            <a:extLst>
              <a:ext uri="{FF2B5EF4-FFF2-40B4-BE49-F238E27FC236}">
                <a16:creationId xmlns:a16="http://schemas.microsoft.com/office/drawing/2014/main" id="{9E460562-78E7-4833-A62C-BFA1C243FA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89FD5C-707E-4ECC-89BE-15341C68BCA4}"/>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24429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0554-F01C-428F-A2A9-42CA70E24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4585B3-A041-480F-B5FF-F01871237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CA1B24-1C9D-4D89-B722-A8274F9FE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9BE82-EFE6-43A3-A4C2-140EE193753C}"/>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6" name="Footer Placeholder 5">
            <a:extLst>
              <a:ext uri="{FF2B5EF4-FFF2-40B4-BE49-F238E27FC236}">
                <a16:creationId xmlns:a16="http://schemas.microsoft.com/office/drawing/2014/main" id="{A9331310-6CB5-49E3-8A89-7E512BE51D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AA8EB8-3C8D-4C15-900A-A389385E14D7}"/>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3441621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9720-6F4E-4CBF-9DF7-28D2DA95C40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FA3487-0D43-407F-9D5A-80D7ED2E79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240461-F06E-4700-B097-82255801FA1B}"/>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5" name="Footer Placeholder 4">
            <a:extLst>
              <a:ext uri="{FF2B5EF4-FFF2-40B4-BE49-F238E27FC236}">
                <a16:creationId xmlns:a16="http://schemas.microsoft.com/office/drawing/2014/main" id="{EF590A58-AA88-4602-B30E-5DFEBB4219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8B260B-113A-49A3-A25E-AF5EE2574826}"/>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446424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DB4F33-A342-49D8-A94F-EEFDFB007A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89B8AC-B40A-45B4-B57C-143EC82864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52251B-8AC5-4C98-AAFF-BC4AB76FF947}"/>
              </a:ext>
            </a:extLst>
          </p:cNvPr>
          <p:cNvSpPr>
            <a:spLocks noGrp="1"/>
          </p:cNvSpPr>
          <p:nvPr>
            <p:ph type="dt" sz="half" idx="10"/>
          </p:nvPr>
        </p:nvSpPr>
        <p:spPr/>
        <p:txBody>
          <a:bodyPr/>
          <a:lstStyle/>
          <a:p>
            <a:fld id="{9E953595-917A-416B-B1FA-58B1387D15D1}" type="datetimeFigureOut">
              <a:rPr lang="en-GB" smtClean="0"/>
              <a:t>05/12/2023</a:t>
            </a:fld>
            <a:endParaRPr lang="en-GB"/>
          </a:p>
        </p:txBody>
      </p:sp>
      <p:sp>
        <p:nvSpPr>
          <p:cNvPr id="5" name="Footer Placeholder 4">
            <a:extLst>
              <a:ext uri="{FF2B5EF4-FFF2-40B4-BE49-F238E27FC236}">
                <a16:creationId xmlns:a16="http://schemas.microsoft.com/office/drawing/2014/main" id="{035C17F7-C424-40F2-B3ED-E840486CA3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FF7CFE-93F5-424C-B7F4-6BA1CF03C900}"/>
              </a:ext>
            </a:extLst>
          </p:cNvPr>
          <p:cNvSpPr>
            <a:spLocks noGrp="1"/>
          </p:cNvSpPr>
          <p:nvPr>
            <p:ph type="sldNum" sz="quarter" idx="12"/>
          </p:nvPr>
        </p:nvSpPr>
        <p:spPr/>
        <p:txBody>
          <a:bodyPr/>
          <a:lstStyle/>
          <a:p>
            <a:fld id="{FD5DF7C2-03BF-4E24-B365-EEA0926A781B}" type="slidenum">
              <a:rPr lang="en-GB" smtClean="0"/>
              <a:t>‹#›</a:t>
            </a:fld>
            <a:endParaRPr lang="en-GB"/>
          </a:p>
        </p:txBody>
      </p:sp>
    </p:spTree>
    <p:extLst>
      <p:ext uri="{BB962C8B-B14F-4D97-AF65-F5344CB8AC3E}">
        <p14:creationId xmlns:p14="http://schemas.microsoft.com/office/powerpoint/2010/main" val="330654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F798-D3C7-890E-EC60-B2B60C64FD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0ABAE0-0A02-6B57-FF7B-5E9B96396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780CF8-CEEE-B408-2ED4-16DE9EC10C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B72AF5-BD78-5F26-B2F4-68D4608CA4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30944-7384-649B-CBB2-FEBCE6ECE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46698D-3290-002A-FCD2-2CA36E651F41}"/>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8" name="Footer Placeholder 7">
            <a:extLst>
              <a:ext uri="{FF2B5EF4-FFF2-40B4-BE49-F238E27FC236}">
                <a16:creationId xmlns:a16="http://schemas.microsoft.com/office/drawing/2014/main" id="{4502819B-4756-0B92-1B09-DCD3D89AB6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6DE75B1-8A71-27B5-4BEB-11F20A7A7058}"/>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88650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66FF-8845-52A4-0330-A571F6F5A5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7399341-E0ED-AFC4-EDEA-8B5C9B40FC50}"/>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4" name="Footer Placeholder 3">
            <a:extLst>
              <a:ext uri="{FF2B5EF4-FFF2-40B4-BE49-F238E27FC236}">
                <a16:creationId xmlns:a16="http://schemas.microsoft.com/office/drawing/2014/main" id="{2723EF75-CF57-9DB1-B5D8-57E3000DEC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1E8F5F-1767-7D4D-650A-122BC9354119}"/>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254757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58B0E1-C6CE-96B6-51E7-A6BEF666BC0B}"/>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3" name="Footer Placeholder 2">
            <a:extLst>
              <a:ext uri="{FF2B5EF4-FFF2-40B4-BE49-F238E27FC236}">
                <a16:creationId xmlns:a16="http://schemas.microsoft.com/office/drawing/2014/main" id="{11ECC35C-974C-D039-C3A8-DC55C57C0B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76C2DE-1DA6-0C4C-7ED4-346089529F9A}"/>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240648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4AAD-9824-89DB-D10E-B405743D5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75BE5-ADE7-2694-02DC-33F59D7A21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29C7FE-7E85-FCFE-40A3-0DCDF9DE4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F6F7E-1C12-5F4D-48D5-7534CE8BC2AA}"/>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6" name="Footer Placeholder 5">
            <a:extLst>
              <a:ext uri="{FF2B5EF4-FFF2-40B4-BE49-F238E27FC236}">
                <a16:creationId xmlns:a16="http://schemas.microsoft.com/office/drawing/2014/main" id="{C7428306-708C-A7DD-667E-65D4A43B6C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8025DD-AC12-9AFC-E8EE-16E61C067D58}"/>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316615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D4E1-F657-67EF-C80E-7755BF10F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C04F93-9836-1A95-39BA-2A03C53641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CB6268-BC7B-1E07-B5C0-D20232E62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48C7E-4DE4-0693-6FC5-FC54626CFD94}"/>
              </a:ext>
            </a:extLst>
          </p:cNvPr>
          <p:cNvSpPr>
            <a:spLocks noGrp="1"/>
          </p:cNvSpPr>
          <p:nvPr>
            <p:ph type="dt" sz="half" idx="10"/>
          </p:nvPr>
        </p:nvSpPr>
        <p:spPr/>
        <p:txBody>
          <a:bodyPr/>
          <a:lstStyle/>
          <a:p>
            <a:fld id="{C26196D2-1AA8-494C-8C49-40C31D6ED32B}" type="datetimeFigureOut">
              <a:rPr lang="en-GB" smtClean="0"/>
              <a:t>05/12/2023</a:t>
            </a:fld>
            <a:endParaRPr lang="en-GB"/>
          </a:p>
        </p:txBody>
      </p:sp>
      <p:sp>
        <p:nvSpPr>
          <p:cNvPr id="6" name="Footer Placeholder 5">
            <a:extLst>
              <a:ext uri="{FF2B5EF4-FFF2-40B4-BE49-F238E27FC236}">
                <a16:creationId xmlns:a16="http://schemas.microsoft.com/office/drawing/2014/main" id="{E0E09818-2686-F56F-D695-4FE4144A17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0F67C-C65C-03D2-5F4F-CD49F61EDC8F}"/>
              </a:ext>
            </a:extLst>
          </p:cNvPr>
          <p:cNvSpPr>
            <a:spLocks noGrp="1"/>
          </p:cNvSpPr>
          <p:nvPr>
            <p:ph type="sldNum" sz="quarter" idx="12"/>
          </p:nvPr>
        </p:nvSpPr>
        <p:spPr/>
        <p:txBody>
          <a:bodyPr/>
          <a:lstStyle/>
          <a:p>
            <a:fld id="{41DA7BF8-706A-4E5D-9AD0-D4EFB074ABEB}" type="slidenum">
              <a:rPr lang="en-GB" smtClean="0"/>
              <a:t>‹#›</a:t>
            </a:fld>
            <a:endParaRPr lang="en-GB"/>
          </a:p>
        </p:txBody>
      </p:sp>
    </p:spTree>
    <p:extLst>
      <p:ext uri="{BB962C8B-B14F-4D97-AF65-F5344CB8AC3E}">
        <p14:creationId xmlns:p14="http://schemas.microsoft.com/office/powerpoint/2010/main" val="357047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B3E8CB-7715-CA20-C1A9-09206A8E1C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B86537-1FC2-C94E-7168-EBE873D57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2FFCB-FBFD-A6DB-EE16-A4F756021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196D2-1AA8-494C-8C49-40C31D6ED32B}" type="datetimeFigureOut">
              <a:rPr lang="en-GB" smtClean="0"/>
              <a:t>05/12/2023</a:t>
            </a:fld>
            <a:endParaRPr lang="en-GB"/>
          </a:p>
        </p:txBody>
      </p:sp>
      <p:sp>
        <p:nvSpPr>
          <p:cNvPr id="5" name="Footer Placeholder 4">
            <a:extLst>
              <a:ext uri="{FF2B5EF4-FFF2-40B4-BE49-F238E27FC236}">
                <a16:creationId xmlns:a16="http://schemas.microsoft.com/office/drawing/2014/main" id="{0616D086-0CC5-F8D9-0C0C-C4B2A35611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CD886C7-1224-3710-B492-F91410B03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A7BF8-706A-4E5D-9AD0-D4EFB074ABEB}" type="slidenum">
              <a:rPr lang="en-GB" smtClean="0"/>
              <a:t>‹#›</a:t>
            </a:fld>
            <a:endParaRPr lang="en-GB"/>
          </a:p>
        </p:txBody>
      </p:sp>
    </p:spTree>
    <p:extLst>
      <p:ext uri="{BB962C8B-B14F-4D97-AF65-F5344CB8AC3E}">
        <p14:creationId xmlns:p14="http://schemas.microsoft.com/office/powerpoint/2010/main" val="76612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4F052-2266-2F39-E3BE-6BF8D5269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85F42E-F821-49A2-993C-72DA703E70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40018F-F288-7528-8E5E-4389A11EA3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026AF-016F-48AE-95AB-C77EE9B4FE0A}" type="datetimeFigureOut">
              <a:rPr lang="en-GB" smtClean="0"/>
              <a:t>05/12/2023</a:t>
            </a:fld>
            <a:endParaRPr lang="en-GB"/>
          </a:p>
        </p:txBody>
      </p:sp>
      <p:sp>
        <p:nvSpPr>
          <p:cNvPr id="5" name="Footer Placeholder 4">
            <a:extLst>
              <a:ext uri="{FF2B5EF4-FFF2-40B4-BE49-F238E27FC236}">
                <a16:creationId xmlns:a16="http://schemas.microsoft.com/office/drawing/2014/main" id="{E8964816-F41D-BE0F-2A84-81B93E968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D3006B-6437-C336-D200-EFEC7AEB6C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56B44-46C0-4CA5-96E3-E550FE58DCC8}" type="slidenum">
              <a:rPr lang="en-GB" smtClean="0"/>
              <a:t>‹#›</a:t>
            </a:fld>
            <a:endParaRPr lang="en-GB"/>
          </a:p>
        </p:txBody>
      </p:sp>
    </p:spTree>
    <p:extLst>
      <p:ext uri="{BB962C8B-B14F-4D97-AF65-F5344CB8AC3E}">
        <p14:creationId xmlns:p14="http://schemas.microsoft.com/office/powerpoint/2010/main" val="36555759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C26196D2-1AA8-494C-8C49-40C31D6ED32B}" type="datetimeFigureOut">
              <a:rPr lang="en-GB" smtClean="0"/>
              <a:t>05/12/2023</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1DA7BF8-706A-4E5D-9AD0-D4EFB074ABEB}" type="slidenum">
              <a:rPr lang="en-GB" smtClean="0"/>
              <a:t>‹#›</a:t>
            </a:fld>
            <a:endParaRPr lang="en-GB"/>
          </a:p>
        </p:txBody>
      </p:sp>
    </p:spTree>
    <p:extLst>
      <p:ext uri="{BB962C8B-B14F-4D97-AF65-F5344CB8AC3E}">
        <p14:creationId xmlns:p14="http://schemas.microsoft.com/office/powerpoint/2010/main" val="297189508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68DFC-5C82-4313-818F-6092240C5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78D221-5676-42F1-91BF-13BA7DE11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9B19D7-4837-42CD-B8A7-327BA7F08A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53595-917A-416B-B1FA-58B1387D15D1}" type="datetimeFigureOut">
              <a:rPr lang="en-GB" smtClean="0"/>
              <a:t>05/12/2023</a:t>
            </a:fld>
            <a:endParaRPr lang="en-GB"/>
          </a:p>
        </p:txBody>
      </p:sp>
      <p:sp>
        <p:nvSpPr>
          <p:cNvPr id="5" name="Footer Placeholder 4">
            <a:extLst>
              <a:ext uri="{FF2B5EF4-FFF2-40B4-BE49-F238E27FC236}">
                <a16:creationId xmlns:a16="http://schemas.microsoft.com/office/drawing/2014/main" id="{FFD35D8A-1382-40B8-90AF-479226DC15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BE8EFB-9448-4436-A8C6-230D78B7F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DF7C2-03BF-4E24-B365-EEA0926A781B}" type="slidenum">
              <a:rPr lang="en-GB" smtClean="0"/>
              <a:t>‹#›</a:t>
            </a:fld>
            <a:endParaRPr lang="en-GB"/>
          </a:p>
        </p:txBody>
      </p:sp>
    </p:spTree>
    <p:extLst>
      <p:ext uri="{BB962C8B-B14F-4D97-AF65-F5344CB8AC3E}">
        <p14:creationId xmlns:p14="http://schemas.microsoft.com/office/powerpoint/2010/main" val="166284813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4.xml"/><Relationship Id="rId7" Type="http://schemas.openxmlformats.org/officeDocument/2006/relationships/image" Target="../media/image19.pn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forms.office.com/r/c6L" TargetMode="Externa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4_927481E2.xml"/><Relationship Id="rId1" Type="http://schemas.openxmlformats.org/officeDocument/2006/relationships/slideLayout" Target="../slideLayouts/slideLayout30.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1.xml"/><Relationship Id="rId1" Type="http://schemas.openxmlformats.org/officeDocument/2006/relationships/themeOverride" Target="../theme/themeOverride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microsoft.com/office/2018/10/relationships/comments" Target="../comments/modernComment_240_84AFE16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23F_968CEFBA.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0D9794-84B1-4CDB-8F53-618F4504D75A}"/>
              </a:ext>
            </a:extLst>
          </p:cNvPr>
          <p:cNvSpPr txBox="1"/>
          <p:nvPr/>
        </p:nvSpPr>
        <p:spPr>
          <a:xfrm>
            <a:off x="659753" y="448367"/>
            <a:ext cx="5051235"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Arial"/>
                <a:cs typeface="Arial"/>
              </a:rPr>
              <a:t>Capacity </a:t>
            </a:r>
            <a:r>
              <a:rPr lang="en-US" sz="3600" b="1">
                <a:latin typeface="Arial"/>
                <a:cs typeface="Arial"/>
              </a:rPr>
              <a:t>issues,</a:t>
            </a:r>
            <a:r>
              <a:rPr kumimoji="0" lang="en-US" sz="3600" b="1" i="0" u="none" strike="noStrike" kern="1200" cap="none" spc="0" normalizeH="0" baseline="0" noProof="0">
                <a:ln>
                  <a:noFill/>
                </a:ln>
                <a:effectLst/>
                <a:uLnTx/>
                <a:uFillTx/>
                <a:latin typeface="Arial"/>
                <a:cs typeface="Arial"/>
              </a:rPr>
              <a:t> unmet needs and Joy Marketplace</a:t>
            </a:r>
          </a:p>
        </p:txBody>
      </p:sp>
      <p:sp>
        <p:nvSpPr>
          <p:cNvPr id="4" name="TextBox 3">
            <a:extLst>
              <a:ext uri="{FF2B5EF4-FFF2-40B4-BE49-F238E27FC236}">
                <a16:creationId xmlns:a16="http://schemas.microsoft.com/office/drawing/2014/main" id="{C5F42650-D146-11A6-BC9A-68F66ED4BAEB}"/>
              </a:ext>
            </a:extLst>
          </p:cNvPr>
          <p:cNvSpPr txBox="1"/>
          <p:nvPr/>
        </p:nvSpPr>
        <p:spPr>
          <a:xfrm>
            <a:off x="659753" y="2474893"/>
            <a:ext cx="4274197" cy="954107"/>
          </a:xfrm>
          <a:prstGeom prst="rect">
            <a:avLst/>
          </a:prstGeom>
          <a:noFill/>
        </p:spPr>
        <p:txBody>
          <a:bodyPr wrap="square" lIns="91440" tIns="45720" rIns="91440" bIns="45720" rtlCol="0" anchor="t">
            <a:spAutoFit/>
          </a:bodyPr>
          <a:lstStyle/>
          <a:p>
            <a:pPr>
              <a:defRPr/>
            </a:pPr>
            <a:r>
              <a:rPr kumimoji="0" lang="en-US" sz="2800" i="0" u="none" strike="noStrike" kern="1200" cap="none" spc="0" normalizeH="0" baseline="0" noProof="0">
                <a:ln>
                  <a:noFill/>
                </a:ln>
                <a:solidFill>
                  <a:schemeClr val="bg1"/>
                </a:solidFill>
                <a:effectLst/>
                <a:uLnTx/>
                <a:uFillTx/>
                <a:latin typeface="Arial"/>
                <a:cs typeface="Arial"/>
              </a:rPr>
              <a:t>LBBD Link Workers </a:t>
            </a:r>
            <a:r>
              <a:rPr lang="en-US" sz="2800">
                <a:solidFill>
                  <a:schemeClr val="bg1"/>
                </a:solidFill>
                <a:latin typeface="Arial"/>
                <a:cs typeface="Arial"/>
              </a:rPr>
              <a:t>December  2023</a:t>
            </a:r>
            <a:endParaRPr kumimoji="0" lang="en-US" sz="2800" i="0" u="none" strike="noStrike" kern="120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608787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9362E-8E8E-3BCD-A667-11D88771A059}"/>
              </a:ext>
            </a:extLst>
          </p:cNvPr>
          <p:cNvSpPr txBox="1"/>
          <p:nvPr/>
        </p:nvSpPr>
        <p:spPr>
          <a:xfrm flipH="1">
            <a:off x="174170" y="335845"/>
            <a:ext cx="7141030" cy="6186309"/>
          </a:xfrm>
          <a:prstGeom prst="rect">
            <a:avLst/>
          </a:prstGeom>
          <a:noFill/>
          <a:ln w="38100">
            <a:solidFill>
              <a:srgbClr val="C00000"/>
            </a:solidFill>
          </a:ln>
        </p:spPr>
        <p:txBody>
          <a:bodyPr wrap="square" rtlCol="0">
            <a:spAutoFit/>
          </a:bodyPr>
          <a:lstStyle/>
          <a:p>
            <a:endParaRPr lang="en-GB"/>
          </a:p>
          <a:p>
            <a:r>
              <a:rPr lang="en-GB"/>
              <a:t>Mr Smyth joined our service at the end of last year, he is registered blind and lives alone.  He was receiving weekly visits from one of our Companions. With assistance Mr Smyth was gradually growing in confidence, beginning to visit friends and local shops.  In January 2023. Mr Smyth was the victim of a burglary, which understandably was a very distressing time for him and had a huge impact on his mental health.  His problems continued when his insurance company asked him to list the items that had been stolen, as he is blind an impossible task.  </a:t>
            </a:r>
          </a:p>
          <a:p>
            <a:endParaRPr lang="en-GB"/>
          </a:p>
          <a:p>
            <a:r>
              <a:rPr lang="en-GB"/>
              <a:t>It was at this point we received funding from the Community Chest which gave us the capacity to give additional home visits to Mr Smyth, helping him to catalogue what had been taken and to return his home to order.  Now moving forward from his ordeal, with the help of his Companion he has started visiting local shops again and is showing interest in attending our groups.  Our work will continue with him</a:t>
            </a:r>
          </a:p>
          <a:p>
            <a:endParaRPr lang="en-GB"/>
          </a:p>
          <a:p>
            <a:r>
              <a:rPr lang="en-GB" b="1"/>
              <a:t>Harmony House </a:t>
            </a:r>
            <a:r>
              <a:rPr lang="en-GB"/>
              <a:t>                                                                                                                                                                                          </a:t>
            </a:r>
          </a:p>
          <a:p>
            <a:endParaRPr lang="en-GB"/>
          </a:p>
          <a:p>
            <a:endParaRPr lang="en-GB"/>
          </a:p>
          <a:p>
            <a:endParaRPr lang="en-GB"/>
          </a:p>
          <a:p>
            <a:endParaRPr lang="en-GB"/>
          </a:p>
        </p:txBody>
      </p:sp>
      <p:sp>
        <p:nvSpPr>
          <p:cNvPr id="5" name="TextBox 4">
            <a:extLst>
              <a:ext uri="{FF2B5EF4-FFF2-40B4-BE49-F238E27FC236}">
                <a16:creationId xmlns:a16="http://schemas.microsoft.com/office/drawing/2014/main" id="{CF4BEF08-BF13-C7B4-6408-42E83BEFF095}"/>
              </a:ext>
            </a:extLst>
          </p:cNvPr>
          <p:cNvSpPr txBox="1"/>
          <p:nvPr/>
        </p:nvSpPr>
        <p:spPr>
          <a:xfrm rot="10800000" flipV="1">
            <a:off x="9448800" y="1295401"/>
            <a:ext cx="2068286" cy="2308324"/>
          </a:xfrm>
          <a:prstGeom prst="rect">
            <a:avLst/>
          </a:prstGeom>
          <a:noFill/>
        </p:spPr>
        <p:txBody>
          <a:bodyPr wrap="square" rtlCol="0">
            <a:spAutoFit/>
          </a:bodyPr>
          <a:lstStyle/>
          <a:p>
            <a:pPr algn="ctr"/>
            <a:r>
              <a:rPr lang="en-GB" b="1"/>
              <a:t>Resident Case studies </a:t>
            </a:r>
          </a:p>
          <a:p>
            <a:pPr algn="ctr"/>
            <a:endParaRPr lang="en-GB" b="1"/>
          </a:p>
          <a:p>
            <a:pPr algn="ctr"/>
            <a:r>
              <a:rPr lang="en-GB" b="1"/>
              <a:t>Beneficiaries of the Community chest funding </a:t>
            </a:r>
          </a:p>
          <a:p>
            <a:pPr algn="ctr"/>
            <a:endParaRPr lang="en-GB"/>
          </a:p>
          <a:p>
            <a:pPr algn="ctr"/>
            <a:endParaRPr lang="en-GB"/>
          </a:p>
        </p:txBody>
      </p:sp>
      <p:pic>
        <p:nvPicPr>
          <p:cNvPr id="8" name="Picture 7" descr="Person with service animal">
            <a:extLst>
              <a:ext uri="{FF2B5EF4-FFF2-40B4-BE49-F238E27FC236}">
                <a16:creationId xmlns:a16="http://schemas.microsoft.com/office/drawing/2014/main" id="{F4F523EF-5C93-3C1D-DA97-445F612D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832" y="3758486"/>
            <a:ext cx="3867254" cy="2577162"/>
          </a:xfrm>
          <a:prstGeom prst="rect">
            <a:avLst/>
          </a:prstGeom>
        </p:spPr>
      </p:pic>
    </p:spTree>
    <p:extLst>
      <p:ext uri="{BB962C8B-B14F-4D97-AF65-F5344CB8AC3E}">
        <p14:creationId xmlns:p14="http://schemas.microsoft.com/office/powerpoint/2010/main" val="145573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24" name="Group 23">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8" name="Freeform: Shape 17">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3" name="TextBox 2">
            <a:extLst>
              <a:ext uri="{FF2B5EF4-FFF2-40B4-BE49-F238E27FC236}">
                <a16:creationId xmlns:a16="http://schemas.microsoft.com/office/drawing/2014/main" id="{C6A29611-A032-0106-C491-4162B69A6DAA}"/>
              </a:ext>
            </a:extLst>
          </p:cNvPr>
          <p:cNvSpPr txBox="1"/>
          <p:nvPr/>
        </p:nvSpPr>
        <p:spPr>
          <a:xfrm>
            <a:off x="730444" y="611856"/>
            <a:ext cx="6183322" cy="5570756"/>
          </a:xfrm>
          <a:prstGeom prst="rect">
            <a:avLst/>
          </a:prstGeom>
          <a:noFill/>
          <a:ln w="38100">
            <a:solidFill>
              <a:srgbClr val="C00000"/>
            </a:solidFill>
          </a:ln>
        </p:spPr>
        <p:txBody>
          <a:bodyPr wrap="square" lIns="91440" tIns="45720" rIns="91440" bIns="45720" rtlCol="0" anchor="t">
            <a:spAutoFit/>
          </a:bodyPr>
          <a:lstStyle/>
          <a:p>
            <a:pPr defTabSz="576072">
              <a:spcAft>
                <a:spcPts val="600"/>
              </a:spcAft>
            </a:pPr>
            <a:r>
              <a:rPr lang="en-GB" sz="1600" kern="1200">
                <a:latin typeface="+mn-lt"/>
                <a:ea typeface="+mn-ea"/>
                <a:cs typeface="+mn-cs"/>
              </a:rPr>
              <a:t>"Jordan is ten years old and attends a local school. His elder step brother has attended sessions run by the Trust over several years, became a helper and assistant coach, and has recently qualified as a football referee. He is now 15 years old, regularly attends our weekly fun football sessions and is a member of our match day ball boy and girl team. Now following in his step-brother's footsteps, Jordan has attended a couple of our camps, has developed both physically and mentally. He has come out of his shell at the camps, grown in confidence and towards the very end of the season joined our ball boys and girls team, standing in for absentees.</a:t>
            </a:r>
          </a:p>
          <a:p>
            <a:pPr defTabSz="576072">
              <a:spcAft>
                <a:spcPts val="600"/>
              </a:spcAft>
            </a:pPr>
            <a:endParaRPr lang="en-GB" sz="1600" kern="1200">
              <a:solidFill>
                <a:schemeClr val="tx1"/>
              </a:solidFill>
              <a:latin typeface="+mn-lt"/>
              <a:ea typeface="+mn-ea"/>
              <a:cs typeface="+mn-cs"/>
            </a:endParaRPr>
          </a:p>
          <a:p>
            <a:pPr defTabSz="576072">
              <a:spcAft>
                <a:spcPts val="600"/>
              </a:spcAft>
            </a:pPr>
            <a:r>
              <a:rPr lang="en-GB" sz="1600"/>
              <a:t> </a:t>
            </a:r>
            <a:r>
              <a:rPr lang="en-GB" sz="1600" kern="1200">
                <a:latin typeface="+mn-lt"/>
                <a:ea typeface="+mn-ea"/>
                <a:cs typeface="+mn-cs"/>
              </a:rPr>
              <a:t>In spite of his age, he has taken the soft skills learned at camp and applied them to his everyday life. He now also attends the weekly football sessions and will be the youngest full time matchday volunteer next season. He has learned to engage with everyone, no matter what age, and is happy to assist all others. Jordan works with all those around him, asking relevant questions and always offering to help. He is always prepared to muck in and help everyone, offering advice and assistance when needed.</a:t>
            </a:r>
            <a:r>
              <a:rPr lang="en-GB" sz="1600"/>
              <a:t> </a:t>
            </a:r>
            <a:endParaRPr lang="en-GB" sz="1600" kern="1200">
              <a:latin typeface="+mn-lt"/>
              <a:cs typeface="Calibri"/>
            </a:endParaRPr>
          </a:p>
          <a:p>
            <a:pPr defTabSz="576072">
              <a:spcAft>
                <a:spcPts val="600"/>
              </a:spcAft>
            </a:pPr>
            <a:endParaRPr lang="en-GB" sz="1600" kern="1200">
              <a:solidFill>
                <a:schemeClr val="tx1"/>
              </a:solidFill>
              <a:latin typeface="+mn-lt"/>
              <a:ea typeface="+mn-ea"/>
              <a:cs typeface="+mn-cs"/>
            </a:endParaRPr>
          </a:p>
          <a:p>
            <a:pPr defTabSz="576072">
              <a:spcAft>
                <a:spcPts val="600"/>
              </a:spcAft>
            </a:pPr>
            <a:r>
              <a:rPr lang="en-GB" sz="1600" b="1" kern="1200">
                <a:latin typeface="+mn-lt"/>
                <a:ea typeface="+mn-ea"/>
                <a:cs typeface="+mn-cs"/>
              </a:rPr>
              <a:t>Dagenham and Redbridge </a:t>
            </a:r>
            <a:r>
              <a:rPr lang="en-GB" sz="1600" b="1"/>
              <a:t>Community</a:t>
            </a:r>
            <a:r>
              <a:rPr lang="en-GB" sz="1600" b="1" kern="1200">
                <a:latin typeface="+mn-lt"/>
                <a:ea typeface="+mn-ea"/>
                <a:cs typeface="+mn-cs"/>
              </a:rPr>
              <a:t> Trust</a:t>
            </a:r>
            <a:endParaRPr lang="en-GB" sz="1600" b="1">
              <a:cs typeface="Calibri"/>
            </a:endParaRPr>
          </a:p>
        </p:txBody>
      </p:sp>
      <p:sp>
        <p:nvSpPr>
          <p:cNvPr id="6" name="TextBox 5">
            <a:extLst>
              <a:ext uri="{FF2B5EF4-FFF2-40B4-BE49-F238E27FC236}">
                <a16:creationId xmlns:a16="http://schemas.microsoft.com/office/drawing/2014/main" id="{08BAB616-43F2-CC8D-43A8-AFAB9FDE3FC3}"/>
              </a:ext>
            </a:extLst>
          </p:cNvPr>
          <p:cNvSpPr txBox="1"/>
          <p:nvPr/>
        </p:nvSpPr>
        <p:spPr>
          <a:xfrm>
            <a:off x="8341891" y="717065"/>
            <a:ext cx="1955923" cy="1723549"/>
          </a:xfrm>
          <a:prstGeom prst="rect">
            <a:avLst/>
          </a:prstGeom>
          <a:noFill/>
        </p:spPr>
        <p:txBody>
          <a:bodyPr wrap="square" lIns="91440" tIns="45720" rIns="91440" bIns="45720" anchor="t">
            <a:spAutoFit/>
          </a:bodyPr>
          <a:lstStyle/>
          <a:p>
            <a:pPr algn="ctr" defTabSz="576072">
              <a:spcAft>
                <a:spcPts val="600"/>
              </a:spcAft>
            </a:pPr>
            <a:r>
              <a:rPr lang="en-GB" sz="1600" b="1" kern="1200">
                <a:latin typeface="+mn-lt"/>
                <a:ea typeface="+mn-ea"/>
                <a:cs typeface="+mn-cs"/>
              </a:rPr>
              <a:t>Resident </a:t>
            </a:r>
            <a:r>
              <a:rPr lang="en-GB" sz="1600" b="1"/>
              <a:t>case </a:t>
            </a:r>
            <a:r>
              <a:rPr lang="en-GB" sz="1600" b="1" kern="1200">
                <a:latin typeface="+mn-lt"/>
                <a:ea typeface="+mn-ea"/>
                <a:cs typeface="+mn-cs"/>
              </a:rPr>
              <a:t>studies</a:t>
            </a:r>
            <a:r>
              <a:rPr lang="en-GB" sz="1600" b="1"/>
              <a:t> </a:t>
            </a:r>
            <a:endParaRPr lang="en-GB" sz="1600" b="1" kern="1200">
              <a:solidFill>
                <a:schemeClr val="tx1"/>
              </a:solidFill>
              <a:latin typeface="+mn-lt"/>
              <a:ea typeface="+mn-ea"/>
              <a:cs typeface="+mn-cs"/>
            </a:endParaRPr>
          </a:p>
          <a:p>
            <a:pPr algn="ctr" defTabSz="576072">
              <a:spcAft>
                <a:spcPts val="600"/>
              </a:spcAft>
            </a:pPr>
            <a:endParaRPr lang="en-GB" sz="1600" b="1" kern="1200">
              <a:solidFill>
                <a:schemeClr val="tx1"/>
              </a:solidFill>
              <a:latin typeface="+mn-lt"/>
              <a:ea typeface="+mn-ea"/>
              <a:cs typeface="+mn-cs"/>
            </a:endParaRPr>
          </a:p>
          <a:p>
            <a:pPr algn="ctr" defTabSz="576072">
              <a:spcAft>
                <a:spcPts val="600"/>
              </a:spcAft>
            </a:pPr>
            <a:r>
              <a:rPr lang="en-GB" sz="1600" b="1" kern="1200">
                <a:latin typeface="+mn-lt"/>
                <a:ea typeface="+mn-ea"/>
                <a:cs typeface="+mn-cs"/>
              </a:rPr>
              <a:t>Beneficiaries of the Community </a:t>
            </a:r>
            <a:r>
              <a:rPr lang="en-GB" sz="1600" b="1"/>
              <a:t>Chest </a:t>
            </a:r>
            <a:r>
              <a:rPr lang="en-GB" sz="1600" b="1" kern="1200">
                <a:latin typeface="+mn-lt"/>
                <a:ea typeface="+mn-ea"/>
                <a:cs typeface="+mn-cs"/>
              </a:rPr>
              <a:t>funding</a:t>
            </a:r>
            <a:r>
              <a:rPr lang="en-GB" sz="1600" b="1"/>
              <a:t> </a:t>
            </a:r>
            <a:endParaRPr lang="en-GB" sz="1600" b="1">
              <a:cs typeface="Calibri"/>
            </a:endParaRPr>
          </a:p>
        </p:txBody>
      </p:sp>
      <p:pic>
        <p:nvPicPr>
          <p:cNvPr id="10" name="Picture 9" descr="Football player standing on pitch, with foot on football, and spectators on bleachers">
            <a:extLst>
              <a:ext uri="{FF2B5EF4-FFF2-40B4-BE49-F238E27FC236}">
                <a16:creationId xmlns:a16="http://schemas.microsoft.com/office/drawing/2014/main" id="{E6DABDF7-C33E-D88B-BAFF-A0FB52A83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110" y="3108568"/>
            <a:ext cx="2224688" cy="1973268"/>
          </a:xfrm>
          <a:prstGeom prst="rect">
            <a:avLst/>
          </a:prstGeom>
        </p:spPr>
      </p:pic>
    </p:spTree>
    <p:extLst>
      <p:ext uri="{BB962C8B-B14F-4D97-AF65-F5344CB8AC3E}">
        <p14:creationId xmlns:p14="http://schemas.microsoft.com/office/powerpoint/2010/main" val="3327321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a:extLst>
              <a:ext uri="{FF2B5EF4-FFF2-40B4-BE49-F238E27FC236}">
                <a16:creationId xmlns:a16="http://schemas.microsoft.com/office/drawing/2014/main" id="{22DC9427-5201-4AAE-ADAF-6302897A97D5}"/>
              </a:ext>
            </a:extLst>
          </p:cNvPr>
          <p:cNvSpPr txBox="1"/>
          <p:nvPr/>
        </p:nvSpPr>
        <p:spPr>
          <a:xfrm>
            <a:off x="845294" y="877424"/>
            <a:ext cx="9764350" cy="513705"/>
          </a:xfrm>
          <a:prstGeom prst="rect">
            <a:avLst/>
          </a:prstGeom>
        </p:spPr>
        <p:txBody>
          <a:bodyPr vert="horz" wrap="square" lIns="0" tIns="9627" rIns="0" bIns="0" rtlCol="0">
            <a:spAutoFit/>
          </a:bodyPr>
          <a:lstStyle/>
          <a:p>
            <a:pPr marL="7701" marR="0" lvl="0" indent="0" algn="l" defTabSz="554492" rtl="0" eaLnBrk="1" fontAlgn="auto" latinLnBrk="0" hangingPunct="1">
              <a:lnSpc>
                <a:spcPct val="100000"/>
              </a:lnSpc>
              <a:spcBef>
                <a:spcPts val="76"/>
              </a:spcBef>
              <a:spcAft>
                <a:spcPts val="0"/>
              </a:spcAft>
              <a:buClrTx/>
              <a:buSzTx/>
              <a:buFontTx/>
              <a:buNone/>
              <a:tabLst/>
              <a:defRPr/>
            </a:pPr>
            <a:r>
              <a:rPr kumimoji="0" lang="en-GB" sz="3275"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Key benefits of Joy for local organisations</a:t>
            </a:r>
          </a:p>
        </p:txBody>
      </p:sp>
      <p:sp>
        <p:nvSpPr>
          <p:cNvPr id="13" name="object 51">
            <a:extLst>
              <a:ext uri="{FF2B5EF4-FFF2-40B4-BE49-F238E27FC236}">
                <a16:creationId xmlns:a16="http://schemas.microsoft.com/office/drawing/2014/main" id="{08221BF8-1DF5-5C4D-874C-284044F08D0D}"/>
              </a:ext>
            </a:extLst>
          </p:cNvPr>
          <p:cNvSpPr/>
          <p:nvPr/>
        </p:nvSpPr>
        <p:spPr>
          <a:xfrm>
            <a:off x="11143721" y="194458"/>
            <a:ext cx="774456" cy="571094"/>
          </a:xfrm>
          <a:custGeom>
            <a:avLst/>
            <a:gdLst/>
            <a:ahLst/>
            <a:cxnLst/>
            <a:rect l="l" t="t" r="r" b="b"/>
            <a:pathLst>
              <a:path w="4212590" h="3106420">
                <a:moveTo>
                  <a:pt x="1362646" y="989279"/>
                </a:moveTo>
                <a:lnTo>
                  <a:pt x="1360512" y="941755"/>
                </a:lnTo>
                <a:lnTo>
                  <a:pt x="1350962" y="891501"/>
                </a:lnTo>
                <a:lnTo>
                  <a:pt x="1303705" y="839203"/>
                </a:lnTo>
                <a:lnTo>
                  <a:pt x="1269238" y="809510"/>
                </a:lnTo>
                <a:lnTo>
                  <a:pt x="1236916" y="784110"/>
                </a:lnTo>
                <a:lnTo>
                  <a:pt x="1178471" y="745642"/>
                </a:lnTo>
                <a:lnTo>
                  <a:pt x="1127760" y="722718"/>
                </a:lnTo>
                <a:lnTo>
                  <a:pt x="1084135" y="714260"/>
                </a:lnTo>
                <a:lnTo>
                  <a:pt x="1064793" y="715111"/>
                </a:lnTo>
                <a:lnTo>
                  <a:pt x="1015707" y="736409"/>
                </a:lnTo>
                <a:lnTo>
                  <a:pt x="989647" y="764857"/>
                </a:lnTo>
                <a:lnTo>
                  <a:pt x="968197" y="803465"/>
                </a:lnTo>
                <a:lnTo>
                  <a:pt x="950734" y="851141"/>
                </a:lnTo>
                <a:lnTo>
                  <a:pt x="936637" y="906805"/>
                </a:lnTo>
                <a:lnTo>
                  <a:pt x="925283" y="969378"/>
                </a:lnTo>
                <a:lnTo>
                  <a:pt x="916038" y="1037793"/>
                </a:lnTo>
                <a:lnTo>
                  <a:pt x="908278" y="1110957"/>
                </a:lnTo>
                <a:lnTo>
                  <a:pt x="904773" y="1148994"/>
                </a:lnTo>
                <a:lnTo>
                  <a:pt x="901280" y="1189164"/>
                </a:lnTo>
                <a:lnTo>
                  <a:pt x="898093" y="1227277"/>
                </a:lnTo>
                <a:lnTo>
                  <a:pt x="894765" y="1267256"/>
                </a:lnTo>
                <a:lnTo>
                  <a:pt x="891349" y="1307617"/>
                </a:lnTo>
                <a:lnTo>
                  <a:pt x="887755" y="1348219"/>
                </a:lnTo>
                <a:lnTo>
                  <a:pt x="883920" y="1388935"/>
                </a:lnTo>
                <a:lnTo>
                  <a:pt x="879741" y="1429626"/>
                </a:lnTo>
                <a:lnTo>
                  <a:pt x="875169" y="1470164"/>
                </a:lnTo>
                <a:lnTo>
                  <a:pt x="870115" y="1510398"/>
                </a:lnTo>
                <a:lnTo>
                  <a:pt x="864489" y="1550212"/>
                </a:lnTo>
                <a:lnTo>
                  <a:pt x="858240" y="1589455"/>
                </a:lnTo>
                <a:lnTo>
                  <a:pt x="851255" y="1628000"/>
                </a:lnTo>
                <a:lnTo>
                  <a:pt x="843495" y="1665719"/>
                </a:lnTo>
                <a:lnTo>
                  <a:pt x="825258" y="1738109"/>
                </a:lnTo>
                <a:lnTo>
                  <a:pt x="809625" y="1741512"/>
                </a:lnTo>
                <a:lnTo>
                  <a:pt x="809625" y="1859927"/>
                </a:lnTo>
                <a:lnTo>
                  <a:pt x="804583" y="1904746"/>
                </a:lnTo>
                <a:lnTo>
                  <a:pt x="790943" y="1957628"/>
                </a:lnTo>
                <a:lnTo>
                  <a:pt x="769607" y="2017268"/>
                </a:lnTo>
                <a:lnTo>
                  <a:pt x="741438" y="2082355"/>
                </a:lnTo>
                <a:lnTo>
                  <a:pt x="707313" y="2151557"/>
                </a:lnTo>
                <a:lnTo>
                  <a:pt x="688276" y="2187295"/>
                </a:lnTo>
                <a:lnTo>
                  <a:pt x="668083" y="2223579"/>
                </a:lnTo>
                <a:lnTo>
                  <a:pt x="646836" y="2260231"/>
                </a:lnTo>
                <a:lnTo>
                  <a:pt x="624649" y="2297087"/>
                </a:lnTo>
                <a:lnTo>
                  <a:pt x="601611" y="2333993"/>
                </a:lnTo>
                <a:lnTo>
                  <a:pt x="577862" y="2370785"/>
                </a:lnTo>
                <a:lnTo>
                  <a:pt x="553478" y="2407297"/>
                </a:lnTo>
                <a:lnTo>
                  <a:pt x="528599" y="2443365"/>
                </a:lnTo>
                <a:lnTo>
                  <a:pt x="503301" y="2478811"/>
                </a:lnTo>
                <a:lnTo>
                  <a:pt x="477723" y="2513482"/>
                </a:lnTo>
                <a:lnTo>
                  <a:pt x="451954" y="2547226"/>
                </a:lnTo>
                <a:lnTo>
                  <a:pt x="426123" y="2579852"/>
                </a:lnTo>
                <a:lnTo>
                  <a:pt x="400316" y="2611221"/>
                </a:lnTo>
                <a:lnTo>
                  <a:pt x="374662" y="2641155"/>
                </a:lnTo>
                <a:lnTo>
                  <a:pt x="324205" y="2696070"/>
                </a:lnTo>
                <a:lnTo>
                  <a:pt x="275640" y="2743289"/>
                </a:lnTo>
                <a:lnTo>
                  <a:pt x="229831" y="2781490"/>
                </a:lnTo>
                <a:lnTo>
                  <a:pt x="187642" y="2809367"/>
                </a:lnTo>
                <a:lnTo>
                  <a:pt x="149948" y="2825610"/>
                </a:lnTo>
                <a:lnTo>
                  <a:pt x="133057" y="2828963"/>
                </a:lnTo>
                <a:lnTo>
                  <a:pt x="117627" y="2828899"/>
                </a:lnTo>
                <a:lnTo>
                  <a:pt x="81114" y="2806674"/>
                </a:lnTo>
                <a:lnTo>
                  <a:pt x="61582" y="2747899"/>
                </a:lnTo>
                <a:lnTo>
                  <a:pt x="59448" y="2686240"/>
                </a:lnTo>
                <a:lnTo>
                  <a:pt x="61976" y="2648166"/>
                </a:lnTo>
                <a:lnTo>
                  <a:pt x="76669" y="2571978"/>
                </a:lnTo>
                <a:lnTo>
                  <a:pt x="89623" y="2531757"/>
                </a:lnTo>
                <a:lnTo>
                  <a:pt x="105994" y="2490482"/>
                </a:lnTo>
                <a:lnTo>
                  <a:pt x="125577" y="2448407"/>
                </a:lnTo>
                <a:lnTo>
                  <a:pt x="148132" y="2405786"/>
                </a:lnTo>
                <a:lnTo>
                  <a:pt x="173456" y="2362885"/>
                </a:lnTo>
                <a:lnTo>
                  <a:pt x="201307" y="2319947"/>
                </a:lnTo>
                <a:lnTo>
                  <a:pt x="231470" y="2277249"/>
                </a:lnTo>
                <a:lnTo>
                  <a:pt x="263715" y="2235047"/>
                </a:lnTo>
                <a:lnTo>
                  <a:pt x="297827" y="2193582"/>
                </a:lnTo>
                <a:lnTo>
                  <a:pt x="333578" y="2153145"/>
                </a:lnTo>
                <a:lnTo>
                  <a:pt x="370738" y="2113965"/>
                </a:lnTo>
                <a:lnTo>
                  <a:pt x="409092" y="2076310"/>
                </a:lnTo>
                <a:lnTo>
                  <a:pt x="448398" y="2040458"/>
                </a:lnTo>
                <a:lnTo>
                  <a:pt x="488454" y="2006650"/>
                </a:lnTo>
                <a:lnTo>
                  <a:pt x="529031" y="1975142"/>
                </a:lnTo>
                <a:lnTo>
                  <a:pt x="569899" y="1946198"/>
                </a:lnTo>
                <a:lnTo>
                  <a:pt x="610831" y="1920087"/>
                </a:lnTo>
                <a:lnTo>
                  <a:pt x="651598" y="1897049"/>
                </a:lnTo>
                <a:lnTo>
                  <a:pt x="691997" y="1877364"/>
                </a:lnTo>
                <a:lnTo>
                  <a:pt x="731786" y="1861273"/>
                </a:lnTo>
                <a:lnTo>
                  <a:pt x="770750" y="1849056"/>
                </a:lnTo>
                <a:lnTo>
                  <a:pt x="808672" y="1840953"/>
                </a:lnTo>
                <a:lnTo>
                  <a:pt x="809625" y="1859927"/>
                </a:lnTo>
                <a:lnTo>
                  <a:pt x="809625" y="1741512"/>
                </a:lnTo>
                <a:lnTo>
                  <a:pt x="752487" y="1755775"/>
                </a:lnTo>
                <a:lnTo>
                  <a:pt x="682663" y="1780070"/>
                </a:lnTo>
                <a:lnTo>
                  <a:pt x="615823" y="1810486"/>
                </a:lnTo>
                <a:lnTo>
                  <a:pt x="552043" y="1846529"/>
                </a:lnTo>
                <a:lnTo>
                  <a:pt x="491401" y="1887702"/>
                </a:lnTo>
                <a:lnTo>
                  <a:pt x="433946" y="1933486"/>
                </a:lnTo>
                <a:lnTo>
                  <a:pt x="379755" y="1983384"/>
                </a:lnTo>
                <a:lnTo>
                  <a:pt x="328891" y="2036876"/>
                </a:lnTo>
                <a:lnTo>
                  <a:pt x="281406" y="2093493"/>
                </a:lnTo>
                <a:lnTo>
                  <a:pt x="237388" y="2152688"/>
                </a:lnTo>
                <a:lnTo>
                  <a:pt x="196875" y="2213991"/>
                </a:lnTo>
                <a:lnTo>
                  <a:pt x="159956" y="2276881"/>
                </a:lnTo>
                <a:lnTo>
                  <a:pt x="126695" y="2340864"/>
                </a:lnTo>
                <a:lnTo>
                  <a:pt x="97142" y="2405418"/>
                </a:lnTo>
                <a:lnTo>
                  <a:pt x="71374" y="2470048"/>
                </a:lnTo>
                <a:lnTo>
                  <a:pt x="49453" y="2534259"/>
                </a:lnTo>
                <a:lnTo>
                  <a:pt x="31457" y="2597543"/>
                </a:lnTo>
                <a:lnTo>
                  <a:pt x="17424" y="2659380"/>
                </a:lnTo>
                <a:lnTo>
                  <a:pt x="7429" y="2719425"/>
                </a:lnTo>
                <a:lnTo>
                  <a:pt x="1574" y="2776753"/>
                </a:lnTo>
                <a:lnTo>
                  <a:pt x="38" y="2817914"/>
                </a:lnTo>
                <a:lnTo>
                  <a:pt x="0" y="2835668"/>
                </a:lnTo>
                <a:lnTo>
                  <a:pt x="609" y="2857258"/>
                </a:lnTo>
                <a:lnTo>
                  <a:pt x="5295" y="2906395"/>
                </a:lnTo>
                <a:lnTo>
                  <a:pt x="14325" y="2951340"/>
                </a:lnTo>
                <a:lnTo>
                  <a:pt x="27762" y="2991561"/>
                </a:lnTo>
                <a:lnTo>
                  <a:pt x="45656" y="3026562"/>
                </a:lnTo>
                <a:lnTo>
                  <a:pt x="81038" y="3068193"/>
                </a:lnTo>
                <a:lnTo>
                  <a:pt x="126834" y="3095244"/>
                </a:lnTo>
                <a:lnTo>
                  <a:pt x="183286" y="3106013"/>
                </a:lnTo>
                <a:lnTo>
                  <a:pt x="204508" y="3105683"/>
                </a:lnTo>
                <a:lnTo>
                  <a:pt x="250609" y="3098800"/>
                </a:lnTo>
                <a:lnTo>
                  <a:pt x="301625" y="3083166"/>
                </a:lnTo>
                <a:lnTo>
                  <a:pt x="357644" y="3058274"/>
                </a:lnTo>
                <a:lnTo>
                  <a:pt x="418731" y="3023641"/>
                </a:lnTo>
                <a:lnTo>
                  <a:pt x="451180" y="3002496"/>
                </a:lnTo>
                <a:lnTo>
                  <a:pt x="484924" y="2978734"/>
                </a:lnTo>
                <a:lnTo>
                  <a:pt x="527469" y="2946146"/>
                </a:lnTo>
                <a:lnTo>
                  <a:pt x="568858" y="2911360"/>
                </a:lnTo>
                <a:lnTo>
                  <a:pt x="609104" y="2874492"/>
                </a:lnTo>
                <a:lnTo>
                  <a:pt x="648220" y="2835668"/>
                </a:lnTo>
                <a:lnTo>
                  <a:pt x="686219" y="2794990"/>
                </a:lnTo>
                <a:lnTo>
                  <a:pt x="723099" y="2752572"/>
                </a:lnTo>
                <a:lnTo>
                  <a:pt x="758863" y="2708529"/>
                </a:lnTo>
                <a:lnTo>
                  <a:pt x="793521" y="2662974"/>
                </a:lnTo>
                <a:lnTo>
                  <a:pt x="827074" y="2616009"/>
                </a:lnTo>
                <a:lnTo>
                  <a:pt x="859548" y="2567762"/>
                </a:lnTo>
                <a:lnTo>
                  <a:pt x="890930" y="2518333"/>
                </a:lnTo>
                <a:lnTo>
                  <a:pt x="921232" y="2467838"/>
                </a:lnTo>
                <a:lnTo>
                  <a:pt x="950468" y="2416403"/>
                </a:lnTo>
                <a:lnTo>
                  <a:pt x="978636" y="2364117"/>
                </a:lnTo>
                <a:lnTo>
                  <a:pt x="1005751" y="2311120"/>
                </a:lnTo>
                <a:lnTo>
                  <a:pt x="1031798" y="2257501"/>
                </a:lnTo>
                <a:lnTo>
                  <a:pt x="1056817" y="2203373"/>
                </a:lnTo>
                <a:lnTo>
                  <a:pt x="1080795" y="2148865"/>
                </a:lnTo>
                <a:lnTo>
                  <a:pt x="1103744" y="2094077"/>
                </a:lnTo>
                <a:lnTo>
                  <a:pt x="1125664" y="2039137"/>
                </a:lnTo>
                <a:lnTo>
                  <a:pt x="1146568" y="1984133"/>
                </a:lnTo>
                <a:lnTo>
                  <a:pt x="1166456" y="1929206"/>
                </a:lnTo>
                <a:lnTo>
                  <a:pt x="1185341" y="1874443"/>
                </a:lnTo>
                <a:lnTo>
                  <a:pt x="1203236" y="1819960"/>
                </a:lnTo>
                <a:lnTo>
                  <a:pt x="1220139" y="1765884"/>
                </a:lnTo>
                <a:lnTo>
                  <a:pt x="1236052" y="1712328"/>
                </a:lnTo>
                <a:lnTo>
                  <a:pt x="1251000" y="1659394"/>
                </a:lnTo>
                <a:lnTo>
                  <a:pt x="1264970" y="1607197"/>
                </a:lnTo>
                <a:lnTo>
                  <a:pt x="1277975" y="1555838"/>
                </a:lnTo>
                <a:lnTo>
                  <a:pt x="1290015" y="1505458"/>
                </a:lnTo>
                <a:lnTo>
                  <a:pt x="1301115" y="1456143"/>
                </a:lnTo>
                <a:lnTo>
                  <a:pt x="1311275" y="1408023"/>
                </a:lnTo>
                <a:lnTo>
                  <a:pt x="1320495" y="1361198"/>
                </a:lnTo>
                <a:lnTo>
                  <a:pt x="1328788" y="1315796"/>
                </a:lnTo>
                <a:lnTo>
                  <a:pt x="1336141" y="1271905"/>
                </a:lnTo>
                <a:lnTo>
                  <a:pt x="1342593" y="1229664"/>
                </a:lnTo>
                <a:lnTo>
                  <a:pt x="1348130" y="1189164"/>
                </a:lnTo>
                <a:lnTo>
                  <a:pt x="1352778" y="1150543"/>
                </a:lnTo>
                <a:lnTo>
                  <a:pt x="1359357" y="1079322"/>
                </a:lnTo>
                <a:lnTo>
                  <a:pt x="1362417" y="1016901"/>
                </a:lnTo>
                <a:lnTo>
                  <a:pt x="1362646" y="989279"/>
                </a:lnTo>
                <a:close/>
              </a:path>
              <a:path w="4212590" h="3106420">
                <a:moveTo>
                  <a:pt x="1465249" y="122047"/>
                </a:moveTo>
                <a:lnTo>
                  <a:pt x="1453070" y="73469"/>
                </a:lnTo>
                <a:lnTo>
                  <a:pt x="1389126" y="33274"/>
                </a:lnTo>
                <a:lnTo>
                  <a:pt x="1342936" y="14947"/>
                </a:lnTo>
                <a:lnTo>
                  <a:pt x="1300314" y="4025"/>
                </a:lnTo>
                <a:lnTo>
                  <a:pt x="1261198" y="0"/>
                </a:lnTo>
                <a:lnTo>
                  <a:pt x="1225486" y="2349"/>
                </a:lnTo>
                <a:lnTo>
                  <a:pt x="1163916" y="24053"/>
                </a:lnTo>
                <a:lnTo>
                  <a:pt x="1114933" y="64998"/>
                </a:lnTo>
                <a:lnTo>
                  <a:pt x="1077836" y="120967"/>
                </a:lnTo>
                <a:lnTo>
                  <a:pt x="1051928" y="187807"/>
                </a:lnTo>
                <a:lnTo>
                  <a:pt x="1036510" y="261340"/>
                </a:lnTo>
                <a:lnTo>
                  <a:pt x="1032522" y="299300"/>
                </a:lnTo>
                <a:lnTo>
                  <a:pt x="1030897" y="337375"/>
                </a:lnTo>
                <a:lnTo>
                  <a:pt x="1031557" y="375031"/>
                </a:lnTo>
                <a:lnTo>
                  <a:pt x="1039342" y="447014"/>
                </a:lnTo>
                <a:lnTo>
                  <a:pt x="1055192" y="511060"/>
                </a:lnTo>
                <a:lnTo>
                  <a:pt x="1071283" y="546341"/>
                </a:lnTo>
                <a:lnTo>
                  <a:pt x="1147762" y="573239"/>
                </a:lnTo>
                <a:lnTo>
                  <a:pt x="1183906" y="568528"/>
                </a:lnTo>
                <a:lnTo>
                  <a:pt x="1253337" y="534924"/>
                </a:lnTo>
                <a:lnTo>
                  <a:pt x="1286014" y="508114"/>
                </a:lnTo>
                <a:lnTo>
                  <a:pt x="1316926" y="476021"/>
                </a:lnTo>
                <a:lnTo>
                  <a:pt x="1345755" y="439686"/>
                </a:lnTo>
                <a:lnTo>
                  <a:pt x="1372209" y="400177"/>
                </a:lnTo>
                <a:lnTo>
                  <a:pt x="1395996" y="358508"/>
                </a:lnTo>
                <a:lnTo>
                  <a:pt x="1416786" y="315747"/>
                </a:lnTo>
                <a:lnTo>
                  <a:pt x="1434274" y="272935"/>
                </a:lnTo>
                <a:lnTo>
                  <a:pt x="1448181" y="231114"/>
                </a:lnTo>
                <a:lnTo>
                  <a:pt x="1458175" y="191325"/>
                </a:lnTo>
                <a:lnTo>
                  <a:pt x="1465249" y="122047"/>
                </a:lnTo>
                <a:close/>
              </a:path>
              <a:path w="4212590" h="3106420">
                <a:moveTo>
                  <a:pt x="2672740" y="1117841"/>
                </a:moveTo>
                <a:lnTo>
                  <a:pt x="2671495" y="1053122"/>
                </a:lnTo>
                <a:lnTo>
                  <a:pt x="2666136" y="990993"/>
                </a:lnTo>
                <a:lnTo>
                  <a:pt x="2656471" y="931849"/>
                </a:lnTo>
                <a:lnTo>
                  <a:pt x="2642336" y="876046"/>
                </a:lnTo>
                <a:lnTo>
                  <a:pt x="2639250" y="866787"/>
                </a:lnTo>
                <a:lnTo>
                  <a:pt x="2633522" y="849528"/>
                </a:lnTo>
                <a:lnTo>
                  <a:pt x="2612301" y="799465"/>
                </a:lnTo>
                <a:lnTo>
                  <a:pt x="2586139" y="753706"/>
                </a:lnTo>
                <a:lnTo>
                  <a:pt x="2554846" y="712635"/>
                </a:lnTo>
                <a:lnTo>
                  <a:pt x="2518232" y="676617"/>
                </a:lnTo>
                <a:lnTo>
                  <a:pt x="2509647" y="669886"/>
                </a:lnTo>
                <a:lnTo>
                  <a:pt x="2509647" y="1263904"/>
                </a:lnTo>
                <a:lnTo>
                  <a:pt x="2507170" y="1320419"/>
                </a:lnTo>
                <a:lnTo>
                  <a:pt x="2501760" y="1376045"/>
                </a:lnTo>
                <a:lnTo>
                  <a:pt x="2493632" y="1430705"/>
                </a:lnTo>
                <a:lnTo>
                  <a:pt x="2483015" y="1484350"/>
                </a:lnTo>
                <a:lnTo>
                  <a:pt x="2470150" y="1536915"/>
                </a:lnTo>
                <a:lnTo>
                  <a:pt x="2455253" y="1588338"/>
                </a:lnTo>
                <a:lnTo>
                  <a:pt x="2438565" y="1638566"/>
                </a:lnTo>
                <a:lnTo>
                  <a:pt x="2420302" y="1687512"/>
                </a:lnTo>
                <a:lnTo>
                  <a:pt x="2400706" y="1735150"/>
                </a:lnTo>
                <a:lnTo>
                  <a:pt x="2379980" y="1781390"/>
                </a:lnTo>
                <a:lnTo>
                  <a:pt x="2358390" y="1826171"/>
                </a:lnTo>
                <a:lnTo>
                  <a:pt x="2336127" y="1869452"/>
                </a:lnTo>
                <a:lnTo>
                  <a:pt x="2313444" y="1911146"/>
                </a:lnTo>
                <a:lnTo>
                  <a:pt x="2290559" y="1951215"/>
                </a:lnTo>
                <a:lnTo>
                  <a:pt x="2267699" y="1989582"/>
                </a:lnTo>
                <a:lnTo>
                  <a:pt x="2245106" y="2026183"/>
                </a:lnTo>
                <a:lnTo>
                  <a:pt x="2207361" y="2080437"/>
                </a:lnTo>
                <a:lnTo>
                  <a:pt x="2171306" y="2120925"/>
                </a:lnTo>
                <a:lnTo>
                  <a:pt x="2137156" y="2148471"/>
                </a:lnTo>
                <a:lnTo>
                  <a:pt x="2075510" y="2168042"/>
                </a:lnTo>
                <a:lnTo>
                  <a:pt x="2048471" y="2161717"/>
                </a:lnTo>
                <a:lnTo>
                  <a:pt x="2003082" y="2120989"/>
                </a:lnTo>
                <a:lnTo>
                  <a:pt x="1970824" y="2048294"/>
                </a:lnTo>
                <a:lnTo>
                  <a:pt x="1960194" y="2002015"/>
                </a:lnTo>
                <a:lnTo>
                  <a:pt x="1950720" y="1943620"/>
                </a:lnTo>
                <a:lnTo>
                  <a:pt x="1943100" y="1886483"/>
                </a:lnTo>
                <a:lnTo>
                  <a:pt x="1937296" y="1830603"/>
                </a:lnTo>
                <a:lnTo>
                  <a:pt x="1933219" y="1776031"/>
                </a:lnTo>
                <a:lnTo>
                  <a:pt x="1930806" y="1722780"/>
                </a:lnTo>
                <a:lnTo>
                  <a:pt x="1930006" y="1670875"/>
                </a:lnTo>
                <a:lnTo>
                  <a:pt x="1930742" y="1620342"/>
                </a:lnTo>
                <a:lnTo>
                  <a:pt x="1932965" y="1571218"/>
                </a:lnTo>
                <a:lnTo>
                  <a:pt x="1936597" y="1523517"/>
                </a:lnTo>
                <a:lnTo>
                  <a:pt x="1941563" y="1477264"/>
                </a:lnTo>
                <a:lnTo>
                  <a:pt x="1947824" y="1432483"/>
                </a:lnTo>
                <a:lnTo>
                  <a:pt x="1955304" y="1389214"/>
                </a:lnTo>
                <a:lnTo>
                  <a:pt x="1963928" y="1347470"/>
                </a:lnTo>
                <a:lnTo>
                  <a:pt x="1973643" y="1307274"/>
                </a:lnTo>
                <a:lnTo>
                  <a:pt x="1984375" y="1268666"/>
                </a:lnTo>
                <a:lnTo>
                  <a:pt x="1996071" y="1231646"/>
                </a:lnTo>
                <a:lnTo>
                  <a:pt x="2022068" y="1162532"/>
                </a:lnTo>
                <a:lnTo>
                  <a:pt x="2051126" y="1100137"/>
                </a:lnTo>
                <a:lnTo>
                  <a:pt x="2082711" y="1044663"/>
                </a:lnTo>
                <a:lnTo>
                  <a:pt x="2116315" y="996315"/>
                </a:lnTo>
                <a:lnTo>
                  <a:pt x="2151418" y="955294"/>
                </a:lnTo>
                <a:lnTo>
                  <a:pt x="2187498" y="921791"/>
                </a:lnTo>
                <a:lnTo>
                  <a:pt x="2224036" y="896023"/>
                </a:lnTo>
                <a:lnTo>
                  <a:pt x="2260511" y="878205"/>
                </a:lnTo>
                <a:lnTo>
                  <a:pt x="2313990" y="866787"/>
                </a:lnTo>
                <a:lnTo>
                  <a:pt x="2331224" y="867168"/>
                </a:lnTo>
                <a:lnTo>
                  <a:pt x="2380259" y="881227"/>
                </a:lnTo>
                <a:lnTo>
                  <a:pt x="2423896" y="915200"/>
                </a:lnTo>
                <a:lnTo>
                  <a:pt x="2449144" y="949248"/>
                </a:lnTo>
                <a:lnTo>
                  <a:pt x="2470696" y="992657"/>
                </a:lnTo>
                <a:lnTo>
                  <a:pt x="2488044" y="1045629"/>
                </a:lnTo>
                <a:lnTo>
                  <a:pt x="2500655" y="1108354"/>
                </a:lnTo>
                <a:lnTo>
                  <a:pt x="2508034" y="1181049"/>
                </a:lnTo>
                <a:lnTo>
                  <a:pt x="2509596" y="1221193"/>
                </a:lnTo>
                <a:lnTo>
                  <a:pt x="2509647" y="1263904"/>
                </a:lnTo>
                <a:lnTo>
                  <a:pt x="2509647" y="669886"/>
                </a:lnTo>
                <a:lnTo>
                  <a:pt x="2476106" y="646036"/>
                </a:lnTo>
                <a:lnTo>
                  <a:pt x="2410688" y="613308"/>
                </a:lnTo>
                <a:lnTo>
                  <a:pt x="2369083" y="598462"/>
                </a:lnTo>
                <a:lnTo>
                  <a:pt x="2328176" y="588200"/>
                </a:lnTo>
                <a:lnTo>
                  <a:pt x="2287955" y="582333"/>
                </a:lnTo>
                <a:lnTo>
                  <a:pt x="2248484" y="580644"/>
                </a:lnTo>
                <a:lnTo>
                  <a:pt x="2209787" y="582980"/>
                </a:lnTo>
                <a:lnTo>
                  <a:pt x="2171877" y="589114"/>
                </a:lnTo>
                <a:lnTo>
                  <a:pt x="2134806" y="598881"/>
                </a:lnTo>
                <a:lnTo>
                  <a:pt x="2098586" y="612076"/>
                </a:lnTo>
                <a:lnTo>
                  <a:pt x="2063267" y="628510"/>
                </a:lnTo>
                <a:lnTo>
                  <a:pt x="2028863" y="647992"/>
                </a:lnTo>
                <a:lnTo>
                  <a:pt x="1995411" y="670344"/>
                </a:lnTo>
                <a:lnTo>
                  <a:pt x="1962950" y="695363"/>
                </a:lnTo>
                <a:lnTo>
                  <a:pt x="1931492" y="722858"/>
                </a:lnTo>
                <a:lnTo>
                  <a:pt x="1901088" y="752652"/>
                </a:lnTo>
                <a:lnTo>
                  <a:pt x="1871751" y="784542"/>
                </a:lnTo>
                <a:lnTo>
                  <a:pt x="1843519" y="818337"/>
                </a:lnTo>
                <a:lnTo>
                  <a:pt x="1816430" y="853846"/>
                </a:lnTo>
                <a:lnTo>
                  <a:pt x="1790496" y="890879"/>
                </a:lnTo>
                <a:lnTo>
                  <a:pt x="1765769" y="929246"/>
                </a:lnTo>
                <a:lnTo>
                  <a:pt x="1742274" y="968768"/>
                </a:lnTo>
                <a:lnTo>
                  <a:pt x="1720024" y="1009243"/>
                </a:lnTo>
                <a:lnTo>
                  <a:pt x="1699082" y="1050480"/>
                </a:lnTo>
                <a:lnTo>
                  <a:pt x="1679448" y="1092288"/>
                </a:lnTo>
                <a:lnTo>
                  <a:pt x="1661160" y="1134478"/>
                </a:lnTo>
                <a:lnTo>
                  <a:pt x="1644256" y="1176858"/>
                </a:lnTo>
                <a:lnTo>
                  <a:pt x="1628775" y="1219238"/>
                </a:lnTo>
                <a:lnTo>
                  <a:pt x="1614728" y="1261440"/>
                </a:lnTo>
                <a:lnTo>
                  <a:pt x="1598663" y="1329270"/>
                </a:lnTo>
                <a:lnTo>
                  <a:pt x="1591729" y="1371650"/>
                </a:lnTo>
                <a:lnTo>
                  <a:pt x="1585569" y="1418704"/>
                </a:lnTo>
                <a:lnTo>
                  <a:pt x="1580210" y="1469694"/>
                </a:lnTo>
                <a:lnTo>
                  <a:pt x="1575701" y="1523923"/>
                </a:lnTo>
                <a:lnTo>
                  <a:pt x="1572069" y="1580642"/>
                </a:lnTo>
                <a:lnTo>
                  <a:pt x="1569351" y="1639125"/>
                </a:lnTo>
                <a:lnTo>
                  <a:pt x="1567586" y="1698650"/>
                </a:lnTo>
                <a:lnTo>
                  <a:pt x="1566849" y="1754479"/>
                </a:lnTo>
                <a:lnTo>
                  <a:pt x="1566913" y="1789557"/>
                </a:lnTo>
                <a:lnTo>
                  <a:pt x="1568310" y="1876247"/>
                </a:lnTo>
                <a:lnTo>
                  <a:pt x="1570672" y="1932686"/>
                </a:lnTo>
                <a:lnTo>
                  <a:pt x="1574152" y="1986546"/>
                </a:lnTo>
                <a:lnTo>
                  <a:pt x="1578800" y="2037080"/>
                </a:lnTo>
                <a:lnTo>
                  <a:pt x="1584629" y="2083587"/>
                </a:lnTo>
                <a:lnTo>
                  <a:pt x="1591678" y="2125332"/>
                </a:lnTo>
                <a:lnTo>
                  <a:pt x="1609585" y="2191613"/>
                </a:lnTo>
                <a:lnTo>
                  <a:pt x="1638668" y="2259152"/>
                </a:lnTo>
                <a:lnTo>
                  <a:pt x="1669872" y="2316581"/>
                </a:lnTo>
                <a:lnTo>
                  <a:pt x="1702993" y="2364282"/>
                </a:lnTo>
                <a:lnTo>
                  <a:pt x="1737868" y="2402636"/>
                </a:lnTo>
                <a:lnTo>
                  <a:pt x="1774291" y="2432012"/>
                </a:lnTo>
                <a:lnTo>
                  <a:pt x="1812086" y="2452789"/>
                </a:lnTo>
                <a:lnTo>
                  <a:pt x="1851075" y="2465349"/>
                </a:lnTo>
                <a:lnTo>
                  <a:pt x="1891055" y="2470073"/>
                </a:lnTo>
                <a:lnTo>
                  <a:pt x="1911375" y="2469616"/>
                </a:lnTo>
                <a:lnTo>
                  <a:pt x="1952510" y="2463304"/>
                </a:lnTo>
                <a:lnTo>
                  <a:pt x="1994179" y="2450109"/>
                </a:lnTo>
                <a:lnTo>
                  <a:pt x="2036191" y="2430399"/>
                </a:lnTo>
                <a:lnTo>
                  <a:pt x="2078380" y="2404554"/>
                </a:lnTo>
                <a:lnTo>
                  <a:pt x="2120531" y="2372969"/>
                </a:lnTo>
                <a:lnTo>
                  <a:pt x="2162492" y="2336012"/>
                </a:lnTo>
                <a:lnTo>
                  <a:pt x="2204047" y="2294064"/>
                </a:lnTo>
                <a:lnTo>
                  <a:pt x="2245017" y="2247493"/>
                </a:lnTo>
                <a:lnTo>
                  <a:pt x="2285225" y="2196706"/>
                </a:lnTo>
                <a:lnTo>
                  <a:pt x="2306243" y="2168042"/>
                </a:lnTo>
                <a:lnTo>
                  <a:pt x="2324493" y="2142058"/>
                </a:lnTo>
                <a:lnTo>
                  <a:pt x="2362606" y="2083930"/>
                </a:lnTo>
                <a:lnTo>
                  <a:pt x="2399411" y="2022716"/>
                </a:lnTo>
                <a:lnTo>
                  <a:pt x="2434691" y="1958784"/>
                </a:lnTo>
                <a:lnTo>
                  <a:pt x="2468283" y="1892515"/>
                </a:lnTo>
                <a:lnTo>
                  <a:pt x="2499995" y="1824291"/>
                </a:lnTo>
                <a:lnTo>
                  <a:pt x="2529636" y="1754479"/>
                </a:lnTo>
                <a:lnTo>
                  <a:pt x="2557030" y="1683486"/>
                </a:lnTo>
                <a:lnTo>
                  <a:pt x="2581986" y="1611655"/>
                </a:lnTo>
                <a:lnTo>
                  <a:pt x="2604312" y="1539405"/>
                </a:lnTo>
                <a:lnTo>
                  <a:pt x="2623832" y="1467078"/>
                </a:lnTo>
                <a:lnTo>
                  <a:pt x="2640342" y="1395082"/>
                </a:lnTo>
                <a:lnTo>
                  <a:pt x="2653690" y="1323771"/>
                </a:lnTo>
                <a:lnTo>
                  <a:pt x="2663660" y="1253540"/>
                </a:lnTo>
                <a:lnTo>
                  <a:pt x="2670073" y="1184770"/>
                </a:lnTo>
                <a:lnTo>
                  <a:pt x="2671889" y="1151051"/>
                </a:lnTo>
                <a:lnTo>
                  <a:pt x="2672740" y="1117841"/>
                </a:lnTo>
                <a:close/>
              </a:path>
              <a:path w="4212590" h="3106420">
                <a:moveTo>
                  <a:pt x="4212056" y="818692"/>
                </a:moveTo>
                <a:lnTo>
                  <a:pt x="4209211" y="758418"/>
                </a:lnTo>
                <a:lnTo>
                  <a:pt x="4199725" y="720369"/>
                </a:lnTo>
                <a:lnTo>
                  <a:pt x="4174286" y="700849"/>
                </a:lnTo>
                <a:lnTo>
                  <a:pt x="4163098" y="703402"/>
                </a:lnTo>
                <a:lnTo>
                  <a:pt x="4122343" y="734987"/>
                </a:lnTo>
                <a:lnTo>
                  <a:pt x="4089895" y="773595"/>
                </a:lnTo>
                <a:lnTo>
                  <a:pt x="4053878" y="824052"/>
                </a:lnTo>
                <a:lnTo>
                  <a:pt x="4014825" y="884466"/>
                </a:lnTo>
                <a:lnTo>
                  <a:pt x="3994353" y="917816"/>
                </a:lnTo>
                <a:lnTo>
                  <a:pt x="3973322" y="952944"/>
                </a:lnTo>
                <a:lnTo>
                  <a:pt x="3951821" y="989622"/>
                </a:lnTo>
                <a:lnTo>
                  <a:pt x="3929913" y="1027607"/>
                </a:lnTo>
                <a:lnTo>
                  <a:pt x="3885146" y="1106576"/>
                </a:lnTo>
                <a:lnTo>
                  <a:pt x="3793794" y="1269834"/>
                </a:lnTo>
                <a:lnTo>
                  <a:pt x="3748316" y="1350365"/>
                </a:lnTo>
                <a:lnTo>
                  <a:pt x="3725875" y="1389519"/>
                </a:lnTo>
                <a:lnTo>
                  <a:pt x="3703713" y="1427632"/>
                </a:lnTo>
                <a:lnTo>
                  <a:pt x="3681920" y="1464462"/>
                </a:lnTo>
                <a:lnTo>
                  <a:pt x="3660546" y="1499768"/>
                </a:lnTo>
                <a:lnTo>
                  <a:pt x="3639667" y="1533309"/>
                </a:lnTo>
                <a:lnTo>
                  <a:pt x="3599675" y="1594192"/>
                </a:lnTo>
                <a:lnTo>
                  <a:pt x="3562515" y="1645208"/>
                </a:lnTo>
                <a:lnTo>
                  <a:pt x="3528720" y="1684489"/>
                </a:lnTo>
                <a:lnTo>
                  <a:pt x="3484765" y="1723237"/>
                </a:lnTo>
                <a:lnTo>
                  <a:pt x="3433076" y="1764461"/>
                </a:lnTo>
                <a:lnTo>
                  <a:pt x="3388156" y="1796681"/>
                </a:lnTo>
                <a:lnTo>
                  <a:pt x="3349650" y="1820367"/>
                </a:lnTo>
                <a:lnTo>
                  <a:pt x="3303143" y="1840826"/>
                </a:lnTo>
                <a:lnTo>
                  <a:pt x="3279102" y="1845056"/>
                </a:lnTo>
                <a:lnTo>
                  <a:pt x="3269056" y="1844509"/>
                </a:lnTo>
                <a:lnTo>
                  <a:pt x="3236595" y="1817446"/>
                </a:lnTo>
                <a:lnTo>
                  <a:pt x="3229330" y="1769833"/>
                </a:lnTo>
                <a:lnTo>
                  <a:pt x="3229737" y="1754784"/>
                </a:lnTo>
                <a:lnTo>
                  <a:pt x="3235591" y="1702968"/>
                </a:lnTo>
                <a:lnTo>
                  <a:pt x="3242919" y="1663395"/>
                </a:lnTo>
                <a:lnTo>
                  <a:pt x="3252559" y="1620329"/>
                </a:lnTo>
                <a:lnTo>
                  <a:pt x="3264154" y="1574203"/>
                </a:lnTo>
                <a:lnTo>
                  <a:pt x="3277349" y="1525447"/>
                </a:lnTo>
                <a:lnTo>
                  <a:pt x="3291789" y="1474520"/>
                </a:lnTo>
                <a:lnTo>
                  <a:pt x="3346996" y="1285379"/>
                </a:lnTo>
                <a:lnTo>
                  <a:pt x="3362629" y="1230045"/>
                </a:lnTo>
                <a:lnTo>
                  <a:pt x="3377552" y="1174940"/>
                </a:lnTo>
                <a:lnTo>
                  <a:pt x="3391395" y="1120508"/>
                </a:lnTo>
                <a:lnTo>
                  <a:pt x="3403816" y="1067168"/>
                </a:lnTo>
                <a:lnTo>
                  <a:pt x="3414445" y="1015390"/>
                </a:lnTo>
                <a:lnTo>
                  <a:pt x="3422942" y="965593"/>
                </a:lnTo>
                <a:lnTo>
                  <a:pt x="3428936" y="918210"/>
                </a:lnTo>
                <a:lnTo>
                  <a:pt x="3432073" y="873696"/>
                </a:lnTo>
                <a:lnTo>
                  <a:pt x="3432010" y="832485"/>
                </a:lnTo>
                <a:lnTo>
                  <a:pt x="3425101" y="777811"/>
                </a:lnTo>
                <a:lnTo>
                  <a:pt x="3408972" y="733031"/>
                </a:lnTo>
                <a:lnTo>
                  <a:pt x="3382403" y="699630"/>
                </a:lnTo>
                <a:lnTo>
                  <a:pt x="3344202" y="679081"/>
                </a:lnTo>
                <a:lnTo>
                  <a:pt x="3293160" y="672884"/>
                </a:lnTo>
                <a:lnTo>
                  <a:pt x="3273094" y="674255"/>
                </a:lnTo>
                <a:lnTo>
                  <a:pt x="3228086" y="682485"/>
                </a:lnTo>
                <a:lnTo>
                  <a:pt x="3176308" y="698411"/>
                </a:lnTo>
                <a:lnTo>
                  <a:pt x="3154730" y="737819"/>
                </a:lnTo>
                <a:lnTo>
                  <a:pt x="3131743" y="783412"/>
                </a:lnTo>
                <a:lnTo>
                  <a:pt x="3102927" y="843457"/>
                </a:lnTo>
                <a:lnTo>
                  <a:pt x="3086874" y="878230"/>
                </a:lnTo>
                <a:lnTo>
                  <a:pt x="3070021" y="915835"/>
                </a:lnTo>
                <a:lnTo>
                  <a:pt x="3052572" y="956005"/>
                </a:lnTo>
                <a:lnTo>
                  <a:pt x="3034741" y="998461"/>
                </a:lnTo>
                <a:lnTo>
                  <a:pt x="3016745" y="1042949"/>
                </a:lnTo>
                <a:lnTo>
                  <a:pt x="2998813" y="1089202"/>
                </a:lnTo>
                <a:lnTo>
                  <a:pt x="2981147" y="1136967"/>
                </a:lnTo>
                <a:lnTo>
                  <a:pt x="2963976" y="1185976"/>
                </a:lnTo>
                <a:lnTo>
                  <a:pt x="2947505" y="1235964"/>
                </a:lnTo>
                <a:lnTo>
                  <a:pt x="2931947" y="1286662"/>
                </a:lnTo>
                <a:lnTo>
                  <a:pt x="2917533" y="1337818"/>
                </a:lnTo>
                <a:lnTo>
                  <a:pt x="2904464" y="1389164"/>
                </a:lnTo>
                <a:lnTo>
                  <a:pt x="2892958" y="1440421"/>
                </a:lnTo>
                <a:lnTo>
                  <a:pt x="2883255" y="1491348"/>
                </a:lnTo>
                <a:lnTo>
                  <a:pt x="2875534" y="1541678"/>
                </a:lnTo>
                <a:lnTo>
                  <a:pt x="2870035" y="1591132"/>
                </a:lnTo>
                <a:lnTo>
                  <a:pt x="2866974" y="1639468"/>
                </a:lnTo>
                <a:lnTo>
                  <a:pt x="2866542" y="1686407"/>
                </a:lnTo>
                <a:lnTo>
                  <a:pt x="2868993" y="1731695"/>
                </a:lnTo>
                <a:lnTo>
                  <a:pt x="2874518" y="1775066"/>
                </a:lnTo>
                <a:lnTo>
                  <a:pt x="2883331" y="1816252"/>
                </a:lnTo>
                <a:lnTo>
                  <a:pt x="2895663" y="1854987"/>
                </a:lnTo>
                <a:lnTo>
                  <a:pt x="2911729" y="1891017"/>
                </a:lnTo>
                <a:lnTo>
                  <a:pt x="2931731" y="1924075"/>
                </a:lnTo>
                <a:lnTo>
                  <a:pt x="2955899" y="1953895"/>
                </a:lnTo>
                <a:lnTo>
                  <a:pt x="2984436" y="1980222"/>
                </a:lnTo>
                <a:lnTo>
                  <a:pt x="3017570" y="2002790"/>
                </a:lnTo>
                <a:lnTo>
                  <a:pt x="3055505" y="2021319"/>
                </a:lnTo>
                <a:lnTo>
                  <a:pt x="3093961" y="2033524"/>
                </a:lnTo>
                <a:lnTo>
                  <a:pt x="3132683" y="2039289"/>
                </a:lnTo>
                <a:lnTo>
                  <a:pt x="3171558" y="2039035"/>
                </a:lnTo>
                <a:lnTo>
                  <a:pt x="3210471" y="2033155"/>
                </a:lnTo>
                <a:lnTo>
                  <a:pt x="3249307" y="2022094"/>
                </a:lnTo>
                <a:lnTo>
                  <a:pt x="3287966" y="2006244"/>
                </a:lnTo>
                <a:lnTo>
                  <a:pt x="3326307" y="1986038"/>
                </a:lnTo>
                <a:lnTo>
                  <a:pt x="3364242" y="1961883"/>
                </a:lnTo>
                <a:lnTo>
                  <a:pt x="3401657" y="1934197"/>
                </a:lnTo>
                <a:lnTo>
                  <a:pt x="3438436" y="1903399"/>
                </a:lnTo>
                <a:lnTo>
                  <a:pt x="3474453" y="1869909"/>
                </a:lnTo>
                <a:lnTo>
                  <a:pt x="3509607" y="1834146"/>
                </a:lnTo>
                <a:lnTo>
                  <a:pt x="3543782" y="1796503"/>
                </a:lnTo>
                <a:lnTo>
                  <a:pt x="3576878" y="1757426"/>
                </a:lnTo>
                <a:lnTo>
                  <a:pt x="3608755" y="1717319"/>
                </a:lnTo>
                <a:lnTo>
                  <a:pt x="3639324" y="1676590"/>
                </a:lnTo>
                <a:lnTo>
                  <a:pt x="3668471" y="1635658"/>
                </a:lnTo>
                <a:lnTo>
                  <a:pt x="3696068" y="1594954"/>
                </a:lnTo>
                <a:lnTo>
                  <a:pt x="3722014" y="1554886"/>
                </a:lnTo>
                <a:lnTo>
                  <a:pt x="3746182" y="1515872"/>
                </a:lnTo>
                <a:lnTo>
                  <a:pt x="3768483" y="1478318"/>
                </a:lnTo>
                <a:lnTo>
                  <a:pt x="3788778" y="1442656"/>
                </a:lnTo>
                <a:lnTo>
                  <a:pt x="3822954" y="1378648"/>
                </a:lnTo>
                <a:lnTo>
                  <a:pt x="3847795" y="1327175"/>
                </a:lnTo>
                <a:lnTo>
                  <a:pt x="3856012" y="1333842"/>
                </a:lnTo>
                <a:lnTo>
                  <a:pt x="3871772" y="1384274"/>
                </a:lnTo>
                <a:lnTo>
                  <a:pt x="3875113" y="1440345"/>
                </a:lnTo>
                <a:lnTo>
                  <a:pt x="3874732" y="1474254"/>
                </a:lnTo>
                <a:lnTo>
                  <a:pt x="3869982" y="1552371"/>
                </a:lnTo>
                <a:lnTo>
                  <a:pt x="3865664" y="1596009"/>
                </a:lnTo>
                <a:lnTo>
                  <a:pt x="3860114" y="1642313"/>
                </a:lnTo>
                <a:lnTo>
                  <a:pt x="3853332" y="1691005"/>
                </a:lnTo>
                <a:lnTo>
                  <a:pt x="3845356" y="1741779"/>
                </a:lnTo>
                <a:lnTo>
                  <a:pt x="3836212" y="1794357"/>
                </a:lnTo>
                <a:lnTo>
                  <a:pt x="3825938" y="1848459"/>
                </a:lnTo>
                <a:lnTo>
                  <a:pt x="3814546" y="1903780"/>
                </a:lnTo>
                <a:lnTo>
                  <a:pt x="3802088" y="1960041"/>
                </a:lnTo>
                <a:lnTo>
                  <a:pt x="3788562" y="2016963"/>
                </a:lnTo>
                <a:lnTo>
                  <a:pt x="3774033" y="2074240"/>
                </a:lnTo>
                <a:lnTo>
                  <a:pt x="3758488" y="2131593"/>
                </a:lnTo>
                <a:lnTo>
                  <a:pt x="3741991" y="2188743"/>
                </a:lnTo>
                <a:lnTo>
                  <a:pt x="3724554" y="2245385"/>
                </a:lnTo>
                <a:lnTo>
                  <a:pt x="3706203" y="2301240"/>
                </a:lnTo>
                <a:lnTo>
                  <a:pt x="3686975" y="2356027"/>
                </a:lnTo>
                <a:lnTo>
                  <a:pt x="3666896" y="2409444"/>
                </a:lnTo>
                <a:lnTo>
                  <a:pt x="3645992" y="2461222"/>
                </a:lnTo>
                <a:lnTo>
                  <a:pt x="3624300" y="2511044"/>
                </a:lnTo>
                <a:lnTo>
                  <a:pt x="3601834" y="2558656"/>
                </a:lnTo>
                <a:lnTo>
                  <a:pt x="3578631" y="2603741"/>
                </a:lnTo>
                <a:lnTo>
                  <a:pt x="3554717" y="2646019"/>
                </a:lnTo>
                <a:lnTo>
                  <a:pt x="3530117" y="2685224"/>
                </a:lnTo>
                <a:lnTo>
                  <a:pt x="3504869" y="2721038"/>
                </a:lnTo>
                <a:lnTo>
                  <a:pt x="3478987" y="2753182"/>
                </a:lnTo>
                <a:lnTo>
                  <a:pt x="3452520" y="2781376"/>
                </a:lnTo>
                <a:lnTo>
                  <a:pt x="3397910" y="2824759"/>
                </a:lnTo>
                <a:lnTo>
                  <a:pt x="3341255" y="2848864"/>
                </a:lnTo>
                <a:lnTo>
                  <a:pt x="3312223" y="2852966"/>
                </a:lnTo>
                <a:lnTo>
                  <a:pt x="3266109" y="2851391"/>
                </a:lnTo>
                <a:lnTo>
                  <a:pt x="3202952" y="2827223"/>
                </a:lnTo>
                <a:lnTo>
                  <a:pt x="3173069" y="2780233"/>
                </a:lnTo>
                <a:lnTo>
                  <a:pt x="3168523" y="2750121"/>
                </a:lnTo>
                <a:lnTo>
                  <a:pt x="3169831" y="2716606"/>
                </a:lnTo>
                <a:lnTo>
                  <a:pt x="3186671" y="2642527"/>
                </a:lnTo>
                <a:lnTo>
                  <a:pt x="3200565" y="2603512"/>
                </a:lnTo>
                <a:lnTo>
                  <a:pt x="3216999" y="2564193"/>
                </a:lnTo>
                <a:lnTo>
                  <a:pt x="3235147" y="2525369"/>
                </a:lnTo>
                <a:lnTo>
                  <a:pt x="3254184" y="2487790"/>
                </a:lnTo>
                <a:lnTo>
                  <a:pt x="3273310" y="2452255"/>
                </a:lnTo>
                <a:lnTo>
                  <a:pt x="3322840" y="2365565"/>
                </a:lnTo>
                <a:lnTo>
                  <a:pt x="3333991" y="2345893"/>
                </a:lnTo>
                <a:lnTo>
                  <a:pt x="3355136" y="2309749"/>
                </a:lnTo>
                <a:lnTo>
                  <a:pt x="3378187" y="2274392"/>
                </a:lnTo>
                <a:lnTo>
                  <a:pt x="3402876" y="2239911"/>
                </a:lnTo>
                <a:lnTo>
                  <a:pt x="3428898" y="2206409"/>
                </a:lnTo>
                <a:lnTo>
                  <a:pt x="3455962" y="2173973"/>
                </a:lnTo>
                <a:lnTo>
                  <a:pt x="3483775" y="2142680"/>
                </a:lnTo>
                <a:lnTo>
                  <a:pt x="3512045" y="2112607"/>
                </a:lnTo>
                <a:lnTo>
                  <a:pt x="3540493" y="2083866"/>
                </a:lnTo>
                <a:lnTo>
                  <a:pt x="3568801" y="2056523"/>
                </a:lnTo>
                <a:lnTo>
                  <a:pt x="3623894" y="2006409"/>
                </a:lnTo>
                <a:lnTo>
                  <a:pt x="3674973" y="1962975"/>
                </a:lnTo>
                <a:lnTo>
                  <a:pt x="3719703" y="1926907"/>
                </a:lnTo>
                <a:lnTo>
                  <a:pt x="3788448" y="1873554"/>
                </a:lnTo>
                <a:lnTo>
                  <a:pt x="3792474" y="1869897"/>
                </a:lnTo>
                <a:lnTo>
                  <a:pt x="3617112" y="1961680"/>
                </a:lnTo>
                <a:lnTo>
                  <a:pt x="3552952" y="1999526"/>
                </a:lnTo>
                <a:lnTo>
                  <a:pt x="3520148" y="2021497"/>
                </a:lnTo>
                <a:lnTo>
                  <a:pt x="3487051" y="2045335"/>
                </a:lnTo>
                <a:lnTo>
                  <a:pt x="3453777" y="2070912"/>
                </a:lnTo>
                <a:lnTo>
                  <a:pt x="3420491" y="2098103"/>
                </a:lnTo>
                <a:lnTo>
                  <a:pt x="3387293" y="2126792"/>
                </a:lnTo>
                <a:lnTo>
                  <a:pt x="3354349" y="2156841"/>
                </a:lnTo>
                <a:lnTo>
                  <a:pt x="3321761" y="2188146"/>
                </a:lnTo>
                <a:lnTo>
                  <a:pt x="3289681" y="2220557"/>
                </a:lnTo>
                <a:lnTo>
                  <a:pt x="3258248" y="2253958"/>
                </a:lnTo>
                <a:lnTo>
                  <a:pt x="3227590" y="2288222"/>
                </a:lnTo>
                <a:lnTo>
                  <a:pt x="3197834" y="2323236"/>
                </a:lnTo>
                <a:lnTo>
                  <a:pt x="3169120" y="2358860"/>
                </a:lnTo>
                <a:lnTo>
                  <a:pt x="3141586" y="2394978"/>
                </a:lnTo>
                <a:lnTo>
                  <a:pt x="3115360" y="2431465"/>
                </a:lnTo>
                <a:lnTo>
                  <a:pt x="3090570" y="2468194"/>
                </a:lnTo>
                <a:lnTo>
                  <a:pt x="3067367" y="2505037"/>
                </a:lnTo>
                <a:lnTo>
                  <a:pt x="3045879" y="2541879"/>
                </a:lnTo>
                <a:lnTo>
                  <a:pt x="3026232" y="2578582"/>
                </a:lnTo>
                <a:lnTo>
                  <a:pt x="3008566" y="2615019"/>
                </a:lnTo>
                <a:lnTo>
                  <a:pt x="2993021" y="2651087"/>
                </a:lnTo>
                <a:lnTo>
                  <a:pt x="2968802" y="2721559"/>
                </a:lnTo>
                <a:lnTo>
                  <a:pt x="2954642" y="2788996"/>
                </a:lnTo>
                <a:lnTo>
                  <a:pt x="2951632" y="2852407"/>
                </a:lnTo>
                <a:lnTo>
                  <a:pt x="2954629" y="2882290"/>
                </a:lnTo>
                <a:lnTo>
                  <a:pt x="2970339" y="2937789"/>
                </a:lnTo>
                <a:lnTo>
                  <a:pt x="2999867" y="2986748"/>
                </a:lnTo>
                <a:lnTo>
                  <a:pt x="3044291" y="3028175"/>
                </a:lnTo>
                <a:lnTo>
                  <a:pt x="3104680" y="3061068"/>
                </a:lnTo>
                <a:lnTo>
                  <a:pt x="3141192" y="3074009"/>
                </a:lnTo>
                <a:lnTo>
                  <a:pt x="3183559" y="3085642"/>
                </a:lnTo>
                <a:lnTo>
                  <a:pt x="3224784" y="3094609"/>
                </a:lnTo>
                <a:lnTo>
                  <a:pt x="3264878" y="3100971"/>
                </a:lnTo>
                <a:lnTo>
                  <a:pt x="3303879" y="3104794"/>
                </a:lnTo>
                <a:lnTo>
                  <a:pt x="3341801" y="3106128"/>
                </a:lnTo>
                <a:lnTo>
                  <a:pt x="3378631" y="3105048"/>
                </a:lnTo>
                <a:lnTo>
                  <a:pt x="3449155" y="3095879"/>
                </a:lnTo>
                <a:lnTo>
                  <a:pt x="3515576" y="3077781"/>
                </a:lnTo>
                <a:lnTo>
                  <a:pt x="3578009" y="3051251"/>
                </a:lnTo>
                <a:lnTo>
                  <a:pt x="3636581" y="3016783"/>
                </a:lnTo>
                <a:lnTo>
                  <a:pt x="3691407" y="2974873"/>
                </a:lnTo>
                <a:lnTo>
                  <a:pt x="3742639" y="2926016"/>
                </a:lnTo>
                <a:lnTo>
                  <a:pt x="3790365" y="2870720"/>
                </a:lnTo>
                <a:lnTo>
                  <a:pt x="3834739" y="2809456"/>
                </a:lnTo>
                <a:lnTo>
                  <a:pt x="3855707" y="2776753"/>
                </a:lnTo>
                <a:lnTo>
                  <a:pt x="3875875" y="2742755"/>
                </a:lnTo>
                <a:lnTo>
                  <a:pt x="3895255" y="2707500"/>
                </a:lnTo>
                <a:lnTo>
                  <a:pt x="3913886" y="2671076"/>
                </a:lnTo>
                <a:lnTo>
                  <a:pt x="3931755" y="2633535"/>
                </a:lnTo>
                <a:lnTo>
                  <a:pt x="3948900" y="2594940"/>
                </a:lnTo>
                <a:lnTo>
                  <a:pt x="3965321" y="2555354"/>
                </a:lnTo>
                <a:lnTo>
                  <a:pt x="3981043" y="2514841"/>
                </a:lnTo>
                <a:lnTo>
                  <a:pt x="3996080" y="2473452"/>
                </a:lnTo>
                <a:lnTo>
                  <a:pt x="4010444" y="2431262"/>
                </a:lnTo>
                <a:lnTo>
                  <a:pt x="4024160" y="2388336"/>
                </a:lnTo>
                <a:lnTo>
                  <a:pt x="4037228" y="2344712"/>
                </a:lnTo>
                <a:lnTo>
                  <a:pt x="4049674" y="2300478"/>
                </a:lnTo>
                <a:lnTo>
                  <a:pt x="4061510" y="2255685"/>
                </a:lnTo>
                <a:lnTo>
                  <a:pt x="4072750" y="2210409"/>
                </a:lnTo>
                <a:lnTo>
                  <a:pt x="4083405" y="2164677"/>
                </a:lnTo>
                <a:lnTo>
                  <a:pt x="4093514" y="2118588"/>
                </a:lnTo>
                <a:lnTo>
                  <a:pt x="4103065" y="2072182"/>
                </a:lnTo>
                <a:lnTo>
                  <a:pt x="4112082" y="2025535"/>
                </a:lnTo>
                <a:lnTo>
                  <a:pt x="4120591" y="1978698"/>
                </a:lnTo>
                <a:lnTo>
                  <a:pt x="4128592" y="1931746"/>
                </a:lnTo>
                <a:lnTo>
                  <a:pt x="4136110" y="1884730"/>
                </a:lnTo>
                <a:lnTo>
                  <a:pt x="4143159" y="1837702"/>
                </a:lnTo>
                <a:lnTo>
                  <a:pt x="4149750" y="1790750"/>
                </a:lnTo>
                <a:lnTo>
                  <a:pt x="4155910" y="1743913"/>
                </a:lnTo>
                <a:lnTo>
                  <a:pt x="4161637" y="1697278"/>
                </a:lnTo>
                <a:lnTo>
                  <a:pt x="4166959" y="1650873"/>
                </a:lnTo>
                <a:lnTo>
                  <a:pt x="4171886" y="1604797"/>
                </a:lnTo>
                <a:lnTo>
                  <a:pt x="4176433" y="1559077"/>
                </a:lnTo>
                <a:lnTo>
                  <a:pt x="4180624" y="1513801"/>
                </a:lnTo>
                <a:lnTo>
                  <a:pt x="4184472" y="1469021"/>
                </a:lnTo>
                <a:lnTo>
                  <a:pt x="4187990" y="1424800"/>
                </a:lnTo>
                <a:lnTo>
                  <a:pt x="4191177" y="1381201"/>
                </a:lnTo>
                <a:lnTo>
                  <a:pt x="4194073" y="1338287"/>
                </a:lnTo>
                <a:lnTo>
                  <a:pt x="4196689" y="1296111"/>
                </a:lnTo>
                <a:lnTo>
                  <a:pt x="4201122" y="1214259"/>
                </a:lnTo>
                <a:lnTo>
                  <a:pt x="4204601" y="1136129"/>
                </a:lnTo>
                <a:lnTo>
                  <a:pt x="4207256" y="1062215"/>
                </a:lnTo>
                <a:lnTo>
                  <a:pt x="4209199" y="993013"/>
                </a:lnTo>
                <a:lnTo>
                  <a:pt x="4210570" y="929030"/>
                </a:lnTo>
                <a:lnTo>
                  <a:pt x="4212056" y="818692"/>
                </a:lnTo>
                <a:close/>
              </a:path>
            </a:pathLst>
          </a:custGeom>
          <a:solidFill>
            <a:srgbClr val="E81F66"/>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p:txBody>
      </p:sp>
      <p:grpSp>
        <p:nvGrpSpPr>
          <p:cNvPr id="4" name="Group 3">
            <a:extLst>
              <a:ext uri="{FF2B5EF4-FFF2-40B4-BE49-F238E27FC236}">
                <a16:creationId xmlns:a16="http://schemas.microsoft.com/office/drawing/2014/main" id="{A1252069-1F77-4CDB-89D1-467C620DDC91}"/>
              </a:ext>
            </a:extLst>
          </p:cNvPr>
          <p:cNvGrpSpPr/>
          <p:nvPr/>
        </p:nvGrpSpPr>
        <p:grpSpPr>
          <a:xfrm>
            <a:off x="8533728" y="2167840"/>
            <a:ext cx="3042754" cy="4199373"/>
            <a:chOff x="13858523" y="3521075"/>
            <a:chExt cx="4929327" cy="6925072"/>
          </a:xfrm>
        </p:grpSpPr>
        <p:pic>
          <p:nvPicPr>
            <p:cNvPr id="5" name="Picture 4">
              <a:extLst>
                <a:ext uri="{FF2B5EF4-FFF2-40B4-BE49-F238E27FC236}">
                  <a16:creationId xmlns:a16="http://schemas.microsoft.com/office/drawing/2014/main" id="{BC3EBEE9-E3C2-4882-AF13-97286182C695}"/>
                </a:ext>
              </a:extLst>
            </p:cNvPr>
            <p:cNvPicPr>
              <a:picLocks noChangeAspect="1"/>
            </p:cNvPicPr>
            <p:nvPr/>
          </p:nvPicPr>
          <p:blipFill>
            <a:blip r:embed="rId3"/>
            <a:stretch>
              <a:fillRect/>
            </a:stretch>
          </p:blipFill>
          <p:spPr>
            <a:xfrm>
              <a:off x="14693892" y="3521075"/>
              <a:ext cx="2480879" cy="2480879"/>
            </a:xfrm>
            <a:prstGeom prst="rect">
              <a:avLst/>
            </a:prstGeom>
            <a:ln w="38100">
              <a:solidFill>
                <a:srgbClr val="C00000"/>
              </a:solidFill>
            </a:ln>
          </p:spPr>
        </p:pic>
        <p:pic>
          <p:nvPicPr>
            <p:cNvPr id="6" name="Picture 5">
              <a:extLst>
                <a:ext uri="{FF2B5EF4-FFF2-40B4-BE49-F238E27FC236}">
                  <a16:creationId xmlns:a16="http://schemas.microsoft.com/office/drawing/2014/main" id="{998DC9F1-A2D5-4DEE-BA97-A964137D5EDE}"/>
                </a:ext>
              </a:extLst>
            </p:cNvPr>
            <p:cNvPicPr>
              <a:picLocks noChangeAspect="1"/>
            </p:cNvPicPr>
            <p:nvPr/>
          </p:nvPicPr>
          <p:blipFill rotWithShape="1">
            <a:blip r:embed="rId4">
              <a:clrChange>
                <a:clrFrom>
                  <a:srgbClr val="54C0EB"/>
                </a:clrFrom>
                <a:clrTo>
                  <a:srgbClr val="54C0EB">
                    <a:alpha val="0"/>
                  </a:srgbClr>
                </a:clrTo>
              </a:clrChange>
            </a:blip>
            <a:srcRect l="6411" t="6411" r="6411" b="6411"/>
            <a:stretch/>
          </p:blipFill>
          <p:spPr>
            <a:xfrm>
              <a:off x="15142331" y="3969514"/>
              <a:ext cx="1584000" cy="1584000"/>
            </a:xfrm>
            <a:prstGeom prst="ellipse">
              <a:avLst/>
            </a:prstGeom>
            <a:ln w="38100">
              <a:solidFill>
                <a:srgbClr val="C00000"/>
              </a:solidFill>
            </a:ln>
          </p:spPr>
        </p:pic>
        <p:sp>
          <p:nvSpPr>
            <p:cNvPr id="7" name="TextBox 6">
              <a:extLst>
                <a:ext uri="{FF2B5EF4-FFF2-40B4-BE49-F238E27FC236}">
                  <a16:creationId xmlns:a16="http://schemas.microsoft.com/office/drawing/2014/main" id="{ECCEB920-A59E-4EC8-94F2-A513CEE2A08D}"/>
                </a:ext>
              </a:extLst>
            </p:cNvPr>
            <p:cNvSpPr txBox="1"/>
            <p:nvPr/>
          </p:nvSpPr>
          <p:spPr>
            <a:xfrm>
              <a:off x="13858523" y="6480732"/>
              <a:ext cx="4929327" cy="3965415"/>
            </a:xfrm>
            <a:prstGeom prst="rect">
              <a:avLst/>
            </a:prstGeom>
            <a:noFill/>
            <a:ln w="38100">
              <a:solidFill>
                <a:srgbClr val="C00000"/>
              </a:solidFill>
            </a:ln>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2426"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Data, data, data! </a:t>
              </a:r>
            </a:p>
            <a:p>
              <a:pPr marL="285750" marR="0" lvl="0" indent="-2857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Joy provides a raft of data including referral source, wellbeing improvement, key needs of the population, GP appt reduction, gaps in service provision</a:t>
              </a:r>
            </a:p>
          </p:txBody>
        </p:sp>
      </p:grpSp>
      <p:grpSp>
        <p:nvGrpSpPr>
          <p:cNvPr id="8" name="Group 7">
            <a:extLst>
              <a:ext uri="{FF2B5EF4-FFF2-40B4-BE49-F238E27FC236}">
                <a16:creationId xmlns:a16="http://schemas.microsoft.com/office/drawing/2014/main" id="{02A63D88-EECF-49A6-8236-A72AC02E9FD3}"/>
              </a:ext>
            </a:extLst>
          </p:cNvPr>
          <p:cNvGrpSpPr/>
          <p:nvPr/>
        </p:nvGrpSpPr>
        <p:grpSpPr>
          <a:xfrm>
            <a:off x="4790467" y="2036184"/>
            <a:ext cx="3585754" cy="4476370"/>
            <a:chOff x="7221575" y="3521075"/>
            <a:chExt cx="5913173" cy="7381866"/>
          </a:xfrm>
        </p:grpSpPr>
        <p:grpSp>
          <p:nvGrpSpPr>
            <p:cNvPr id="9" name="Group 8">
              <a:extLst>
                <a:ext uri="{FF2B5EF4-FFF2-40B4-BE49-F238E27FC236}">
                  <a16:creationId xmlns:a16="http://schemas.microsoft.com/office/drawing/2014/main" id="{91BFD96F-6DCD-4414-A248-62D27E85DEB9}"/>
                </a:ext>
              </a:extLst>
            </p:cNvPr>
            <p:cNvGrpSpPr/>
            <p:nvPr/>
          </p:nvGrpSpPr>
          <p:grpSpPr>
            <a:xfrm>
              <a:off x="7221575" y="3521075"/>
              <a:ext cx="5913173" cy="7381866"/>
              <a:chOff x="7517195" y="3521075"/>
              <a:chExt cx="5913173" cy="7381866"/>
            </a:xfrm>
          </p:grpSpPr>
          <p:sp>
            <p:nvSpPr>
              <p:cNvPr id="12" name="TextBox 11">
                <a:extLst>
                  <a:ext uri="{FF2B5EF4-FFF2-40B4-BE49-F238E27FC236}">
                    <a16:creationId xmlns:a16="http://schemas.microsoft.com/office/drawing/2014/main" id="{4053567B-B687-4FFC-A261-CC06469D2DF7}"/>
                  </a:ext>
                </a:extLst>
              </p:cNvPr>
              <p:cNvSpPr txBox="1"/>
              <p:nvPr/>
            </p:nvSpPr>
            <p:spPr>
              <a:xfrm>
                <a:off x="7517195" y="6480731"/>
                <a:ext cx="5913173" cy="4422210"/>
              </a:xfrm>
              <a:prstGeom prst="rect">
                <a:avLst/>
              </a:prstGeom>
              <a:noFill/>
              <a:ln w="38100">
                <a:solidFill>
                  <a:srgbClr val="C00000"/>
                </a:solidFill>
              </a:ln>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2426"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Very simple to use</a:t>
                </a:r>
              </a:p>
              <a:p>
                <a:pPr marL="285750" marR="0" lvl="0" indent="-2857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All key activities can be performed in 2-clicks directly from your email</a:t>
                </a:r>
              </a:p>
              <a:p>
                <a:pPr marL="285750" marR="0" lvl="0" indent="-2857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a:p>
                <a:pPr marL="285750" marR="0" lvl="0" indent="-2857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You are in total control, manage capacity, visibility, waiting lists, referral criteria, add/remove services</a:t>
                </a:r>
              </a:p>
            </p:txBody>
          </p:sp>
          <p:pic>
            <p:nvPicPr>
              <p:cNvPr id="14" name="Picture 13">
                <a:extLst>
                  <a:ext uri="{FF2B5EF4-FFF2-40B4-BE49-F238E27FC236}">
                    <a16:creationId xmlns:a16="http://schemas.microsoft.com/office/drawing/2014/main" id="{3C406B0E-9E3F-4BF5-A971-9DA3AE9D595D}"/>
                  </a:ext>
                </a:extLst>
              </p:cNvPr>
              <p:cNvPicPr>
                <a:picLocks noChangeAspect="1"/>
              </p:cNvPicPr>
              <p:nvPr/>
            </p:nvPicPr>
            <p:blipFill>
              <a:blip r:embed="rId3"/>
              <a:stretch>
                <a:fillRect/>
              </a:stretch>
            </p:blipFill>
            <p:spPr>
              <a:xfrm>
                <a:off x="9018460" y="3521075"/>
                <a:ext cx="2480879" cy="2480879"/>
              </a:xfrm>
              <a:prstGeom prst="rect">
                <a:avLst/>
              </a:prstGeom>
              <a:ln w="38100">
                <a:solidFill>
                  <a:srgbClr val="C00000"/>
                </a:solidFill>
              </a:ln>
            </p:spPr>
          </p:pic>
        </p:grpSp>
        <p:pic>
          <p:nvPicPr>
            <p:cNvPr id="10" name="Graphic 9">
              <a:extLst>
                <a:ext uri="{FF2B5EF4-FFF2-40B4-BE49-F238E27FC236}">
                  <a16:creationId xmlns:a16="http://schemas.microsoft.com/office/drawing/2014/main" id="{DF1BA087-71AA-4C08-BF7E-EFB1A31DAF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7939" y="4041514"/>
              <a:ext cx="1440000" cy="1440000"/>
            </a:xfrm>
            <a:prstGeom prst="rect">
              <a:avLst/>
            </a:prstGeom>
          </p:spPr>
        </p:pic>
      </p:grpSp>
      <p:grpSp>
        <p:nvGrpSpPr>
          <p:cNvPr id="15" name="Group 14">
            <a:extLst>
              <a:ext uri="{FF2B5EF4-FFF2-40B4-BE49-F238E27FC236}">
                <a16:creationId xmlns:a16="http://schemas.microsoft.com/office/drawing/2014/main" id="{9FEF5F22-D64E-497B-99F7-093B06A70574}"/>
              </a:ext>
            </a:extLst>
          </p:cNvPr>
          <p:cNvGrpSpPr/>
          <p:nvPr/>
        </p:nvGrpSpPr>
        <p:grpSpPr>
          <a:xfrm>
            <a:off x="845294" y="2135183"/>
            <a:ext cx="3787666" cy="4391987"/>
            <a:chOff x="1445191" y="3521075"/>
            <a:chExt cx="6246143" cy="7242715"/>
          </a:xfrm>
        </p:grpSpPr>
        <p:pic>
          <p:nvPicPr>
            <p:cNvPr id="16" name="Picture 15">
              <a:extLst>
                <a:ext uri="{FF2B5EF4-FFF2-40B4-BE49-F238E27FC236}">
                  <a16:creationId xmlns:a16="http://schemas.microsoft.com/office/drawing/2014/main" id="{84E6D760-C580-498E-AF91-17DE18A2ABB1}"/>
                </a:ext>
              </a:extLst>
            </p:cNvPr>
            <p:cNvPicPr>
              <a:picLocks noChangeAspect="1"/>
            </p:cNvPicPr>
            <p:nvPr/>
          </p:nvPicPr>
          <p:blipFill>
            <a:blip r:embed="rId3"/>
            <a:stretch>
              <a:fillRect/>
            </a:stretch>
          </p:blipFill>
          <p:spPr>
            <a:xfrm>
              <a:off x="3054082" y="3521075"/>
              <a:ext cx="2480879" cy="2480879"/>
            </a:xfrm>
            <a:prstGeom prst="rect">
              <a:avLst/>
            </a:prstGeom>
            <a:ln w="57150">
              <a:solidFill>
                <a:srgbClr val="C00000"/>
              </a:solidFill>
            </a:ln>
          </p:spPr>
        </p:pic>
        <p:sp>
          <p:nvSpPr>
            <p:cNvPr id="17" name="TextBox 16">
              <a:extLst>
                <a:ext uri="{FF2B5EF4-FFF2-40B4-BE49-F238E27FC236}">
                  <a16:creationId xmlns:a16="http://schemas.microsoft.com/office/drawing/2014/main" id="{A0BBE2ED-D87A-4C96-8734-CFBADB4F3EF0}"/>
                </a:ext>
              </a:extLst>
            </p:cNvPr>
            <p:cNvSpPr txBox="1"/>
            <p:nvPr/>
          </p:nvSpPr>
          <p:spPr>
            <a:xfrm>
              <a:off x="1445191" y="6480732"/>
              <a:ext cx="6246143" cy="4283058"/>
            </a:xfrm>
            <a:prstGeom prst="rect">
              <a:avLst/>
            </a:prstGeom>
            <a:noFill/>
            <a:ln w="57150">
              <a:solidFill>
                <a:srgbClr val="C00000"/>
              </a:solidFill>
            </a:ln>
          </p:spPr>
          <p:txBody>
            <a:bodyPr wrap="square"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2426"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Reach more people </a:t>
              </a:r>
              <a:r>
                <a:rPr kumimoji="0" lang="en-GB" sz="2426"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who can benefit from your support</a:t>
              </a:r>
            </a:p>
            <a:p>
              <a:pPr marL="285750" marR="0" lvl="0" indent="-2857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100+ languages</a:t>
              </a:r>
            </a:p>
            <a:p>
              <a:pPr marL="285750" marR="0" lvl="0" indent="-2857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Accessible for all residents</a:t>
              </a:r>
            </a:p>
            <a:p>
              <a:pPr marL="285750" marR="0" lvl="0" indent="-2857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Shorter time to refer</a:t>
              </a:r>
            </a:p>
            <a:p>
              <a:pPr marL="285750" marR="0" lvl="0" indent="-2857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Integrated with GP surgery software</a:t>
              </a:r>
            </a:p>
          </p:txBody>
        </p:sp>
        <p:pic>
          <p:nvPicPr>
            <p:cNvPr id="18" name="Picture 17">
              <a:extLst>
                <a:ext uri="{FF2B5EF4-FFF2-40B4-BE49-F238E27FC236}">
                  <a16:creationId xmlns:a16="http://schemas.microsoft.com/office/drawing/2014/main" id="{A8E66799-1968-4270-B8F5-92EE0768A41A}"/>
                </a:ext>
              </a:extLst>
            </p:cNvPr>
            <p:cNvPicPr>
              <a:picLocks noChangeAspect="1"/>
            </p:cNvPicPr>
            <p:nvPr/>
          </p:nvPicPr>
          <p:blipFill rotWithShape="1">
            <a:blip r:embed="rId7"/>
            <a:srcRect l="37773" t="22006" r="27227" b="27994"/>
            <a:stretch/>
          </p:blipFill>
          <p:spPr>
            <a:xfrm>
              <a:off x="3342640" y="3809634"/>
              <a:ext cx="1903761" cy="1903761"/>
            </a:xfrm>
            <a:prstGeom prst="ellipse">
              <a:avLst/>
            </a:prstGeom>
            <a:ln w="57150">
              <a:solidFill>
                <a:srgbClr val="C00000"/>
              </a:solidFill>
            </a:ln>
          </p:spPr>
        </p:pic>
      </p:grpSp>
    </p:spTree>
    <p:extLst>
      <p:ext uri="{BB962C8B-B14F-4D97-AF65-F5344CB8AC3E}">
        <p14:creationId xmlns:p14="http://schemas.microsoft.com/office/powerpoint/2010/main" val="97748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8">
            <a:extLst>
              <a:ext uri="{FF2B5EF4-FFF2-40B4-BE49-F238E27FC236}">
                <a16:creationId xmlns:a16="http://schemas.microsoft.com/office/drawing/2014/main" id="{DE5650DF-B63B-4DF4-994B-CB185024E22C}"/>
              </a:ext>
            </a:extLst>
          </p:cNvPr>
          <p:cNvSpPr txBox="1"/>
          <p:nvPr/>
        </p:nvSpPr>
        <p:spPr>
          <a:xfrm>
            <a:off x="888013" y="618724"/>
            <a:ext cx="9874969" cy="457664"/>
          </a:xfrm>
          <a:prstGeom prst="rect">
            <a:avLst/>
          </a:prstGeom>
        </p:spPr>
        <p:txBody>
          <a:bodyPr vert="horz" wrap="square" lIns="0" tIns="9627" rIns="0" bIns="0" rtlCol="0">
            <a:spAutoFit/>
          </a:bodyPr>
          <a:lstStyle/>
          <a:p>
            <a:pPr marL="7701" marR="0" lvl="0" indent="0" algn="l" defTabSz="554492" rtl="0" eaLnBrk="1" fontAlgn="auto" latinLnBrk="0" hangingPunct="1">
              <a:lnSpc>
                <a:spcPct val="100000"/>
              </a:lnSpc>
              <a:spcBef>
                <a:spcPts val="76"/>
              </a:spcBef>
              <a:spcAft>
                <a:spcPts val="0"/>
              </a:spcAft>
              <a:buClrTx/>
              <a:buSzTx/>
              <a:buFontTx/>
              <a:buNone/>
              <a:tabLst/>
              <a:defRPr/>
            </a:pPr>
            <a:r>
              <a:rPr kumimoji="0" lang="en-GB" sz="2911"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How it works: </a:t>
            </a:r>
            <a:r>
              <a:rPr kumimoji="0" lang="en-GB" sz="2911" b="1" i="0" u="none" strike="noStrike" kern="1200" cap="none" spc="0" normalizeH="0" baseline="0" noProof="0">
                <a:ln>
                  <a:noFill/>
                </a:ln>
                <a:solidFill>
                  <a:srgbClr val="E02267"/>
                </a:solidFill>
                <a:effectLst/>
                <a:uLnTx/>
                <a:uFillTx/>
                <a:latin typeface="Nirmala UI" panose="020B0502040204020203" pitchFamily="34" charset="0"/>
                <a:ea typeface="+mn-ea"/>
                <a:cs typeface="Nirmala UI" panose="020B0502040204020203" pitchFamily="34" charset="0"/>
              </a:rPr>
              <a:t>Making a referral / signpost</a:t>
            </a:r>
            <a:endParaRPr kumimoji="0" lang="en-GB" sz="2911" b="0" i="0" u="none" strike="noStrike" kern="1200" cap="none" spc="0" normalizeH="0" baseline="0" noProof="0">
              <a:ln>
                <a:noFill/>
              </a:ln>
              <a:solidFill>
                <a:srgbClr val="E02267"/>
              </a:solidFill>
              <a:effectLst/>
              <a:uLnTx/>
              <a:uFillTx/>
              <a:latin typeface="Nirmala UI" panose="020B0502040204020203" pitchFamily="34" charset="0"/>
              <a:ea typeface="+mn-ea"/>
              <a:cs typeface="Nirmala UI" panose="020B0502040204020203" pitchFamily="34" charset="0"/>
            </a:endParaRPr>
          </a:p>
        </p:txBody>
      </p:sp>
      <p:grpSp>
        <p:nvGrpSpPr>
          <p:cNvPr id="13" name="Group 12">
            <a:extLst>
              <a:ext uri="{FF2B5EF4-FFF2-40B4-BE49-F238E27FC236}">
                <a16:creationId xmlns:a16="http://schemas.microsoft.com/office/drawing/2014/main" id="{B3F84BE8-4991-4CC2-8E69-D8682C5CA468}"/>
              </a:ext>
            </a:extLst>
          </p:cNvPr>
          <p:cNvGrpSpPr/>
          <p:nvPr/>
        </p:nvGrpSpPr>
        <p:grpSpPr>
          <a:xfrm>
            <a:off x="731828" y="2176906"/>
            <a:ext cx="6644213" cy="4516840"/>
            <a:chOff x="7160772" y="2560777"/>
            <a:chExt cx="5102860" cy="3469004"/>
          </a:xfrm>
        </p:grpSpPr>
        <p:sp>
          <p:nvSpPr>
            <p:cNvPr id="14" name="object 8">
              <a:extLst>
                <a:ext uri="{FF2B5EF4-FFF2-40B4-BE49-F238E27FC236}">
                  <a16:creationId xmlns:a16="http://schemas.microsoft.com/office/drawing/2014/main" id="{C6DB45AD-11A0-49F8-A196-1CCA8AD57825}"/>
                </a:ext>
              </a:extLst>
            </p:cNvPr>
            <p:cNvSpPr/>
            <p:nvPr/>
          </p:nvSpPr>
          <p:spPr>
            <a:xfrm>
              <a:off x="7160772" y="2560777"/>
              <a:ext cx="5102860" cy="3469004"/>
            </a:xfrm>
            <a:custGeom>
              <a:avLst/>
              <a:gdLst/>
              <a:ahLst/>
              <a:cxnLst/>
              <a:rect l="l" t="t" r="r" b="b"/>
              <a:pathLst>
                <a:path w="5102859" h="3469004">
                  <a:moveTo>
                    <a:pt x="4923462" y="0"/>
                  </a:moveTo>
                  <a:lnTo>
                    <a:pt x="179041" y="0"/>
                  </a:lnTo>
                  <a:lnTo>
                    <a:pt x="131439" y="6396"/>
                  </a:lnTo>
                  <a:lnTo>
                    <a:pt x="88669" y="24446"/>
                  </a:lnTo>
                  <a:lnTo>
                    <a:pt x="52434" y="52444"/>
                  </a:lnTo>
                  <a:lnTo>
                    <a:pt x="24440" y="88684"/>
                  </a:lnTo>
                  <a:lnTo>
                    <a:pt x="6394" y="131459"/>
                  </a:lnTo>
                  <a:lnTo>
                    <a:pt x="0" y="179062"/>
                  </a:lnTo>
                  <a:lnTo>
                    <a:pt x="0" y="3468700"/>
                  </a:lnTo>
                  <a:lnTo>
                    <a:pt x="5102472" y="3468700"/>
                  </a:lnTo>
                  <a:lnTo>
                    <a:pt x="5102472" y="179062"/>
                  </a:lnTo>
                  <a:lnTo>
                    <a:pt x="5096078" y="131459"/>
                  </a:lnTo>
                  <a:lnTo>
                    <a:pt x="5078033" y="88684"/>
                  </a:lnTo>
                  <a:lnTo>
                    <a:pt x="5050042" y="52444"/>
                  </a:lnTo>
                  <a:lnTo>
                    <a:pt x="5013813" y="24446"/>
                  </a:lnTo>
                  <a:lnTo>
                    <a:pt x="4971051" y="6396"/>
                  </a:lnTo>
                  <a:close/>
                </a:path>
              </a:pathLst>
            </a:custGeom>
            <a:solidFill>
              <a:srgbClr val="4C4C4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p:txBody>
        </p:sp>
        <p:sp>
          <p:nvSpPr>
            <p:cNvPr id="15" name="object 10">
              <a:extLst>
                <a:ext uri="{FF2B5EF4-FFF2-40B4-BE49-F238E27FC236}">
                  <a16:creationId xmlns:a16="http://schemas.microsoft.com/office/drawing/2014/main" id="{312DA179-45E9-4E8E-8902-1515F3687F4B}"/>
                </a:ext>
              </a:extLst>
            </p:cNvPr>
            <p:cNvSpPr/>
            <p:nvPr/>
          </p:nvSpPr>
          <p:spPr>
            <a:xfrm>
              <a:off x="7295062" y="2739829"/>
              <a:ext cx="4834255" cy="3110865"/>
            </a:xfrm>
            <a:custGeom>
              <a:avLst/>
              <a:gdLst/>
              <a:ahLst/>
              <a:cxnLst/>
              <a:rect l="l" t="t" r="r" b="b"/>
              <a:pathLst>
                <a:path w="4834255" h="3110865">
                  <a:moveTo>
                    <a:pt x="4833947" y="0"/>
                  </a:moveTo>
                  <a:lnTo>
                    <a:pt x="0" y="0"/>
                  </a:lnTo>
                  <a:lnTo>
                    <a:pt x="0" y="3110627"/>
                  </a:lnTo>
                  <a:lnTo>
                    <a:pt x="4833947" y="3110627"/>
                  </a:lnTo>
                  <a:lnTo>
                    <a:pt x="4833947"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p:txBody>
        </p:sp>
      </p:grpSp>
      <p:pic>
        <p:nvPicPr>
          <p:cNvPr id="17" name="Picture 16">
            <a:extLst>
              <a:ext uri="{FF2B5EF4-FFF2-40B4-BE49-F238E27FC236}">
                <a16:creationId xmlns:a16="http://schemas.microsoft.com/office/drawing/2014/main" id="{C39CB672-E967-4BE3-ADA7-315A1529FDC1}"/>
              </a:ext>
            </a:extLst>
          </p:cNvPr>
          <p:cNvPicPr>
            <a:picLocks noChangeAspect="1"/>
          </p:cNvPicPr>
          <p:nvPr/>
        </p:nvPicPr>
        <p:blipFill rotWithShape="1">
          <a:blip r:embed="rId2"/>
          <a:srcRect t="254" b="65386"/>
          <a:stretch/>
        </p:blipFill>
        <p:spPr>
          <a:xfrm>
            <a:off x="1381647" y="2446624"/>
            <a:ext cx="5344572" cy="3992864"/>
          </a:xfrm>
          <a:prstGeom prst="rect">
            <a:avLst/>
          </a:prstGeom>
        </p:spPr>
      </p:pic>
      <p:sp>
        <p:nvSpPr>
          <p:cNvPr id="18" name="TextBox 17">
            <a:extLst>
              <a:ext uri="{FF2B5EF4-FFF2-40B4-BE49-F238E27FC236}">
                <a16:creationId xmlns:a16="http://schemas.microsoft.com/office/drawing/2014/main" id="{784856E9-D1E8-47C9-88A5-D0353ECD6DCC}"/>
              </a:ext>
            </a:extLst>
          </p:cNvPr>
          <p:cNvSpPr txBox="1"/>
          <p:nvPr/>
        </p:nvSpPr>
        <p:spPr>
          <a:xfrm>
            <a:off x="7550894" y="2176889"/>
            <a:ext cx="4488705"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prstClr val="black"/>
                </a:solidFill>
                <a:effectLst/>
                <a:uLnTx/>
                <a:uFillTx/>
                <a:latin typeface="Nirmala UI"/>
                <a:ea typeface="Nirmala UI"/>
                <a:cs typeface="Nirmala UI"/>
              </a:rPr>
              <a:t>Embed your referral form and eligibility </a:t>
            </a:r>
            <a:r>
              <a:rPr kumimoji="0" lang="en-GB" sz="2000" b="0" i="0" u="none" strike="noStrike" kern="1200" cap="none" spc="0" normalizeH="0" baseline="0" noProof="0">
                <a:ln>
                  <a:noFill/>
                </a:ln>
                <a:solidFill>
                  <a:prstClr val="black"/>
                </a:solidFill>
                <a:effectLst/>
                <a:uLnTx/>
                <a:uFillTx/>
                <a:latin typeface="Nirmala UI"/>
                <a:ea typeface="Nirmala UI"/>
                <a:cs typeface="Nirmala UI"/>
              </a:rPr>
              <a:t>criteria to Joy</a:t>
            </a:r>
            <a:endParaRPr kumimoji="0" lang="en-GB" sz="2000" b="1" i="0" u="none" strike="noStrike" kern="1200" cap="none" spc="0" normalizeH="0" baseline="0" noProof="0">
              <a:ln>
                <a:noFill/>
              </a:ln>
              <a:solidFill>
                <a:prstClr val="black"/>
              </a:solidFill>
              <a:effectLst/>
              <a:uLnTx/>
              <a:uFillTx/>
              <a:latin typeface="Nirmala UI"/>
              <a:ea typeface="Nirmala UI"/>
              <a:cs typeface="Nirmala UI"/>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000" b="1" i="0" u="none" strike="noStrike" kern="1200" cap="none" spc="0" normalizeH="0" baseline="0" noProof="0">
              <a:ln>
                <a:noFill/>
              </a:ln>
              <a:solidFill>
                <a:prstClr val="black"/>
              </a:solidFill>
              <a:effectLst/>
              <a:uLnTx/>
              <a:uFillTx/>
              <a:latin typeface="Nirmala UI"/>
              <a:ea typeface="Nirmala UI"/>
              <a:cs typeface="Nirmala UI"/>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prstClr val="black"/>
                </a:solidFill>
                <a:effectLst/>
                <a:uLnTx/>
                <a:uFillTx/>
                <a:latin typeface="Nirmala UI"/>
                <a:ea typeface="Nirmala UI"/>
                <a:cs typeface="Nirmala UI"/>
              </a:rPr>
              <a:t>Option to receive referrals </a:t>
            </a:r>
            <a:r>
              <a:rPr kumimoji="0" lang="en-GB" sz="2000" b="0" i="0" u="none" strike="noStrike" kern="1200" cap="none" spc="0" normalizeH="0" baseline="0" noProof="0">
                <a:ln>
                  <a:noFill/>
                </a:ln>
                <a:solidFill>
                  <a:prstClr val="black"/>
                </a:solidFill>
                <a:effectLst/>
                <a:uLnTx/>
                <a:uFillTx/>
                <a:latin typeface="Nirmala UI"/>
                <a:ea typeface="Nirmala UI"/>
                <a:cs typeface="Nirmala UI"/>
              </a:rPr>
              <a:t>via Joy (GDPR compliant)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prstClr val="black"/>
                </a:solidFill>
                <a:effectLst/>
                <a:uLnTx/>
                <a:uFillTx/>
                <a:latin typeface="Nirmala UI"/>
                <a:ea typeface="Nirmala UI"/>
                <a:cs typeface="Nirmala UI"/>
              </a:rPr>
              <a:t>Reduces “time to refer” </a:t>
            </a:r>
            <a:r>
              <a:rPr kumimoji="0" lang="en-GB" sz="2000" b="0" i="0" u="none" strike="noStrike" kern="1200" cap="none" spc="0" normalizeH="0" baseline="0" noProof="0">
                <a:ln>
                  <a:noFill/>
                </a:ln>
                <a:solidFill>
                  <a:prstClr val="black"/>
                </a:solidFill>
                <a:effectLst/>
                <a:uLnTx/>
                <a:uFillTx/>
                <a:latin typeface="Nirmala UI"/>
                <a:ea typeface="Nirmala UI"/>
                <a:cs typeface="Nirmala UI"/>
              </a:rPr>
              <a:t>to 3mins</a:t>
            </a:r>
          </a:p>
        </p:txBody>
      </p:sp>
      <p:graphicFrame>
        <p:nvGraphicFramePr>
          <p:cNvPr id="20" name="Diagram 19">
            <a:extLst>
              <a:ext uri="{FF2B5EF4-FFF2-40B4-BE49-F238E27FC236}">
                <a16:creationId xmlns:a16="http://schemas.microsoft.com/office/drawing/2014/main" id="{AD26DE42-211C-4983-95CF-2475C02FC5BB}"/>
              </a:ext>
            </a:extLst>
          </p:cNvPr>
          <p:cNvGraphicFramePr/>
          <p:nvPr/>
        </p:nvGraphicFramePr>
        <p:xfrm>
          <a:off x="583578" y="1397815"/>
          <a:ext cx="9994573" cy="457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8E31A2F9-B032-4523-A1D9-EA37F5B5626F}"/>
              </a:ext>
            </a:extLst>
          </p:cNvPr>
          <p:cNvSpPr txBox="1"/>
          <p:nvPr/>
        </p:nvSpPr>
        <p:spPr>
          <a:xfrm>
            <a:off x="7550894" y="4808272"/>
            <a:ext cx="4488705" cy="163121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prstClr val="black"/>
                </a:solidFill>
                <a:effectLst/>
                <a:uLnTx/>
                <a:uFillTx/>
                <a:latin typeface="Nirmala UI"/>
                <a:ea typeface="Nirmala UI"/>
                <a:cs typeface="Nirmala UI"/>
              </a:rPr>
              <a:t>‘Signposting only’ option </a:t>
            </a:r>
            <a:br>
              <a:rPr kumimoji="0" lang="en-GB" sz="2000" b="1" i="0" u="none" strike="noStrike" kern="1200" cap="none" spc="0" normalizeH="0" baseline="0" noProof="0">
                <a:ln>
                  <a:noFill/>
                </a:ln>
                <a:solidFill>
                  <a:prstClr val="black"/>
                </a:solidFill>
                <a:effectLst/>
                <a:uLnTx/>
                <a:uFillTx/>
                <a:latin typeface="Nirmala UI"/>
                <a:ea typeface="Nirmala UI"/>
                <a:cs typeface="Nirmala UI"/>
              </a:rPr>
            </a:br>
            <a:r>
              <a:rPr kumimoji="0" lang="en-GB" sz="2000" b="0" i="0" u="none" strike="noStrike" kern="1200" cap="none" spc="0" normalizeH="0" baseline="0" noProof="0">
                <a:ln>
                  <a:noFill/>
                </a:ln>
                <a:solidFill>
                  <a:prstClr val="black"/>
                </a:solidFill>
                <a:effectLst/>
                <a:uLnTx/>
                <a:uFillTx/>
                <a:latin typeface="Nirmala UI"/>
                <a:ea typeface="Nirmala UI"/>
                <a:cs typeface="Nirmala UI"/>
              </a:rPr>
              <a:t>if direct referrals are not appropriate (e.g. foodbanks) then you can still be on Joy, but you won’t receive referrals</a:t>
            </a:r>
          </a:p>
        </p:txBody>
      </p:sp>
    </p:spTree>
    <p:extLst>
      <p:ext uri="{BB962C8B-B14F-4D97-AF65-F5344CB8AC3E}">
        <p14:creationId xmlns:p14="http://schemas.microsoft.com/office/powerpoint/2010/main" val="86595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857F862-869B-4734-9D2D-09C462CEC8B1}"/>
              </a:ext>
            </a:extLst>
          </p:cNvPr>
          <p:cNvGrpSpPr/>
          <p:nvPr/>
        </p:nvGrpSpPr>
        <p:grpSpPr>
          <a:xfrm>
            <a:off x="731827" y="2176906"/>
            <a:ext cx="6644212" cy="4516840"/>
            <a:chOff x="731827" y="2176906"/>
            <a:chExt cx="5102860" cy="3469004"/>
          </a:xfrm>
        </p:grpSpPr>
        <p:sp>
          <p:nvSpPr>
            <p:cNvPr id="43" name="object 8">
              <a:extLst>
                <a:ext uri="{FF2B5EF4-FFF2-40B4-BE49-F238E27FC236}">
                  <a16:creationId xmlns:a16="http://schemas.microsoft.com/office/drawing/2014/main" id="{25F5C37D-13E4-40E0-933F-BDCCEABEA2D4}"/>
                </a:ext>
              </a:extLst>
            </p:cNvPr>
            <p:cNvSpPr/>
            <p:nvPr/>
          </p:nvSpPr>
          <p:spPr>
            <a:xfrm>
              <a:off x="731827" y="2176906"/>
              <a:ext cx="5102860" cy="3469004"/>
            </a:xfrm>
            <a:custGeom>
              <a:avLst/>
              <a:gdLst/>
              <a:ahLst/>
              <a:cxnLst/>
              <a:rect l="l" t="t" r="r" b="b"/>
              <a:pathLst>
                <a:path w="5102859" h="3469004">
                  <a:moveTo>
                    <a:pt x="4923462" y="0"/>
                  </a:moveTo>
                  <a:lnTo>
                    <a:pt x="179041" y="0"/>
                  </a:lnTo>
                  <a:lnTo>
                    <a:pt x="131439" y="6396"/>
                  </a:lnTo>
                  <a:lnTo>
                    <a:pt x="88669" y="24446"/>
                  </a:lnTo>
                  <a:lnTo>
                    <a:pt x="52434" y="52444"/>
                  </a:lnTo>
                  <a:lnTo>
                    <a:pt x="24440" y="88684"/>
                  </a:lnTo>
                  <a:lnTo>
                    <a:pt x="6394" y="131459"/>
                  </a:lnTo>
                  <a:lnTo>
                    <a:pt x="0" y="179062"/>
                  </a:lnTo>
                  <a:lnTo>
                    <a:pt x="0" y="3468700"/>
                  </a:lnTo>
                  <a:lnTo>
                    <a:pt x="5102472" y="3468700"/>
                  </a:lnTo>
                  <a:lnTo>
                    <a:pt x="5102472" y="179062"/>
                  </a:lnTo>
                  <a:lnTo>
                    <a:pt x="5096078" y="131459"/>
                  </a:lnTo>
                  <a:lnTo>
                    <a:pt x="5078033" y="88684"/>
                  </a:lnTo>
                  <a:lnTo>
                    <a:pt x="5050042" y="52444"/>
                  </a:lnTo>
                  <a:lnTo>
                    <a:pt x="5013813" y="24446"/>
                  </a:lnTo>
                  <a:lnTo>
                    <a:pt x="4971051" y="6396"/>
                  </a:lnTo>
                  <a:close/>
                </a:path>
              </a:pathLst>
            </a:custGeom>
            <a:solidFill>
              <a:srgbClr val="4C4C4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p:txBody>
        </p:sp>
        <p:sp>
          <p:nvSpPr>
            <p:cNvPr id="44" name="object 10">
              <a:extLst>
                <a:ext uri="{FF2B5EF4-FFF2-40B4-BE49-F238E27FC236}">
                  <a16:creationId xmlns:a16="http://schemas.microsoft.com/office/drawing/2014/main" id="{7CE74561-EB6E-45C3-9752-71242EA22FBC}"/>
                </a:ext>
              </a:extLst>
            </p:cNvPr>
            <p:cNvSpPr/>
            <p:nvPr/>
          </p:nvSpPr>
          <p:spPr>
            <a:xfrm>
              <a:off x="866117" y="2355958"/>
              <a:ext cx="4834255" cy="3110865"/>
            </a:xfrm>
            <a:custGeom>
              <a:avLst/>
              <a:gdLst/>
              <a:ahLst/>
              <a:cxnLst/>
              <a:rect l="l" t="t" r="r" b="b"/>
              <a:pathLst>
                <a:path w="4834255" h="3110865">
                  <a:moveTo>
                    <a:pt x="4833947" y="0"/>
                  </a:moveTo>
                  <a:lnTo>
                    <a:pt x="0" y="0"/>
                  </a:lnTo>
                  <a:lnTo>
                    <a:pt x="0" y="3110627"/>
                  </a:lnTo>
                  <a:lnTo>
                    <a:pt x="4833947" y="3110627"/>
                  </a:lnTo>
                  <a:lnTo>
                    <a:pt x="4833947"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p:txBody>
        </p:sp>
      </p:grpSp>
      <p:sp>
        <p:nvSpPr>
          <p:cNvPr id="5" name="object 8">
            <a:extLst>
              <a:ext uri="{FF2B5EF4-FFF2-40B4-BE49-F238E27FC236}">
                <a16:creationId xmlns:a16="http://schemas.microsoft.com/office/drawing/2014/main" id="{DE5650DF-B63B-4DF4-994B-CB185024E22C}"/>
              </a:ext>
            </a:extLst>
          </p:cNvPr>
          <p:cNvSpPr txBox="1"/>
          <p:nvPr/>
        </p:nvSpPr>
        <p:spPr>
          <a:xfrm>
            <a:off x="888013" y="618724"/>
            <a:ext cx="9874969" cy="457664"/>
          </a:xfrm>
          <a:prstGeom prst="rect">
            <a:avLst/>
          </a:prstGeom>
        </p:spPr>
        <p:txBody>
          <a:bodyPr vert="horz" wrap="square" lIns="0" tIns="9627" rIns="0" bIns="0" rtlCol="0">
            <a:spAutoFit/>
          </a:bodyPr>
          <a:lstStyle/>
          <a:p>
            <a:pPr marL="7701" marR="0" lvl="0" indent="0" algn="l" defTabSz="554492" rtl="0" eaLnBrk="1" fontAlgn="auto" latinLnBrk="0" hangingPunct="1">
              <a:lnSpc>
                <a:spcPct val="100000"/>
              </a:lnSpc>
              <a:spcBef>
                <a:spcPts val="76"/>
              </a:spcBef>
              <a:spcAft>
                <a:spcPts val="0"/>
              </a:spcAft>
              <a:buClrTx/>
              <a:buSzTx/>
              <a:buFontTx/>
              <a:buNone/>
              <a:tabLst/>
              <a:defRPr/>
            </a:pPr>
            <a:r>
              <a:rPr kumimoji="0" lang="en-GB" sz="2911"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How it works: </a:t>
            </a:r>
            <a:r>
              <a:rPr kumimoji="0" lang="en-GB" sz="2911" b="1" i="0" u="none" strike="noStrike" kern="1200" cap="none" spc="0" normalizeH="0" baseline="0" noProof="0">
                <a:ln>
                  <a:noFill/>
                </a:ln>
                <a:solidFill>
                  <a:srgbClr val="E02267"/>
                </a:solidFill>
                <a:effectLst/>
                <a:uLnTx/>
                <a:uFillTx/>
                <a:latin typeface="Nirmala UI" panose="020B0502040204020203" pitchFamily="34" charset="0"/>
                <a:ea typeface="+mn-ea"/>
                <a:cs typeface="Nirmala UI" panose="020B0502040204020203" pitchFamily="34" charset="0"/>
              </a:rPr>
              <a:t>Receiving a referral/signpost</a:t>
            </a:r>
            <a:endParaRPr kumimoji="0" lang="en-GB" sz="2911" b="0" i="0" u="none" strike="noStrike" kern="1200" cap="none" spc="0" normalizeH="0" baseline="0" noProof="0">
              <a:ln>
                <a:noFill/>
              </a:ln>
              <a:solidFill>
                <a:srgbClr val="E02267"/>
              </a:solidFill>
              <a:effectLst/>
              <a:uLnTx/>
              <a:uFillTx/>
              <a:latin typeface="Nirmala UI" panose="020B0502040204020203" pitchFamily="34" charset="0"/>
              <a:ea typeface="+mn-ea"/>
              <a:cs typeface="Nirmala UI" panose="020B0502040204020203" pitchFamily="34" charset="0"/>
            </a:endParaRPr>
          </a:p>
        </p:txBody>
      </p:sp>
      <p:sp>
        <p:nvSpPr>
          <p:cNvPr id="11" name="TextBox 10">
            <a:extLst>
              <a:ext uri="{FF2B5EF4-FFF2-40B4-BE49-F238E27FC236}">
                <a16:creationId xmlns:a16="http://schemas.microsoft.com/office/drawing/2014/main" id="{EE5D4E35-9D01-49DF-92F4-334C0A534FCA}"/>
              </a:ext>
            </a:extLst>
          </p:cNvPr>
          <p:cNvSpPr txBox="1"/>
          <p:nvPr/>
        </p:nvSpPr>
        <p:spPr>
          <a:xfrm>
            <a:off x="7851895" y="2376730"/>
            <a:ext cx="4112490" cy="1938992"/>
          </a:xfrm>
          <a:prstGeom prst="rect">
            <a:avLst/>
          </a:prstGeom>
          <a:noFill/>
        </p:spPr>
        <p:txBody>
          <a:bodyPr wrap="square" rtlCol="0">
            <a:spAutoFit/>
          </a:bodyPr>
          <a:lstStyle/>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New referrals land in your email/CRM</a:t>
            </a:r>
          </a:p>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Accept/decline </a:t>
            </a:r>
            <a:r>
              <a:rPr kumimoji="0" lang="en-GB" sz="2400"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in two-clicks</a:t>
            </a:r>
          </a:p>
        </p:txBody>
      </p:sp>
      <p:graphicFrame>
        <p:nvGraphicFramePr>
          <p:cNvPr id="12" name="Diagram 11">
            <a:extLst>
              <a:ext uri="{FF2B5EF4-FFF2-40B4-BE49-F238E27FC236}">
                <a16:creationId xmlns:a16="http://schemas.microsoft.com/office/drawing/2014/main" id="{5ECDFC5A-CED3-4B3A-9048-75FCD06BE6CE}"/>
              </a:ext>
            </a:extLst>
          </p:cNvPr>
          <p:cNvGraphicFramePr/>
          <p:nvPr/>
        </p:nvGraphicFramePr>
        <p:xfrm>
          <a:off x="583578" y="1397815"/>
          <a:ext cx="9994573" cy="457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 name="Picture 30">
            <a:extLst>
              <a:ext uri="{FF2B5EF4-FFF2-40B4-BE49-F238E27FC236}">
                <a16:creationId xmlns:a16="http://schemas.microsoft.com/office/drawing/2014/main" id="{8A942877-D795-43E0-BF8B-2D9CBCBAEF63}"/>
              </a:ext>
            </a:extLst>
          </p:cNvPr>
          <p:cNvPicPr>
            <a:picLocks noChangeAspect="1"/>
          </p:cNvPicPr>
          <p:nvPr/>
        </p:nvPicPr>
        <p:blipFill rotWithShape="1">
          <a:blip r:embed="rId7"/>
          <a:srcRect r="75718"/>
          <a:stretch/>
        </p:blipFill>
        <p:spPr>
          <a:xfrm>
            <a:off x="5334029" y="2611000"/>
            <a:ext cx="1448518" cy="3628276"/>
          </a:xfrm>
          <a:prstGeom prst="rect">
            <a:avLst/>
          </a:prstGeom>
        </p:spPr>
      </p:pic>
      <p:cxnSp>
        <p:nvCxnSpPr>
          <p:cNvPr id="3" name="Straight Connector 2">
            <a:extLst>
              <a:ext uri="{FF2B5EF4-FFF2-40B4-BE49-F238E27FC236}">
                <a16:creationId xmlns:a16="http://schemas.microsoft.com/office/drawing/2014/main" id="{5E9EE281-7E1C-4429-B352-FDBEEFE33CCA}"/>
              </a:ext>
            </a:extLst>
          </p:cNvPr>
          <p:cNvCxnSpPr/>
          <p:nvPr/>
        </p:nvCxnSpPr>
        <p:spPr>
          <a:xfrm>
            <a:off x="3543300" y="2410042"/>
            <a:ext cx="0" cy="4050523"/>
          </a:xfrm>
          <a:prstGeom prst="line">
            <a:avLst/>
          </a:prstGeom>
          <a:ln>
            <a:solidFill>
              <a:srgbClr val="4C4C4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A03318C-1D4F-4A38-8081-083DC4BC105F}"/>
              </a:ext>
            </a:extLst>
          </p:cNvPr>
          <p:cNvPicPr>
            <a:picLocks noChangeAspect="1"/>
          </p:cNvPicPr>
          <p:nvPr/>
        </p:nvPicPr>
        <p:blipFill>
          <a:blip r:embed="rId8"/>
          <a:stretch>
            <a:fillRect/>
          </a:stretch>
        </p:blipFill>
        <p:spPr>
          <a:xfrm>
            <a:off x="991801" y="2490061"/>
            <a:ext cx="3696130" cy="3783096"/>
          </a:xfrm>
          <a:prstGeom prst="rect">
            <a:avLst/>
          </a:prstGeom>
        </p:spPr>
      </p:pic>
      <p:sp>
        <p:nvSpPr>
          <p:cNvPr id="7" name="Rectangle 6">
            <a:extLst>
              <a:ext uri="{FF2B5EF4-FFF2-40B4-BE49-F238E27FC236}">
                <a16:creationId xmlns:a16="http://schemas.microsoft.com/office/drawing/2014/main" id="{5FF88945-5615-44BC-B7E0-14147BC28FE2}"/>
              </a:ext>
            </a:extLst>
          </p:cNvPr>
          <p:cNvSpPr/>
          <p:nvPr/>
        </p:nvSpPr>
        <p:spPr>
          <a:xfrm>
            <a:off x="1104900" y="6038850"/>
            <a:ext cx="1552574" cy="200426"/>
          </a:xfrm>
          <a:prstGeom prst="rect">
            <a:avLst/>
          </a:prstGeom>
          <a:solidFill>
            <a:srgbClr val="FA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ysClr val="windowText" lastClr="000000"/>
                </a:solidFill>
                <a:effectLst/>
                <a:uLnTx/>
                <a:uFillTx/>
                <a:latin typeface="Calibri" panose="020F0502020204030204"/>
                <a:ea typeface="+mn-ea"/>
                <a:cs typeface="+mn-cs"/>
              </a:rPr>
              <a:t>Hannah.middleton@nhs.net</a:t>
            </a:r>
          </a:p>
        </p:txBody>
      </p:sp>
      <p:sp>
        <p:nvSpPr>
          <p:cNvPr id="20" name="Rectangle 19">
            <a:extLst>
              <a:ext uri="{FF2B5EF4-FFF2-40B4-BE49-F238E27FC236}">
                <a16:creationId xmlns:a16="http://schemas.microsoft.com/office/drawing/2014/main" id="{440FBC59-6508-4142-A767-BE827DDE8FA7}"/>
              </a:ext>
            </a:extLst>
          </p:cNvPr>
          <p:cNvSpPr/>
          <p:nvPr/>
        </p:nvSpPr>
        <p:spPr>
          <a:xfrm>
            <a:off x="1104900" y="5460185"/>
            <a:ext cx="1552574" cy="200426"/>
          </a:xfrm>
          <a:prstGeom prst="rect">
            <a:avLst/>
          </a:prstGeom>
          <a:solidFill>
            <a:srgbClr val="FA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ysClr val="windowText" lastClr="000000"/>
                </a:solidFill>
                <a:effectLst/>
                <a:uLnTx/>
                <a:uFillTx/>
                <a:latin typeface="Calibri" panose="020F0502020204030204"/>
                <a:ea typeface="+mn-ea"/>
                <a:cs typeface="+mn-cs"/>
              </a:rPr>
              <a:t>Dr Hannah Middleton</a:t>
            </a:r>
          </a:p>
        </p:txBody>
      </p:sp>
      <p:sp>
        <p:nvSpPr>
          <p:cNvPr id="13" name="Arrow: Chevron 12">
            <a:extLst>
              <a:ext uri="{FF2B5EF4-FFF2-40B4-BE49-F238E27FC236}">
                <a16:creationId xmlns:a16="http://schemas.microsoft.com/office/drawing/2014/main" id="{3DFDF02A-F8C3-4805-A2C1-CA7B4A41201B}"/>
              </a:ext>
            </a:extLst>
          </p:cNvPr>
          <p:cNvSpPr/>
          <p:nvPr/>
        </p:nvSpPr>
        <p:spPr>
          <a:xfrm>
            <a:off x="4914900" y="3924408"/>
            <a:ext cx="197366" cy="914400"/>
          </a:xfrm>
          <a:prstGeom prst="chevron">
            <a:avLst/>
          </a:prstGeom>
          <a:solidFill>
            <a:srgbClr val="4C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92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8">
            <a:extLst>
              <a:ext uri="{FF2B5EF4-FFF2-40B4-BE49-F238E27FC236}">
                <a16:creationId xmlns:a16="http://schemas.microsoft.com/office/drawing/2014/main" id="{DE5650DF-B63B-4DF4-994B-CB185024E22C}"/>
              </a:ext>
            </a:extLst>
          </p:cNvPr>
          <p:cNvSpPr txBox="1"/>
          <p:nvPr/>
        </p:nvSpPr>
        <p:spPr>
          <a:xfrm>
            <a:off x="888013" y="618724"/>
            <a:ext cx="9874969" cy="457664"/>
          </a:xfrm>
          <a:prstGeom prst="rect">
            <a:avLst/>
          </a:prstGeom>
        </p:spPr>
        <p:txBody>
          <a:bodyPr vert="horz" wrap="square" lIns="0" tIns="9627" rIns="0" bIns="0" rtlCol="0">
            <a:spAutoFit/>
          </a:bodyPr>
          <a:lstStyle/>
          <a:p>
            <a:pPr marL="7701" marR="0" lvl="0" indent="0" algn="l" defTabSz="554492" rtl="0" eaLnBrk="1" fontAlgn="auto" latinLnBrk="0" hangingPunct="1">
              <a:lnSpc>
                <a:spcPct val="100000"/>
              </a:lnSpc>
              <a:spcBef>
                <a:spcPts val="76"/>
              </a:spcBef>
              <a:spcAft>
                <a:spcPts val="0"/>
              </a:spcAft>
              <a:buClrTx/>
              <a:buSzTx/>
              <a:buFontTx/>
              <a:buNone/>
              <a:tabLst/>
              <a:defRPr/>
            </a:pPr>
            <a:r>
              <a:rPr kumimoji="0" lang="en-GB" sz="2911"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How it works: </a:t>
            </a:r>
            <a:r>
              <a:rPr kumimoji="0" lang="en-GB" sz="2911" b="1" i="0" u="none" strike="noStrike" kern="1200" cap="none" spc="0" normalizeH="0" baseline="0" noProof="0">
                <a:ln>
                  <a:noFill/>
                </a:ln>
                <a:solidFill>
                  <a:srgbClr val="E02267"/>
                </a:solidFill>
                <a:effectLst/>
                <a:uLnTx/>
                <a:uFillTx/>
                <a:latin typeface="Nirmala UI" panose="020B0502040204020203" pitchFamily="34" charset="0"/>
                <a:ea typeface="+mn-ea"/>
                <a:cs typeface="Nirmala UI" panose="020B0502040204020203" pitchFamily="34" charset="0"/>
              </a:rPr>
              <a:t>Track outcomes</a:t>
            </a:r>
            <a:endParaRPr kumimoji="0" lang="en-GB" sz="2911" b="0" i="0" u="none" strike="noStrike" kern="1200" cap="none" spc="0" normalizeH="0" baseline="0" noProof="0">
              <a:ln>
                <a:noFill/>
              </a:ln>
              <a:solidFill>
                <a:srgbClr val="E02267"/>
              </a:solidFill>
              <a:effectLst/>
              <a:uLnTx/>
              <a:uFillTx/>
              <a:latin typeface="Nirmala UI" panose="020B0502040204020203" pitchFamily="34" charset="0"/>
              <a:ea typeface="+mn-ea"/>
              <a:cs typeface="Nirmala UI" panose="020B0502040204020203" pitchFamily="34" charset="0"/>
            </a:endParaRPr>
          </a:p>
        </p:txBody>
      </p:sp>
      <p:grpSp>
        <p:nvGrpSpPr>
          <p:cNvPr id="8" name="Group 7">
            <a:extLst>
              <a:ext uri="{FF2B5EF4-FFF2-40B4-BE49-F238E27FC236}">
                <a16:creationId xmlns:a16="http://schemas.microsoft.com/office/drawing/2014/main" id="{5F622E11-6E16-4904-995E-A1AD5B28D3E7}"/>
              </a:ext>
            </a:extLst>
          </p:cNvPr>
          <p:cNvGrpSpPr/>
          <p:nvPr/>
        </p:nvGrpSpPr>
        <p:grpSpPr>
          <a:xfrm>
            <a:off x="731827" y="2176906"/>
            <a:ext cx="6644212" cy="4516840"/>
            <a:chOff x="7160772" y="2560777"/>
            <a:chExt cx="5102860" cy="3469004"/>
          </a:xfrm>
        </p:grpSpPr>
        <p:sp>
          <p:nvSpPr>
            <p:cNvPr id="9" name="object 8">
              <a:extLst>
                <a:ext uri="{FF2B5EF4-FFF2-40B4-BE49-F238E27FC236}">
                  <a16:creationId xmlns:a16="http://schemas.microsoft.com/office/drawing/2014/main" id="{B3AD524A-EC48-4FEB-8A64-5A727031238A}"/>
                </a:ext>
              </a:extLst>
            </p:cNvPr>
            <p:cNvSpPr/>
            <p:nvPr/>
          </p:nvSpPr>
          <p:spPr>
            <a:xfrm>
              <a:off x="7160772" y="2560777"/>
              <a:ext cx="5102860" cy="3469004"/>
            </a:xfrm>
            <a:custGeom>
              <a:avLst/>
              <a:gdLst/>
              <a:ahLst/>
              <a:cxnLst/>
              <a:rect l="l" t="t" r="r" b="b"/>
              <a:pathLst>
                <a:path w="5102859" h="3469004">
                  <a:moveTo>
                    <a:pt x="4923462" y="0"/>
                  </a:moveTo>
                  <a:lnTo>
                    <a:pt x="179041" y="0"/>
                  </a:lnTo>
                  <a:lnTo>
                    <a:pt x="131439" y="6396"/>
                  </a:lnTo>
                  <a:lnTo>
                    <a:pt x="88669" y="24446"/>
                  </a:lnTo>
                  <a:lnTo>
                    <a:pt x="52434" y="52444"/>
                  </a:lnTo>
                  <a:lnTo>
                    <a:pt x="24440" y="88684"/>
                  </a:lnTo>
                  <a:lnTo>
                    <a:pt x="6394" y="131459"/>
                  </a:lnTo>
                  <a:lnTo>
                    <a:pt x="0" y="179062"/>
                  </a:lnTo>
                  <a:lnTo>
                    <a:pt x="0" y="3468700"/>
                  </a:lnTo>
                  <a:lnTo>
                    <a:pt x="5102472" y="3468700"/>
                  </a:lnTo>
                  <a:lnTo>
                    <a:pt x="5102472" y="179062"/>
                  </a:lnTo>
                  <a:lnTo>
                    <a:pt x="5096078" y="131459"/>
                  </a:lnTo>
                  <a:lnTo>
                    <a:pt x="5078033" y="88684"/>
                  </a:lnTo>
                  <a:lnTo>
                    <a:pt x="5050042" y="52444"/>
                  </a:lnTo>
                  <a:lnTo>
                    <a:pt x="5013813" y="24446"/>
                  </a:lnTo>
                  <a:lnTo>
                    <a:pt x="4971051" y="6396"/>
                  </a:lnTo>
                  <a:close/>
                </a:path>
              </a:pathLst>
            </a:custGeom>
            <a:solidFill>
              <a:srgbClr val="4C4C4C"/>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p:txBody>
        </p:sp>
        <p:sp>
          <p:nvSpPr>
            <p:cNvPr id="10" name="object 10">
              <a:extLst>
                <a:ext uri="{FF2B5EF4-FFF2-40B4-BE49-F238E27FC236}">
                  <a16:creationId xmlns:a16="http://schemas.microsoft.com/office/drawing/2014/main" id="{D2E300DE-D113-4A5A-8285-A88107D40121}"/>
                </a:ext>
              </a:extLst>
            </p:cNvPr>
            <p:cNvSpPr/>
            <p:nvPr/>
          </p:nvSpPr>
          <p:spPr>
            <a:xfrm>
              <a:off x="7295062" y="2739829"/>
              <a:ext cx="4834255" cy="3110865"/>
            </a:xfrm>
            <a:custGeom>
              <a:avLst/>
              <a:gdLst/>
              <a:ahLst/>
              <a:cxnLst/>
              <a:rect l="l" t="t" r="r" b="b"/>
              <a:pathLst>
                <a:path w="4834255" h="3110865">
                  <a:moveTo>
                    <a:pt x="4833947" y="0"/>
                  </a:moveTo>
                  <a:lnTo>
                    <a:pt x="0" y="0"/>
                  </a:lnTo>
                  <a:lnTo>
                    <a:pt x="0" y="3110627"/>
                  </a:lnTo>
                  <a:lnTo>
                    <a:pt x="4833947" y="3110627"/>
                  </a:lnTo>
                  <a:lnTo>
                    <a:pt x="4833947" y="0"/>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endParaRPr>
            </a:p>
          </p:txBody>
        </p:sp>
      </p:grpSp>
      <p:sp>
        <p:nvSpPr>
          <p:cNvPr id="11" name="TextBox 10">
            <a:extLst>
              <a:ext uri="{FF2B5EF4-FFF2-40B4-BE49-F238E27FC236}">
                <a16:creationId xmlns:a16="http://schemas.microsoft.com/office/drawing/2014/main" id="{EE5D4E35-9D01-49DF-92F4-334C0A534FCA}"/>
              </a:ext>
            </a:extLst>
          </p:cNvPr>
          <p:cNvSpPr txBox="1"/>
          <p:nvPr/>
        </p:nvSpPr>
        <p:spPr>
          <a:xfrm>
            <a:off x="7765242" y="2223780"/>
            <a:ext cx="4158697" cy="4524315"/>
          </a:xfrm>
          <a:prstGeom prst="rect">
            <a:avLst/>
          </a:prstGeom>
          <a:noFill/>
        </p:spPr>
        <p:txBody>
          <a:bodyPr wrap="square" rtlCol="0">
            <a:spAutoFit/>
          </a:bodyPr>
          <a:lstStyle/>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Number of referrals </a:t>
            </a:r>
            <a:r>
              <a:rPr kumimoji="0" lang="en-GB" sz="2400" b="0" i="0" u="none" strike="noStrike" kern="1200" cap="none" spc="0" normalizeH="0" baseline="0" noProof="0">
                <a:ln>
                  <a:noFill/>
                </a:ln>
                <a:solidFill>
                  <a:prstClr val="black"/>
                </a:solidFill>
                <a:effectLst/>
                <a:uLnTx/>
                <a:uFillTx/>
                <a:latin typeface="Nirmala UI" panose="020B0502040204020203" pitchFamily="34" charset="0"/>
                <a:ea typeface="+mn-ea"/>
                <a:cs typeface="Nirmala UI" panose="020B0502040204020203" pitchFamily="34" charset="0"/>
              </a:rPr>
              <a:t>broken down by source</a:t>
            </a:r>
            <a:endParaRPr kumimoji="0" lang="en-GB" sz="2400" b="1" i="0" u="none" strike="noStrike" kern="1200" cap="none" spc="0" normalizeH="0" baseline="0" noProof="0">
              <a:ln>
                <a:noFill/>
              </a:ln>
              <a:solidFill>
                <a:srgbClr val="000000"/>
              </a:solidFill>
              <a:effectLst/>
              <a:uLnTx/>
              <a:uFillTx/>
              <a:latin typeface="Nirmala UI" panose="020B0502040204020203" pitchFamily="34" charset="0"/>
              <a:ea typeface="+mn-ea"/>
              <a:cs typeface="Nirmala UI" panose="020B0502040204020203" pitchFamily="34" charset="0"/>
            </a:endParaRPr>
          </a:p>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1" i="0" u="none" strike="noStrike" kern="1200" cap="none" spc="0" normalizeH="0" baseline="0" noProof="0">
              <a:ln>
                <a:noFill/>
              </a:ln>
              <a:solidFill>
                <a:srgbClr val="000000"/>
              </a:solidFill>
              <a:effectLst/>
              <a:uLnTx/>
              <a:uFillTx/>
              <a:latin typeface="Nirmala UI" panose="020B0502040204020203" pitchFamily="34" charset="0"/>
              <a:ea typeface="+mn-ea"/>
              <a:cs typeface="Nirmala UI" panose="020B0502040204020203" pitchFamily="34" charset="0"/>
            </a:endParaRPr>
          </a:p>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a:ln>
                  <a:noFill/>
                </a:ln>
                <a:solidFill>
                  <a:srgbClr val="000000"/>
                </a:solidFill>
                <a:effectLst/>
                <a:uLnTx/>
                <a:uFillTx/>
                <a:latin typeface="Nirmala UI" panose="020B0502040204020203" pitchFamily="34" charset="0"/>
                <a:ea typeface="+mn-ea"/>
                <a:cs typeface="Nirmala UI" panose="020B0502040204020203" pitchFamily="34" charset="0"/>
              </a:rPr>
              <a:t>Wellbeing improvement </a:t>
            </a:r>
            <a:r>
              <a:rPr kumimoji="0" lang="en-GB" sz="2400" b="0" i="0" u="none" strike="noStrike" kern="1200" cap="none" spc="0" normalizeH="0" baseline="0" noProof="0">
                <a:ln>
                  <a:noFill/>
                </a:ln>
                <a:solidFill>
                  <a:srgbClr val="000000"/>
                </a:solidFill>
                <a:effectLst/>
                <a:uLnTx/>
                <a:uFillTx/>
                <a:latin typeface="Nirmala UI" panose="020B0502040204020203" pitchFamily="34" charset="0"/>
                <a:ea typeface="+mn-ea"/>
                <a:cs typeface="Nirmala UI" panose="020B0502040204020203" pitchFamily="34" charset="0"/>
              </a:rPr>
              <a:t>for clients accessing your support</a:t>
            </a:r>
          </a:p>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0" i="0" u="none" strike="noStrike" kern="1200" cap="none" spc="0" normalizeH="0" baseline="0" noProof="0">
              <a:ln>
                <a:noFill/>
              </a:ln>
              <a:solidFill>
                <a:srgbClr val="000000"/>
              </a:solidFill>
              <a:effectLst/>
              <a:uLnTx/>
              <a:uFillTx/>
              <a:latin typeface="Nirmala UI" panose="020B0502040204020203" pitchFamily="34" charset="0"/>
              <a:ea typeface="+mn-ea"/>
              <a:cs typeface="Nirmala UI" panose="020B0502040204020203" pitchFamily="34" charset="0"/>
            </a:endParaRPr>
          </a:p>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a:ln>
                  <a:noFill/>
                </a:ln>
                <a:solidFill>
                  <a:srgbClr val="000000"/>
                </a:solidFill>
                <a:effectLst/>
                <a:uLnTx/>
                <a:uFillTx/>
                <a:latin typeface="Nirmala UI" panose="020B0502040204020203" pitchFamily="34" charset="0"/>
                <a:ea typeface="+mn-ea"/>
                <a:cs typeface="Nirmala UI" panose="020B0502040204020203" pitchFamily="34" charset="0"/>
              </a:rPr>
              <a:t>GP appointment reduction</a:t>
            </a:r>
          </a:p>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1" i="0" u="none" strike="noStrike" kern="1200" cap="none" spc="0" normalizeH="0" baseline="0" noProof="0">
              <a:ln>
                <a:noFill/>
              </a:ln>
              <a:solidFill>
                <a:srgbClr val="000000"/>
              </a:solidFill>
              <a:effectLst/>
              <a:uLnTx/>
              <a:uFillTx/>
              <a:latin typeface="Nirmala UI" panose="020B0502040204020203" pitchFamily="34" charset="0"/>
              <a:ea typeface="+mn-ea"/>
              <a:cs typeface="Nirmala UI" panose="020B0502040204020203" pitchFamily="34" charset="0"/>
            </a:endParaRPr>
          </a:p>
          <a:p>
            <a:pPr marL="346558" marR="0" lvl="0" indent="-346558" algn="l" defTabSz="55449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a:ln>
                  <a:noFill/>
                </a:ln>
                <a:solidFill>
                  <a:srgbClr val="000000"/>
                </a:solidFill>
                <a:effectLst/>
                <a:uLnTx/>
                <a:uFillTx/>
                <a:latin typeface="Nirmala UI" panose="020B0502040204020203" pitchFamily="34" charset="0"/>
                <a:ea typeface="+mn-ea"/>
                <a:cs typeface="Nirmala UI" panose="020B0502040204020203" pitchFamily="34" charset="0"/>
              </a:rPr>
              <a:t>Aggregated, anonymous data</a:t>
            </a:r>
          </a:p>
        </p:txBody>
      </p:sp>
      <p:pic>
        <p:nvPicPr>
          <p:cNvPr id="12" name="Picture 11">
            <a:extLst>
              <a:ext uri="{FF2B5EF4-FFF2-40B4-BE49-F238E27FC236}">
                <a16:creationId xmlns:a16="http://schemas.microsoft.com/office/drawing/2014/main" id="{8FFCBE24-F5A7-4D5D-8E9B-018C3F75E9F1}"/>
              </a:ext>
            </a:extLst>
          </p:cNvPr>
          <p:cNvPicPr>
            <a:picLocks noChangeAspect="1"/>
          </p:cNvPicPr>
          <p:nvPr/>
        </p:nvPicPr>
        <p:blipFill rotWithShape="1">
          <a:blip r:embed="rId2"/>
          <a:srcRect b="46811"/>
          <a:stretch/>
        </p:blipFill>
        <p:spPr>
          <a:xfrm>
            <a:off x="1295883" y="2593143"/>
            <a:ext cx="5516067" cy="3742828"/>
          </a:xfrm>
          <a:prstGeom prst="rect">
            <a:avLst/>
          </a:prstGeom>
        </p:spPr>
      </p:pic>
      <p:graphicFrame>
        <p:nvGraphicFramePr>
          <p:cNvPr id="13" name="Diagram 12">
            <a:extLst>
              <a:ext uri="{FF2B5EF4-FFF2-40B4-BE49-F238E27FC236}">
                <a16:creationId xmlns:a16="http://schemas.microsoft.com/office/drawing/2014/main" id="{C1E71B2F-9CCF-484F-BF86-BEAA9C970D01}"/>
              </a:ext>
            </a:extLst>
          </p:cNvPr>
          <p:cNvGraphicFramePr/>
          <p:nvPr/>
        </p:nvGraphicFramePr>
        <p:xfrm>
          <a:off x="583578" y="1397815"/>
          <a:ext cx="9994573" cy="457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8383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452B86-9077-7D7F-828C-B9D4D4E8309E}"/>
              </a:ext>
            </a:extLst>
          </p:cNvPr>
          <p:cNvSpPr txBox="1"/>
          <p:nvPr/>
        </p:nvSpPr>
        <p:spPr>
          <a:xfrm>
            <a:off x="1447423" y="604721"/>
            <a:ext cx="8948434" cy="3385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To be listed onto Joy  please click the link and complete the form and we will do the rest. </a:t>
            </a:r>
            <a:r>
              <a:rPr kumimoji="0" lang="en-GB" sz="2800" b="0" i="0" u="sng"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0" i="0" u="sng" strike="noStrike" kern="1200" cap="none" spc="0" normalizeH="0" baseline="0" noProof="0">
                <a:ln>
                  <a:noFill/>
                </a:ln>
                <a:solidFill>
                  <a:prstClr val="black"/>
                </a:solidFill>
                <a:effectLst/>
                <a:uLnTx/>
                <a:uFillTx/>
                <a:latin typeface="Calibri" panose="020F0502020204030204"/>
                <a:ea typeface="+mn-ea"/>
                <a:cs typeface="+mn-cs"/>
                <a:hlinkClick r:id="rId2"/>
              </a:rPr>
              <a:t>Sign up to Joy</a:t>
            </a:r>
            <a:endParaRPr kumimoji="0" lang="en-GB" sz="28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If you would prefer to organise a discussion, please contact </a:t>
            </a:r>
            <a:r>
              <a:rPr kumimoji="0" lang="en-GB" sz="2800" b="0" i="0" u="sng" strike="noStrike" kern="1200" cap="none" spc="0" normalizeH="0" baseline="0" noProof="0">
                <a:ln>
                  <a:noFill/>
                </a:ln>
                <a:solidFill>
                  <a:prstClr val="black"/>
                </a:solidFill>
                <a:effectLst/>
                <a:uLnTx/>
                <a:uFillTx/>
                <a:latin typeface="Calibri" panose="020F0502020204030204"/>
                <a:ea typeface="+mn-ea"/>
                <a:cs typeface="+mn-cs"/>
                <a:hlinkClick r:id="" action="ppaction://noaction"/>
              </a:rPr>
              <a:t>socialprescribing@lbbd.gov.uk</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and we can organise a further information session. </a:t>
            </a:r>
          </a:p>
        </p:txBody>
      </p:sp>
      <p:sp>
        <p:nvSpPr>
          <p:cNvPr id="6" name="TextBox 5">
            <a:extLst>
              <a:ext uri="{FF2B5EF4-FFF2-40B4-BE49-F238E27FC236}">
                <a16:creationId xmlns:a16="http://schemas.microsoft.com/office/drawing/2014/main" id="{A971364D-D045-FDD3-669C-807A4338E93E}"/>
              </a:ext>
            </a:extLst>
          </p:cNvPr>
          <p:cNvSpPr txBox="1"/>
          <p:nvPr/>
        </p:nvSpPr>
        <p:spPr>
          <a:xfrm>
            <a:off x="3916379" y="410305"/>
            <a:ext cx="63102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How to sign up to Joy</a:t>
            </a:r>
          </a:p>
        </p:txBody>
      </p:sp>
    </p:spTree>
    <p:extLst>
      <p:ext uri="{BB962C8B-B14F-4D97-AF65-F5344CB8AC3E}">
        <p14:creationId xmlns:p14="http://schemas.microsoft.com/office/powerpoint/2010/main" val="1071938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0D0F-39A2-4828-36CD-1F948AD55C0E}"/>
              </a:ext>
            </a:extLst>
          </p:cNvPr>
          <p:cNvSpPr>
            <a:spLocks noGrp="1"/>
          </p:cNvSpPr>
          <p:nvPr>
            <p:ph type="title"/>
          </p:nvPr>
        </p:nvSpPr>
        <p:spPr/>
        <p:txBody>
          <a:bodyPr/>
          <a:lstStyle/>
          <a:p>
            <a:pPr algn="ctr"/>
            <a:r>
              <a:rPr lang="en-GB" b="1"/>
              <a:t>Myth busting/Q &amp;A</a:t>
            </a:r>
          </a:p>
        </p:txBody>
      </p:sp>
      <p:sp>
        <p:nvSpPr>
          <p:cNvPr id="3" name="Text Placeholder 2">
            <a:extLst>
              <a:ext uri="{FF2B5EF4-FFF2-40B4-BE49-F238E27FC236}">
                <a16:creationId xmlns:a16="http://schemas.microsoft.com/office/drawing/2014/main" id="{DEA01113-86CA-0C3E-5052-BDED9D4CFF88}"/>
              </a:ext>
            </a:extLst>
          </p:cNvPr>
          <p:cNvSpPr>
            <a:spLocks noGrp="1"/>
          </p:cNvSpPr>
          <p:nvPr>
            <p:ph type="body" idx="1"/>
          </p:nvPr>
        </p:nvSpPr>
        <p:spPr>
          <a:xfrm>
            <a:off x="836610" y="1134951"/>
            <a:ext cx="5157787" cy="615723"/>
          </a:xfrm>
        </p:spPr>
        <p:txBody>
          <a:bodyPr>
            <a:normAutofit lnSpcReduction="10000"/>
          </a:bodyPr>
          <a:lstStyle/>
          <a:p>
            <a:pPr algn="ctr"/>
            <a:r>
              <a:rPr lang="en-GB"/>
              <a:t> Topics</a:t>
            </a:r>
          </a:p>
        </p:txBody>
      </p:sp>
      <p:sp>
        <p:nvSpPr>
          <p:cNvPr id="4" name="Content Placeholder 3">
            <a:extLst>
              <a:ext uri="{FF2B5EF4-FFF2-40B4-BE49-F238E27FC236}">
                <a16:creationId xmlns:a16="http://schemas.microsoft.com/office/drawing/2014/main" id="{A56698F3-1A94-B74D-8231-71E7D24F9398}"/>
              </a:ext>
            </a:extLst>
          </p:cNvPr>
          <p:cNvSpPr>
            <a:spLocks noGrp="1"/>
          </p:cNvSpPr>
          <p:nvPr>
            <p:ph sz="half" idx="2"/>
          </p:nvPr>
        </p:nvSpPr>
        <p:spPr>
          <a:xfrm>
            <a:off x="836610" y="1899669"/>
            <a:ext cx="5259390" cy="4446701"/>
          </a:xfrm>
        </p:spPr>
        <p:txBody>
          <a:bodyPr>
            <a:normAutofit lnSpcReduction="10000"/>
          </a:bodyPr>
          <a:lstStyle/>
          <a:p>
            <a:r>
              <a:rPr lang="en-GB" sz="3000"/>
              <a:t>Managing the number of referrals</a:t>
            </a:r>
          </a:p>
          <a:p>
            <a:r>
              <a:rPr lang="en-GB" sz="3000"/>
              <a:t>Overwhelmed by referrals of those with conditions I cannot support</a:t>
            </a:r>
          </a:p>
          <a:p>
            <a:r>
              <a:rPr lang="en-GB" sz="3000"/>
              <a:t> All my referrals would have to come via Joy ?</a:t>
            </a:r>
          </a:p>
          <a:p>
            <a:r>
              <a:rPr lang="en-GB" sz="3000"/>
              <a:t>Difficulties with using the Joy marketplace</a:t>
            </a:r>
          </a:p>
          <a:p>
            <a:r>
              <a:rPr lang="en-GB" sz="3000"/>
              <a:t>How do I sign up to Joy</a:t>
            </a:r>
          </a:p>
          <a:p>
            <a:pPr marL="0" indent="0">
              <a:buNone/>
            </a:pPr>
            <a:endParaRPr lang="en-GB"/>
          </a:p>
        </p:txBody>
      </p:sp>
      <p:sp>
        <p:nvSpPr>
          <p:cNvPr id="5" name="Text Placeholder 4">
            <a:extLst>
              <a:ext uri="{FF2B5EF4-FFF2-40B4-BE49-F238E27FC236}">
                <a16:creationId xmlns:a16="http://schemas.microsoft.com/office/drawing/2014/main" id="{DB7CFD26-E961-21EE-7436-A2F2F755D9FB}"/>
              </a:ext>
            </a:extLst>
          </p:cNvPr>
          <p:cNvSpPr>
            <a:spLocks noGrp="1"/>
          </p:cNvSpPr>
          <p:nvPr>
            <p:ph type="body" sz="quarter" idx="3"/>
          </p:nvPr>
        </p:nvSpPr>
        <p:spPr>
          <a:xfrm>
            <a:off x="6096000" y="1529557"/>
            <a:ext cx="5183188" cy="416718"/>
          </a:xfrm>
        </p:spPr>
        <p:txBody>
          <a:bodyPr>
            <a:normAutofit lnSpcReduction="10000"/>
          </a:bodyPr>
          <a:lstStyle/>
          <a:p>
            <a:pPr algn="ctr"/>
            <a:r>
              <a:rPr lang="en-GB"/>
              <a:t> Topics</a:t>
            </a:r>
          </a:p>
        </p:txBody>
      </p:sp>
      <p:sp>
        <p:nvSpPr>
          <p:cNvPr id="6" name="Content Placeholder 5">
            <a:extLst>
              <a:ext uri="{FF2B5EF4-FFF2-40B4-BE49-F238E27FC236}">
                <a16:creationId xmlns:a16="http://schemas.microsoft.com/office/drawing/2014/main" id="{7F52FE6E-CB42-DFEC-E50A-9CF09F377109}"/>
              </a:ext>
            </a:extLst>
          </p:cNvPr>
          <p:cNvSpPr>
            <a:spLocks noGrp="1"/>
          </p:cNvSpPr>
          <p:nvPr>
            <p:ph sz="quarter" idx="4"/>
          </p:nvPr>
        </p:nvSpPr>
        <p:spPr>
          <a:xfrm>
            <a:off x="6096000" y="1946275"/>
            <a:ext cx="5183188" cy="4079194"/>
          </a:xfrm>
        </p:spPr>
        <p:txBody>
          <a:bodyPr>
            <a:normAutofit lnSpcReduction="10000"/>
          </a:bodyPr>
          <a:lstStyle/>
          <a:p>
            <a:r>
              <a:rPr lang="en-GB"/>
              <a:t>Evaluation at the end of the Project- what is required</a:t>
            </a:r>
          </a:p>
          <a:p>
            <a:r>
              <a:rPr lang="en-GB"/>
              <a:t>What support  would be available?</a:t>
            </a:r>
          </a:p>
          <a:p>
            <a:r>
              <a:rPr lang="en-GB"/>
              <a:t>Who manages the fund in Barking and Dagenham?</a:t>
            </a:r>
          </a:p>
          <a:p>
            <a:r>
              <a:rPr lang="en-GB"/>
              <a:t>I cannot meet the criteria required to access the funding</a:t>
            </a:r>
          </a:p>
          <a:p>
            <a:r>
              <a:rPr lang="en-GB"/>
              <a:t>Opportunities for collaboration</a:t>
            </a:r>
          </a:p>
        </p:txBody>
      </p:sp>
    </p:spTree>
    <p:extLst>
      <p:ext uri="{BB962C8B-B14F-4D97-AF65-F5344CB8AC3E}">
        <p14:creationId xmlns:p14="http://schemas.microsoft.com/office/powerpoint/2010/main" val="3593966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84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D8F07-B4BA-8162-7DD5-B40CA09ACB79}"/>
              </a:ext>
            </a:extLst>
          </p:cNvPr>
          <p:cNvPicPr>
            <a:picLocks noChangeAspect="1"/>
          </p:cNvPicPr>
          <p:nvPr/>
        </p:nvPicPr>
        <p:blipFill>
          <a:blip r:embed="rId3"/>
          <a:stretch>
            <a:fillRect/>
          </a:stretch>
        </p:blipFill>
        <p:spPr>
          <a:xfrm>
            <a:off x="72217" y="689430"/>
            <a:ext cx="6122662" cy="2739570"/>
          </a:xfrm>
          <a:prstGeom prst="rect">
            <a:avLst/>
          </a:prstGeom>
          <a:solidFill>
            <a:schemeClr val="accent5"/>
          </a:solidFill>
          <a:ln>
            <a:solidFill>
              <a:srgbClr val="FF0000"/>
            </a:solidFill>
          </a:ln>
          <a:effectLst>
            <a:glow rad="127000">
              <a:srgbClr val="FF0000"/>
            </a:glow>
            <a:reflection stA="97000" endPos="65000" dist="50800" dir="5400000" sy="-100000" algn="bl" rotWithShape="0"/>
          </a:effectLst>
        </p:spPr>
      </p:pic>
      <p:sp>
        <p:nvSpPr>
          <p:cNvPr id="4" name="TextBox 3">
            <a:extLst>
              <a:ext uri="{FF2B5EF4-FFF2-40B4-BE49-F238E27FC236}">
                <a16:creationId xmlns:a16="http://schemas.microsoft.com/office/drawing/2014/main" id="{D2603F7F-3A1E-38AE-B409-D83D6A97EC44}"/>
              </a:ext>
            </a:extLst>
          </p:cNvPr>
          <p:cNvSpPr txBox="1"/>
          <p:nvPr/>
        </p:nvSpPr>
        <p:spPr>
          <a:xfrm>
            <a:off x="3209251" y="1"/>
            <a:ext cx="6337085" cy="646331"/>
          </a:xfrm>
          <a:prstGeom prst="rect">
            <a:avLst/>
          </a:prstGeom>
          <a:noFill/>
        </p:spPr>
        <p:txBody>
          <a:bodyPr wrap="square" rtlCol="0">
            <a:spAutoFit/>
          </a:bodyPr>
          <a:lstStyle/>
          <a:p>
            <a:r>
              <a:rPr lang="en-GB" sz="3600"/>
              <a:t>Who uses social prescribing</a:t>
            </a:r>
          </a:p>
        </p:txBody>
      </p:sp>
      <p:pic>
        <p:nvPicPr>
          <p:cNvPr id="6" name="Picture 5">
            <a:extLst>
              <a:ext uri="{FF2B5EF4-FFF2-40B4-BE49-F238E27FC236}">
                <a16:creationId xmlns:a16="http://schemas.microsoft.com/office/drawing/2014/main" id="{D8693014-C51F-7B14-9E23-419B5A6C9ACF}"/>
              </a:ext>
            </a:extLst>
          </p:cNvPr>
          <p:cNvPicPr>
            <a:picLocks noChangeAspect="1"/>
          </p:cNvPicPr>
          <p:nvPr/>
        </p:nvPicPr>
        <p:blipFill>
          <a:blip r:embed="rId4"/>
          <a:stretch>
            <a:fillRect/>
          </a:stretch>
        </p:blipFill>
        <p:spPr>
          <a:xfrm>
            <a:off x="6443263" y="646331"/>
            <a:ext cx="5530764" cy="3507818"/>
          </a:xfrm>
          <a:prstGeom prst="rect">
            <a:avLst/>
          </a:prstGeom>
          <a:effectLst>
            <a:glow rad="127000">
              <a:srgbClr val="FF0000"/>
            </a:glow>
          </a:effectLst>
        </p:spPr>
      </p:pic>
      <p:pic>
        <p:nvPicPr>
          <p:cNvPr id="7" name="Picture 6">
            <a:extLst>
              <a:ext uri="{FF2B5EF4-FFF2-40B4-BE49-F238E27FC236}">
                <a16:creationId xmlns:a16="http://schemas.microsoft.com/office/drawing/2014/main" id="{17109DEC-22FC-0569-B89E-F56FCDFB2540}"/>
              </a:ext>
            </a:extLst>
          </p:cNvPr>
          <p:cNvPicPr>
            <a:picLocks noChangeAspect="1"/>
          </p:cNvPicPr>
          <p:nvPr/>
        </p:nvPicPr>
        <p:blipFill>
          <a:blip r:embed="rId5"/>
          <a:stretch>
            <a:fillRect/>
          </a:stretch>
        </p:blipFill>
        <p:spPr>
          <a:xfrm>
            <a:off x="72217" y="3430462"/>
            <a:ext cx="6122662" cy="3283368"/>
          </a:xfrm>
          <a:prstGeom prst="rect">
            <a:avLst/>
          </a:prstGeom>
          <a:effectLst>
            <a:glow rad="127000">
              <a:srgbClr val="FF0000"/>
            </a:glow>
          </a:effectLst>
        </p:spPr>
      </p:pic>
    </p:spTree>
    <p:extLst>
      <p:ext uri="{BB962C8B-B14F-4D97-AF65-F5344CB8AC3E}">
        <p14:creationId xmlns:p14="http://schemas.microsoft.com/office/powerpoint/2010/main" val="2457108962"/>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03F7F-3A1E-38AE-B409-D83D6A97EC44}"/>
              </a:ext>
            </a:extLst>
          </p:cNvPr>
          <p:cNvSpPr txBox="1"/>
          <p:nvPr/>
        </p:nvSpPr>
        <p:spPr>
          <a:xfrm>
            <a:off x="3209251" y="1"/>
            <a:ext cx="6337085" cy="646331"/>
          </a:xfrm>
          <a:prstGeom prst="rect">
            <a:avLst/>
          </a:prstGeom>
          <a:noFill/>
        </p:spPr>
        <p:txBody>
          <a:bodyPr wrap="square" rtlCol="0">
            <a:spAutoFit/>
          </a:bodyPr>
          <a:lstStyle/>
          <a:p>
            <a:r>
              <a:rPr lang="en-GB" sz="3600"/>
              <a:t>Who uses social prescribing</a:t>
            </a:r>
          </a:p>
        </p:txBody>
      </p:sp>
    </p:spTree>
    <p:extLst>
      <p:ext uri="{BB962C8B-B14F-4D97-AF65-F5344CB8AC3E}">
        <p14:creationId xmlns:p14="http://schemas.microsoft.com/office/powerpoint/2010/main" val="3787080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616D388-77E0-4622-B1C9-0A556E2F7757}"/>
              </a:ext>
            </a:extLst>
          </p:cNvPr>
          <p:cNvSpPr txBox="1"/>
          <p:nvPr/>
        </p:nvSpPr>
        <p:spPr>
          <a:xfrm>
            <a:off x="0" y="0"/>
            <a:ext cx="4520629" cy="338554"/>
          </a:xfrm>
          <a:prstGeom prst="rect">
            <a:avLst/>
          </a:prstGeom>
          <a:solidFill>
            <a:srgbClr val="009999"/>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Demographics April - Sep  2023</a:t>
            </a:r>
            <a:endParaRPr kumimoji="0" lang="en-GB" sz="1600" b="0" i="0" u="none" strike="noStrike" kern="1200" cap="none" spc="0" normalizeH="0" baseline="0" noProof="0">
              <a:ln>
                <a:noFill/>
              </a:ln>
              <a:solidFill>
                <a:prstClr val="white"/>
              </a:solidFill>
              <a:effectLst/>
              <a:uLnTx/>
              <a:uFillTx/>
              <a:latin typeface="Arial"/>
              <a:ea typeface="+mn-ea"/>
              <a:cs typeface="Arial"/>
            </a:endParaRPr>
          </a:p>
        </p:txBody>
      </p:sp>
      <p:cxnSp>
        <p:nvCxnSpPr>
          <p:cNvPr id="57" name="Straight Connector 56">
            <a:extLst>
              <a:ext uri="{FF2B5EF4-FFF2-40B4-BE49-F238E27FC236}">
                <a16:creationId xmlns:a16="http://schemas.microsoft.com/office/drawing/2014/main" id="{63AF783D-0112-4277-AD55-7F1F11B8743C}"/>
              </a:ext>
            </a:extLst>
          </p:cNvPr>
          <p:cNvCxnSpPr>
            <a:cxnSpLocks/>
          </p:cNvCxnSpPr>
          <p:nvPr/>
        </p:nvCxnSpPr>
        <p:spPr>
          <a:xfrm>
            <a:off x="6482878" y="0"/>
            <a:ext cx="0" cy="297259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A0E4C56-22C2-44E6-B14C-0B6D7093413C}"/>
              </a:ext>
            </a:extLst>
          </p:cNvPr>
          <p:cNvCxnSpPr>
            <a:cxnSpLocks/>
          </p:cNvCxnSpPr>
          <p:nvPr/>
        </p:nvCxnSpPr>
        <p:spPr>
          <a:xfrm flipH="1">
            <a:off x="34210" y="2972595"/>
            <a:ext cx="12123580" cy="0"/>
          </a:xfrm>
          <a:prstGeom prst="line">
            <a:avLst/>
          </a:prstGeom>
          <a:ln w="57150">
            <a:solidFill>
              <a:srgbClr val="33CCCC"/>
            </a:solidFill>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E0CE045F-4670-48F8-A9C6-83F8821AB333}"/>
              </a:ext>
            </a:extLst>
          </p:cNvPr>
          <p:cNvGraphicFramePr>
            <a:graphicFrameLocks/>
          </p:cNvGraphicFramePr>
          <p:nvPr/>
        </p:nvGraphicFramePr>
        <p:xfrm>
          <a:off x="411482" y="499808"/>
          <a:ext cx="5650037" cy="22844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FB6B5133-FEE2-8BB5-CC1D-9AD1DE46BA82}"/>
              </a:ext>
            </a:extLst>
          </p:cNvPr>
          <p:cNvGraphicFramePr>
            <a:graphicFrameLocks/>
          </p:cNvGraphicFramePr>
          <p:nvPr/>
        </p:nvGraphicFramePr>
        <p:xfrm>
          <a:off x="6904237" y="84226"/>
          <a:ext cx="4672065" cy="27000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FB7FEBF4-A945-00C1-DF8C-4AFC08274464}"/>
              </a:ext>
            </a:extLst>
          </p:cNvPr>
          <p:cNvGraphicFramePr>
            <a:graphicFrameLocks/>
          </p:cNvGraphicFramePr>
          <p:nvPr/>
        </p:nvGraphicFramePr>
        <p:xfrm>
          <a:off x="2505456" y="3284102"/>
          <a:ext cx="7790687" cy="348966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4838687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B8568-C63A-F9BF-9D59-3ACD0CD081C0}"/>
              </a:ext>
            </a:extLst>
          </p:cNvPr>
          <p:cNvPicPr>
            <a:picLocks noChangeAspect="1"/>
          </p:cNvPicPr>
          <p:nvPr/>
        </p:nvPicPr>
        <p:blipFill>
          <a:blip r:embed="rId2"/>
          <a:stretch>
            <a:fillRect/>
          </a:stretch>
        </p:blipFill>
        <p:spPr>
          <a:xfrm>
            <a:off x="2699657" y="120971"/>
            <a:ext cx="5921829" cy="5976979"/>
          </a:xfrm>
          <a:prstGeom prst="rect">
            <a:avLst/>
          </a:prstGeom>
          <a:solidFill>
            <a:schemeClr val="accent6">
              <a:lumMod val="75000"/>
            </a:schemeClr>
          </a:solidFill>
          <a:ln>
            <a:solidFill>
              <a:schemeClr val="accent5">
                <a:lumMod val="75000"/>
              </a:schemeClr>
            </a:solidFill>
          </a:ln>
          <a:effectLst>
            <a:glow rad="127000">
              <a:srgbClr val="FF0000"/>
            </a:glow>
          </a:effectLst>
        </p:spPr>
      </p:pic>
    </p:spTree>
    <p:extLst>
      <p:ext uri="{BB962C8B-B14F-4D97-AF65-F5344CB8AC3E}">
        <p14:creationId xmlns:p14="http://schemas.microsoft.com/office/powerpoint/2010/main" val="1043728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5" name="Picture 34" descr="A blue and white background&#10;&#10;Description automatically generated">
            <a:extLst>
              <a:ext uri="{FF2B5EF4-FFF2-40B4-BE49-F238E27FC236}">
                <a16:creationId xmlns:a16="http://schemas.microsoft.com/office/drawing/2014/main" id="{FB36CF72-5677-E018-82C4-4D3A4CC9B86B}"/>
              </a:ext>
            </a:extLst>
          </p:cNvPr>
          <p:cNvPicPr>
            <a:picLocks noChangeAspect="1"/>
          </p:cNvPicPr>
          <p:nvPr/>
        </p:nvPicPr>
        <p:blipFill rotWithShape="1">
          <a:blip r:embed="rId2">
            <a:duotone>
              <a:prstClr val="black"/>
              <a:schemeClr val="tx2">
                <a:tint val="45000"/>
                <a:satMod val="400000"/>
              </a:schemeClr>
            </a:duotone>
            <a:alphaModFix amt="25000"/>
          </a:blip>
          <a:srcRect t="20364" b="14419"/>
          <a:stretch/>
        </p:blipFill>
        <p:spPr>
          <a:xfrm>
            <a:off x="20" y="10"/>
            <a:ext cx="12191980" cy="6857990"/>
          </a:xfrm>
          <a:prstGeom prst="rect">
            <a:avLst/>
          </a:prstGeom>
        </p:spPr>
      </p:pic>
      <p:graphicFrame>
        <p:nvGraphicFramePr>
          <p:cNvPr id="7" name="TextBox 2">
            <a:extLst>
              <a:ext uri="{FF2B5EF4-FFF2-40B4-BE49-F238E27FC236}">
                <a16:creationId xmlns:a16="http://schemas.microsoft.com/office/drawing/2014/main" id="{1CF8E534-55CB-220C-CE39-2C9CEA405463}"/>
              </a:ext>
            </a:extLst>
          </p:cNvPr>
          <p:cNvGraphicFramePr/>
          <p:nvPr>
            <p:extLst>
              <p:ext uri="{D42A27DB-BD31-4B8C-83A1-F6EECF244321}">
                <p14:modId xmlns:p14="http://schemas.microsoft.com/office/powerpoint/2010/main" val="1264221744"/>
              </p:ext>
            </p:extLst>
          </p:nvPr>
        </p:nvGraphicFramePr>
        <p:xfrm>
          <a:off x="838199" y="653143"/>
          <a:ext cx="10907487" cy="5845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96512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Frosty grass in meadow">
            <a:extLst>
              <a:ext uri="{FF2B5EF4-FFF2-40B4-BE49-F238E27FC236}">
                <a16:creationId xmlns:a16="http://schemas.microsoft.com/office/drawing/2014/main" id="{1B51052C-7EB0-B725-5831-5F95FFE8AA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16526" y="-65315"/>
            <a:ext cx="7975474" cy="6814457"/>
          </a:xfrm>
          <a:prstGeom prst="rect">
            <a:avLst/>
          </a:prstGeom>
          <a:ln w="57150">
            <a:solidFill>
              <a:srgbClr val="C00000"/>
            </a:solidFill>
          </a:ln>
        </p:spPr>
      </p:pic>
      <p:sp>
        <p:nvSpPr>
          <p:cNvPr id="3" name="TextBox 2">
            <a:extLst>
              <a:ext uri="{FF2B5EF4-FFF2-40B4-BE49-F238E27FC236}">
                <a16:creationId xmlns:a16="http://schemas.microsoft.com/office/drawing/2014/main" id="{F83B583F-0E2E-7182-89E9-F9D302387FC1}"/>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000" b="1" kern="1200">
                <a:solidFill>
                  <a:srgbClr val="FFFFFF"/>
                </a:solidFill>
                <a:latin typeface="+mj-lt"/>
                <a:ea typeface="+mj-ea"/>
                <a:cs typeface="+mj-cs"/>
              </a:rPr>
              <a:t>Key Criteria: Potential activities that could support existing health priorities</a:t>
            </a:r>
          </a:p>
          <a:p>
            <a:pPr algn="ctr">
              <a:lnSpc>
                <a:spcPct val="90000"/>
              </a:lnSpc>
              <a:spcBef>
                <a:spcPct val="0"/>
              </a:spcBef>
              <a:spcAft>
                <a:spcPts val="600"/>
              </a:spcAft>
            </a:pPr>
            <a:r>
              <a:rPr lang="en-US" sz="2000" b="1" kern="1200">
                <a:solidFill>
                  <a:srgbClr val="FFFFFF"/>
                </a:solidFill>
                <a:latin typeface="+mj-lt"/>
                <a:ea typeface="+mj-ea"/>
                <a:cs typeface="+mj-cs"/>
              </a:rPr>
              <a:t>Feedback from Health professionals, SPLW and Joy Data</a:t>
            </a:r>
          </a:p>
        </p:txBody>
      </p:sp>
      <p:sp>
        <p:nvSpPr>
          <p:cNvPr id="6" name="TextBox 5">
            <a:extLst>
              <a:ext uri="{FF2B5EF4-FFF2-40B4-BE49-F238E27FC236}">
                <a16:creationId xmlns:a16="http://schemas.microsoft.com/office/drawing/2014/main" id="{10371F5F-3BB6-3684-892C-D728EFC527C7}"/>
              </a:ext>
            </a:extLst>
          </p:cNvPr>
          <p:cNvSpPr txBox="1"/>
          <p:nvPr/>
        </p:nvSpPr>
        <p:spPr>
          <a:xfrm>
            <a:off x="8344553" y="108859"/>
            <a:ext cx="3542648" cy="5138056"/>
          </a:xfrm>
          <a:prstGeom prst="rect">
            <a:avLst/>
          </a:prstGeom>
          <a:noFill/>
        </p:spPr>
        <p:txBody>
          <a:bodyPr wrap="square" rtlCol="0" anchor="t">
            <a:normAutofit/>
          </a:bodyPr>
          <a:lstStyle/>
          <a:p>
            <a:pPr algn="ctr">
              <a:lnSpc>
                <a:spcPct val="90000"/>
              </a:lnSpc>
              <a:spcAft>
                <a:spcPts val="600"/>
              </a:spcAft>
            </a:pPr>
            <a:r>
              <a:rPr lang="en-GB" sz="1300"/>
              <a:t> </a:t>
            </a:r>
            <a:r>
              <a:rPr lang="en-GB" sz="1300" b="1"/>
              <a:t>AGING WELL </a:t>
            </a:r>
          </a:p>
          <a:p>
            <a:pPr>
              <a:lnSpc>
                <a:spcPct val="90000"/>
              </a:lnSpc>
              <a:spcAft>
                <a:spcPts val="600"/>
              </a:spcAft>
            </a:pPr>
            <a:endParaRPr lang="en-GB" sz="1300" u="sng"/>
          </a:p>
          <a:p>
            <a:pPr algn="ctr">
              <a:lnSpc>
                <a:spcPct val="90000"/>
              </a:lnSpc>
              <a:spcAft>
                <a:spcPts val="600"/>
              </a:spcAft>
            </a:pPr>
            <a:r>
              <a:rPr lang="en-GB" sz="1300" u="sng"/>
              <a:t>Access to Community services</a:t>
            </a:r>
          </a:p>
          <a:p>
            <a:pPr algn="ctr">
              <a:lnSpc>
                <a:spcPct val="90000"/>
              </a:lnSpc>
              <a:spcAft>
                <a:spcPts val="600"/>
              </a:spcAft>
            </a:pPr>
            <a:endParaRPr lang="en-GB" sz="1300" u="sng"/>
          </a:p>
          <a:p>
            <a:pPr marL="742950" lvl="1" indent="-285750">
              <a:lnSpc>
                <a:spcPct val="90000"/>
              </a:lnSpc>
              <a:spcAft>
                <a:spcPts val="600"/>
              </a:spcAft>
              <a:buFont typeface="Arial" panose="020B0604020202020204" pitchFamily="34" charset="0"/>
              <a:buChar char="•"/>
            </a:pPr>
            <a:r>
              <a:rPr lang="en-GB"/>
              <a:t>Good access to Community transport e.g Dial – a ride not always suitable/</a:t>
            </a:r>
          </a:p>
          <a:p>
            <a:pPr marL="742950" lvl="1" indent="-285750">
              <a:lnSpc>
                <a:spcPct val="90000"/>
              </a:lnSpc>
              <a:spcAft>
                <a:spcPts val="600"/>
              </a:spcAft>
              <a:buFont typeface="Arial" panose="020B0604020202020204" pitchFamily="34" charset="0"/>
              <a:buChar char="•"/>
            </a:pPr>
            <a:r>
              <a:rPr lang="en-GB"/>
              <a:t>IAG for older people that includes Benefit checks, form filling support e.g similar to that provided by Age UK, DABD </a:t>
            </a:r>
          </a:p>
          <a:p>
            <a:pPr marL="742950" lvl="1" indent="-285750">
              <a:lnSpc>
                <a:spcPct val="90000"/>
              </a:lnSpc>
              <a:spcAft>
                <a:spcPts val="600"/>
              </a:spcAft>
              <a:buFont typeface="Arial" panose="020B0604020202020204" pitchFamily="34" charset="0"/>
              <a:buChar char="•"/>
            </a:pPr>
            <a:r>
              <a:rPr lang="en-GB"/>
              <a:t>Digital inclusion</a:t>
            </a:r>
          </a:p>
          <a:p>
            <a:pPr marL="742950" lvl="1" indent="-285750">
              <a:lnSpc>
                <a:spcPct val="90000"/>
              </a:lnSpc>
              <a:spcAft>
                <a:spcPts val="600"/>
              </a:spcAft>
              <a:buFont typeface="Arial" panose="020B0604020202020204" pitchFamily="34" charset="0"/>
              <a:buChar char="•"/>
            </a:pPr>
            <a:r>
              <a:rPr lang="en-GB">
                <a:solidFill>
                  <a:srgbClr val="C00000"/>
                </a:solidFill>
              </a:rPr>
              <a:t>Home library service/be-friending/ check –in </a:t>
            </a:r>
          </a:p>
          <a:p>
            <a:pPr marL="742950" lvl="1" indent="-285750">
              <a:lnSpc>
                <a:spcPct val="90000"/>
              </a:lnSpc>
              <a:spcAft>
                <a:spcPts val="600"/>
              </a:spcAft>
              <a:buFont typeface="Arial" panose="020B0604020202020204" pitchFamily="34" charset="0"/>
              <a:buChar char="•"/>
            </a:pPr>
            <a:r>
              <a:rPr lang="en-GB">
                <a:solidFill>
                  <a:srgbClr val="C00000"/>
                </a:solidFill>
              </a:rPr>
              <a:t>Home from hospital service</a:t>
            </a:r>
          </a:p>
          <a:p>
            <a:pPr marL="742950" lvl="1" indent="-285750">
              <a:lnSpc>
                <a:spcPct val="90000"/>
              </a:lnSpc>
              <a:spcAft>
                <a:spcPts val="600"/>
              </a:spcAft>
              <a:buFont typeface="Arial" panose="020B0604020202020204" pitchFamily="34" charset="0"/>
              <a:buChar char="•"/>
            </a:pPr>
            <a:r>
              <a:rPr lang="en-GB">
                <a:solidFill>
                  <a:srgbClr val="C00000"/>
                </a:solidFill>
              </a:rPr>
              <a:t>Handy person services – Volunteers?</a:t>
            </a:r>
          </a:p>
        </p:txBody>
      </p:sp>
      <p:sp>
        <p:nvSpPr>
          <p:cNvPr id="4" name="TextBox 3">
            <a:extLst>
              <a:ext uri="{FF2B5EF4-FFF2-40B4-BE49-F238E27FC236}">
                <a16:creationId xmlns:a16="http://schemas.microsoft.com/office/drawing/2014/main" id="{BAB4930D-3345-DAC7-475C-3D5B2A9AC07E}"/>
              </a:ext>
            </a:extLst>
          </p:cNvPr>
          <p:cNvSpPr txBox="1"/>
          <p:nvPr/>
        </p:nvSpPr>
        <p:spPr>
          <a:xfrm>
            <a:off x="4216525" y="128570"/>
            <a:ext cx="4080475" cy="4976830"/>
          </a:xfrm>
          <a:prstGeom prst="rect">
            <a:avLst/>
          </a:prstGeom>
          <a:noFill/>
        </p:spPr>
        <p:txBody>
          <a:bodyPr wrap="square" lIns="91440" tIns="45720" rIns="91440" bIns="45720" rtlCol="0" anchor="t">
            <a:normAutofit fontScale="92500" lnSpcReduction="20000"/>
          </a:bodyPr>
          <a:lstStyle/>
          <a:p>
            <a:pPr algn="ctr">
              <a:lnSpc>
                <a:spcPct val="90000"/>
              </a:lnSpc>
              <a:spcAft>
                <a:spcPts val="600"/>
              </a:spcAft>
            </a:pPr>
            <a:r>
              <a:rPr lang="en-GB" sz="1500" b="1"/>
              <a:t>LIVING WELL  </a:t>
            </a:r>
          </a:p>
          <a:p>
            <a:pPr marL="342900" indent="-342900">
              <a:lnSpc>
                <a:spcPct val="90000"/>
              </a:lnSpc>
              <a:spcAft>
                <a:spcPts val="600"/>
              </a:spcAft>
              <a:buAutoNum type="arabicPeriod"/>
            </a:pPr>
            <a:endParaRPr lang="en-GB" sz="1500" u="sng"/>
          </a:p>
          <a:p>
            <a:pPr algn="ctr">
              <a:lnSpc>
                <a:spcPct val="90000"/>
              </a:lnSpc>
              <a:spcAft>
                <a:spcPts val="600"/>
              </a:spcAft>
            </a:pPr>
            <a:r>
              <a:rPr lang="en-GB" sz="1500" u="sng"/>
              <a:t>Mental Health/ Social Isolation </a:t>
            </a:r>
          </a:p>
          <a:p>
            <a:pPr marL="742950" lvl="1" indent="-285750">
              <a:lnSpc>
                <a:spcPct val="90000"/>
              </a:lnSpc>
              <a:spcAft>
                <a:spcPts val="600"/>
              </a:spcAft>
              <a:buFont typeface="Arial" panose="020B0604020202020204" pitchFamily="34" charset="0"/>
              <a:buChar char="•"/>
            </a:pPr>
            <a:endParaRPr lang="en-GB"/>
          </a:p>
          <a:p>
            <a:pPr marL="742950" lvl="1" indent="-285750">
              <a:lnSpc>
                <a:spcPct val="90000"/>
              </a:lnSpc>
              <a:spcAft>
                <a:spcPts val="600"/>
              </a:spcAft>
              <a:buFont typeface="Arial" panose="020B0604020202020204" pitchFamily="34" charset="0"/>
              <a:buChar char="•"/>
            </a:pPr>
            <a:r>
              <a:rPr lang="en-GB"/>
              <a:t>Befriending services</a:t>
            </a:r>
          </a:p>
          <a:p>
            <a:pPr marL="742950" lvl="1" indent="-285750">
              <a:lnSpc>
                <a:spcPct val="90000"/>
              </a:lnSpc>
              <a:spcAft>
                <a:spcPts val="600"/>
              </a:spcAft>
              <a:buFont typeface="Arial" panose="020B0604020202020204" pitchFamily="34" charset="0"/>
              <a:buChar char="•"/>
            </a:pPr>
            <a:r>
              <a:rPr lang="en-GB"/>
              <a:t>Handholding services e.g helping people attend activities, appts, building resilience and independence</a:t>
            </a:r>
          </a:p>
          <a:p>
            <a:pPr marL="742950" lvl="1" indent="-285750">
              <a:lnSpc>
                <a:spcPct val="90000"/>
              </a:lnSpc>
              <a:spcAft>
                <a:spcPts val="600"/>
              </a:spcAft>
              <a:buFont typeface="Arial" panose="020B0604020202020204" pitchFamily="34" charset="0"/>
              <a:buChar char="•"/>
            </a:pPr>
            <a:r>
              <a:rPr lang="en-GB"/>
              <a:t>Peer support groups e.g </a:t>
            </a:r>
          </a:p>
          <a:p>
            <a:pPr marL="742950" lvl="1" indent="-285750">
              <a:lnSpc>
                <a:spcPct val="90000"/>
              </a:lnSpc>
              <a:spcAft>
                <a:spcPts val="600"/>
              </a:spcAft>
              <a:buFont typeface="Arial" panose="020B0604020202020204" pitchFamily="34" charset="0"/>
              <a:buChar char="•"/>
            </a:pPr>
            <a:r>
              <a:rPr lang="en-GB"/>
              <a:t>Mental health support while waiting for specialist help</a:t>
            </a:r>
          </a:p>
          <a:p>
            <a:pPr marL="742950" lvl="1" indent="-285750">
              <a:lnSpc>
                <a:spcPct val="90000"/>
              </a:lnSpc>
              <a:spcAft>
                <a:spcPts val="600"/>
              </a:spcAft>
              <a:buFont typeface="Arial" panose="020B0604020202020204" pitchFamily="34" charset="0"/>
              <a:buChar char="•"/>
            </a:pPr>
            <a:r>
              <a:rPr lang="en-GB"/>
              <a:t>Home delivery service e.g food support/ Prescriptions/ Home library with the aim to connect the resident to an online/ community activities</a:t>
            </a:r>
          </a:p>
          <a:p>
            <a:pPr marL="742950" lvl="1" indent="-285750">
              <a:lnSpc>
                <a:spcPct val="90000"/>
              </a:lnSpc>
              <a:spcAft>
                <a:spcPts val="600"/>
              </a:spcAft>
              <a:buFont typeface="Arial" panose="020B0604020202020204" pitchFamily="34" charset="0"/>
              <a:buChar char="•"/>
            </a:pPr>
            <a:r>
              <a:rPr lang="en-GB"/>
              <a:t>Supporting residents with NRPF status e.g language barriers,  mental health, counselling, access to local services</a:t>
            </a:r>
          </a:p>
          <a:p>
            <a:pPr marL="742950" lvl="1" indent="-285750">
              <a:lnSpc>
                <a:spcPct val="90000"/>
              </a:lnSpc>
              <a:spcAft>
                <a:spcPts val="600"/>
              </a:spcAft>
              <a:buFont typeface="Arial" panose="020B0604020202020204" pitchFamily="34" charset="0"/>
              <a:buChar char="•"/>
            </a:pPr>
            <a:endParaRPr lang="en-GB" sz="1500"/>
          </a:p>
        </p:txBody>
      </p:sp>
      <p:sp>
        <p:nvSpPr>
          <p:cNvPr id="10" name="TextBox 9">
            <a:extLst>
              <a:ext uri="{FF2B5EF4-FFF2-40B4-BE49-F238E27FC236}">
                <a16:creationId xmlns:a16="http://schemas.microsoft.com/office/drawing/2014/main" id="{C99221C6-E161-647B-A8BB-568A91E6E390}"/>
              </a:ext>
            </a:extLst>
          </p:cNvPr>
          <p:cNvSpPr txBox="1"/>
          <p:nvPr/>
        </p:nvSpPr>
        <p:spPr>
          <a:xfrm>
            <a:off x="4600272" y="5354782"/>
            <a:ext cx="7393459" cy="1063625"/>
          </a:xfrm>
          <a:prstGeom prst="rect">
            <a:avLst/>
          </a:prstGeom>
          <a:noFill/>
        </p:spPr>
        <p:txBody>
          <a:bodyPr wrap="square" rtlCol="0" anchor="t">
            <a:normAutofit/>
          </a:bodyPr>
          <a:lstStyle/>
          <a:p>
            <a:pPr algn="ctr">
              <a:lnSpc>
                <a:spcPct val="90000"/>
              </a:lnSpc>
              <a:spcAft>
                <a:spcPts val="600"/>
              </a:spcAft>
            </a:pPr>
            <a:r>
              <a:rPr lang="en-GB" sz="1300">
                <a:solidFill>
                  <a:srgbClr val="FF0000"/>
                </a:solidFill>
              </a:rPr>
              <a:t>ACROSS ALL AREAS</a:t>
            </a:r>
          </a:p>
          <a:p>
            <a:pPr algn="ctr">
              <a:lnSpc>
                <a:spcPct val="90000"/>
              </a:lnSpc>
              <a:spcAft>
                <a:spcPts val="600"/>
              </a:spcAft>
            </a:pPr>
            <a:r>
              <a:rPr lang="en-GB" sz="1300" b="1"/>
              <a:t>Community cohesion and integration support</a:t>
            </a:r>
          </a:p>
          <a:p>
            <a:pPr algn="ctr">
              <a:lnSpc>
                <a:spcPct val="90000"/>
              </a:lnSpc>
              <a:spcAft>
                <a:spcPts val="600"/>
              </a:spcAft>
            </a:pPr>
            <a:r>
              <a:rPr lang="en-GB" sz="1300" b="1"/>
              <a:t>BSL Translators – not enough available to support or free courses</a:t>
            </a:r>
          </a:p>
          <a:p>
            <a:pPr algn="ctr">
              <a:lnSpc>
                <a:spcPct val="90000"/>
              </a:lnSpc>
              <a:spcAft>
                <a:spcPts val="600"/>
              </a:spcAft>
            </a:pPr>
            <a:r>
              <a:rPr lang="en-GB" sz="1300" b="1"/>
              <a:t>Language barriers e.g interpreting /translation services – could volunteers play a role</a:t>
            </a:r>
            <a:r>
              <a:rPr lang="en-GB" sz="1300"/>
              <a:t>?</a:t>
            </a:r>
          </a:p>
        </p:txBody>
      </p:sp>
    </p:spTree>
    <p:extLst>
      <p:ext uri="{BB962C8B-B14F-4D97-AF65-F5344CB8AC3E}">
        <p14:creationId xmlns:p14="http://schemas.microsoft.com/office/powerpoint/2010/main" val="222611901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4E006E-067C-9EC9-F7EC-B7152797F98E}"/>
              </a:ext>
            </a:extLst>
          </p:cNvPr>
          <p:cNvSpPr txBox="1"/>
          <p:nvPr/>
        </p:nvSpPr>
        <p:spPr>
          <a:xfrm>
            <a:off x="1796143" y="265797"/>
            <a:ext cx="8458200" cy="10303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b="1" kern="1200">
                <a:solidFill>
                  <a:schemeClr val="tx1"/>
                </a:solidFill>
                <a:latin typeface="+mj-lt"/>
                <a:ea typeface="+mj-ea"/>
                <a:cs typeface="+mj-cs"/>
              </a:rPr>
              <a:t>Potential activities that could support existing health priorities</a:t>
            </a:r>
            <a:endParaRPr lang="en-US" sz="3000" kern="1200">
              <a:solidFill>
                <a:schemeClr val="tx1"/>
              </a:solidFill>
              <a:latin typeface="+mj-lt"/>
              <a:ea typeface="+mj-ea"/>
              <a:cs typeface="+mj-cs"/>
            </a:endParaRPr>
          </a:p>
        </p:txBody>
      </p:sp>
      <p:sp>
        <p:nvSpPr>
          <p:cNvPr id="7" name="TextBox 6">
            <a:extLst>
              <a:ext uri="{FF2B5EF4-FFF2-40B4-BE49-F238E27FC236}">
                <a16:creationId xmlns:a16="http://schemas.microsoft.com/office/drawing/2014/main" id="{B481D930-5B90-93E4-72F4-788DDC58381B}"/>
              </a:ext>
            </a:extLst>
          </p:cNvPr>
          <p:cNvSpPr txBox="1"/>
          <p:nvPr/>
        </p:nvSpPr>
        <p:spPr>
          <a:xfrm flipH="1">
            <a:off x="285203" y="1534886"/>
            <a:ext cx="3448595" cy="554389"/>
          </a:xfrm>
          <a:prstGeom prst="rect">
            <a:avLst/>
          </a:prstGeom>
          <a:noFill/>
        </p:spPr>
        <p:txBody>
          <a:bodyPr wrap="square" rtlCol="0">
            <a:spAutoFit/>
          </a:bodyPr>
          <a:lstStyle/>
          <a:p>
            <a:endParaRPr lang="en-GB"/>
          </a:p>
        </p:txBody>
      </p:sp>
      <p:sp>
        <p:nvSpPr>
          <p:cNvPr id="8" name="TextBox 7">
            <a:extLst>
              <a:ext uri="{FF2B5EF4-FFF2-40B4-BE49-F238E27FC236}">
                <a16:creationId xmlns:a16="http://schemas.microsoft.com/office/drawing/2014/main" id="{42DED034-1AD7-F0A6-1BDA-0BD42315F0A3}"/>
              </a:ext>
            </a:extLst>
          </p:cNvPr>
          <p:cNvSpPr txBox="1"/>
          <p:nvPr/>
        </p:nvSpPr>
        <p:spPr>
          <a:xfrm>
            <a:off x="6563754" y="1534886"/>
            <a:ext cx="4234875" cy="4761303"/>
          </a:xfrm>
          <a:prstGeom prst="rect">
            <a:avLst/>
          </a:prstGeom>
          <a:noFill/>
          <a:ln w="57150">
            <a:solidFill>
              <a:srgbClr val="C00000"/>
            </a:solidFill>
          </a:ln>
        </p:spPr>
        <p:txBody>
          <a:bodyPr wrap="square" rtlCol="0">
            <a:spAutoFit/>
          </a:bodyPr>
          <a:lstStyle/>
          <a:p>
            <a:pPr defTabSz="521208">
              <a:spcAft>
                <a:spcPts val="600"/>
              </a:spcAft>
            </a:pPr>
            <a:endParaRPr lang="en-GB" b="1" kern="1200">
              <a:solidFill>
                <a:schemeClr val="tx1"/>
              </a:solidFill>
              <a:latin typeface="+mn-lt"/>
              <a:ea typeface="+mn-ea"/>
              <a:cs typeface="+mn-cs"/>
            </a:endParaRPr>
          </a:p>
          <a:p>
            <a:pPr defTabSz="521208">
              <a:spcAft>
                <a:spcPts val="600"/>
              </a:spcAft>
            </a:pPr>
            <a:endParaRPr lang="en-GB" b="1"/>
          </a:p>
          <a:p>
            <a:pPr defTabSz="521208">
              <a:spcAft>
                <a:spcPts val="600"/>
              </a:spcAft>
            </a:pPr>
            <a:endParaRPr lang="en-GB" b="1"/>
          </a:p>
          <a:p>
            <a:pPr defTabSz="521208">
              <a:spcAft>
                <a:spcPts val="600"/>
              </a:spcAft>
            </a:pPr>
            <a:endParaRPr lang="en-GB" b="1" kern="1200">
              <a:solidFill>
                <a:schemeClr val="tx1"/>
              </a:solidFill>
              <a:latin typeface="+mn-lt"/>
              <a:ea typeface="+mn-ea"/>
              <a:cs typeface="+mn-cs"/>
            </a:endParaRPr>
          </a:p>
          <a:p>
            <a:pPr defTabSz="521208">
              <a:spcAft>
                <a:spcPts val="600"/>
              </a:spcAft>
            </a:pPr>
            <a:r>
              <a:rPr lang="en-GB" b="1" kern="1200">
                <a:solidFill>
                  <a:schemeClr val="tx1"/>
                </a:solidFill>
                <a:latin typeface="+mn-lt"/>
                <a:ea typeface="+mn-ea"/>
                <a:cs typeface="+mn-cs"/>
              </a:rPr>
              <a:t>Green social prescribing / Net zero- </a:t>
            </a:r>
            <a:r>
              <a:rPr lang="en-GB" kern="1200">
                <a:solidFill>
                  <a:schemeClr val="tx1"/>
                </a:solidFill>
                <a:latin typeface="+mn-lt"/>
                <a:ea typeface="+mn-ea"/>
                <a:cs typeface="+mn-cs"/>
              </a:rPr>
              <a:t>using the power of nature to improve health and wellbeing</a:t>
            </a:r>
          </a:p>
          <a:p>
            <a:pPr marL="195453" indent="-195453" defTabSz="521208">
              <a:spcAft>
                <a:spcPts val="600"/>
              </a:spcAft>
              <a:buFont typeface="Arial" panose="020B0604020202020204" pitchFamily="34" charset="0"/>
              <a:buChar char="•"/>
            </a:pPr>
            <a:r>
              <a:rPr lang="en-GB" kern="1200">
                <a:solidFill>
                  <a:schemeClr val="tx1"/>
                </a:solidFill>
                <a:latin typeface="+mn-lt"/>
                <a:ea typeface="+mn-ea"/>
                <a:cs typeface="+mn-cs"/>
              </a:rPr>
              <a:t>Supporting walking and nature- based activities</a:t>
            </a:r>
          </a:p>
          <a:p>
            <a:pPr marL="195453" indent="-195453" defTabSz="521208">
              <a:spcAft>
                <a:spcPts val="600"/>
              </a:spcAft>
              <a:buFont typeface="Arial" panose="020B0604020202020204" pitchFamily="34" charset="0"/>
              <a:buChar char="•"/>
            </a:pPr>
            <a:r>
              <a:rPr lang="en-GB" kern="1200">
                <a:solidFill>
                  <a:schemeClr val="tx1"/>
                </a:solidFill>
                <a:latin typeface="+mn-lt"/>
                <a:ea typeface="+mn-ea"/>
                <a:cs typeface="+mn-cs"/>
              </a:rPr>
              <a:t>Gardening e.g community gardening. Allotments</a:t>
            </a:r>
          </a:p>
          <a:p>
            <a:pPr marL="195453" indent="-195453" defTabSz="521208">
              <a:spcAft>
                <a:spcPts val="600"/>
              </a:spcAft>
              <a:buFont typeface="Arial" panose="020B0604020202020204" pitchFamily="34" charset="0"/>
              <a:buChar char="•"/>
            </a:pPr>
            <a:r>
              <a:rPr lang="en-GB" kern="1200">
                <a:solidFill>
                  <a:schemeClr val="tx1"/>
                </a:solidFill>
                <a:latin typeface="+mn-lt"/>
                <a:ea typeface="+mn-ea"/>
                <a:cs typeface="+mn-cs"/>
              </a:rPr>
              <a:t>Supporting residents to access health and wellbeing services in the most efficient way</a:t>
            </a:r>
            <a:endParaRPr lang="en-GB" sz="1140" b="1" kern="1200">
              <a:solidFill>
                <a:schemeClr val="tx1"/>
              </a:solidFill>
              <a:latin typeface="+mn-lt"/>
              <a:ea typeface="+mn-ea"/>
              <a:cs typeface="+mn-cs"/>
            </a:endParaRPr>
          </a:p>
          <a:p>
            <a:pPr defTabSz="521208">
              <a:spcAft>
                <a:spcPts val="600"/>
              </a:spcAft>
            </a:pPr>
            <a:endParaRPr lang="en-GB" sz="1140" b="1" kern="1200">
              <a:solidFill>
                <a:schemeClr val="tx1"/>
              </a:solidFill>
              <a:latin typeface="+mn-lt"/>
              <a:ea typeface="+mn-ea"/>
              <a:cs typeface="+mn-cs"/>
            </a:endParaRPr>
          </a:p>
        </p:txBody>
      </p:sp>
      <p:graphicFrame>
        <p:nvGraphicFramePr>
          <p:cNvPr id="48" name="TextBox 4">
            <a:extLst>
              <a:ext uri="{FF2B5EF4-FFF2-40B4-BE49-F238E27FC236}">
                <a16:creationId xmlns:a16="http://schemas.microsoft.com/office/drawing/2014/main" id="{8C24F2ED-AB0D-E62D-BA30-02AA8E9BC122}"/>
              </a:ext>
            </a:extLst>
          </p:cNvPr>
          <p:cNvGraphicFramePr/>
          <p:nvPr>
            <p:extLst>
              <p:ext uri="{D42A27DB-BD31-4B8C-83A1-F6EECF244321}">
                <p14:modId xmlns:p14="http://schemas.microsoft.com/office/powerpoint/2010/main" val="2560487701"/>
              </p:ext>
            </p:extLst>
          </p:nvPr>
        </p:nvGraphicFramePr>
        <p:xfrm flipH="1">
          <a:off x="827313" y="1812080"/>
          <a:ext cx="4507021" cy="4147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5" name="Picture 54" descr="Women jogging">
            <a:extLst>
              <a:ext uri="{FF2B5EF4-FFF2-40B4-BE49-F238E27FC236}">
                <a16:creationId xmlns:a16="http://schemas.microsoft.com/office/drawing/2014/main" id="{123D2FD8-1EA4-B994-6C33-10AB2484E2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5182" y="1623252"/>
            <a:ext cx="2242457" cy="1317060"/>
          </a:xfrm>
          <a:prstGeom prst="rect">
            <a:avLst/>
          </a:prstGeom>
        </p:spPr>
      </p:pic>
    </p:spTree>
    <p:extLst>
      <p:ext uri="{BB962C8B-B14F-4D97-AF65-F5344CB8AC3E}">
        <p14:creationId xmlns:p14="http://schemas.microsoft.com/office/powerpoint/2010/main" val="2525818810"/>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759C22-8953-0ECF-6FC1-615060EBBA8C}"/>
              </a:ext>
            </a:extLst>
          </p:cNvPr>
          <p:cNvSpPr txBox="1"/>
          <p:nvPr/>
        </p:nvSpPr>
        <p:spPr>
          <a:xfrm>
            <a:off x="620487" y="156312"/>
            <a:ext cx="6096000" cy="2862322"/>
          </a:xfrm>
          <a:prstGeom prst="rect">
            <a:avLst/>
          </a:prstGeom>
          <a:noFill/>
        </p:spPr>
        <p:txBody>
          <a:bodyPr wrap="square">
            <a:spAutoFit/>
          </a:bodyPr>
          <a:lstStyle/>
          <a:p>
            <a:r>
              <a:rPr lang="en-GB"/>
              <a:t>Through engaging in this funding, we have developed a greater understanding of how to use Joy and engage with link workers to help facilitate referrals. While we have not reported referrals for the youth theatre over this period, we are currently in conversation with a number of link workers, support workers, and partner organisations and will be receiving referrals from September, utilising the youth theatre as a means of improving the mental wellbeing of young participants</a:t>
            </a:r>
          </a:p>
          <a:p>
            <a:endParaRPr lang="en-GB"/>
          </a:p>
          <a:p>
            <a:r>
              <a:rPr lang="en-GB" b="1"/>
              <a:t>Green shoes Arts</a:t>
            </a:r>
          </a:p>
        </p:txBody>
      </p:sp>
      <p:pic>
        <p:nvPicPr>
          <p:cNvPr id="14" name="Picture 13" descr="Three girls embracing on bed">
            <a:extLst>
              <a:ext uri="{FF2B5EF4-FFF2-40B4-BE49-F238E27FC236}">
                <a16:creationId xmlns:a16="http://schemas.microsoft.com/office/drawing/2014/main" id="{C34F05FC-DBB3-B0EC-3947-6C536E668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360" y="225389"/>
            <a:ext cx="3018383" cy="2008783"/>
          </a:xfrm>
          <a:prstGeom prst="rect">
            <a:avLst/>
          </a:prstGeom>
        </p:spPr>
      </p:pic>
      <p:sp>
        <p:nvSpPr>
          <p:cNvPr id="5" name="TextBox 4">
            <a:extLst>
              <a:ext uri="{FF2B5EF4-FFF2-40B4-BE49-F238E27FC236}">
                <a16:creationId xmlns:a16="http://schemas.microsoft.com/office/drawing/2014/main" id="{A028A14B-731A-7213-2BE0-29E076BECFF8}"/>
              </a:ext>
            </a:extLst>
          </p:cNvPr>
          <p:cNvSpPr txBox="1"/>
          <p:nvPr/>
        </p:nvSpPr>
        <p:spPr>
          <a:xfrm flipH="1">
            <a:off x="7464106" y="2298105"/>
            <a:ext cx="3539173" cy="923330"/>
          </a:xfrm>
          <a:prstGeom prst="rect">
            <a:avLst/>
          </a:prstGeom>
          <a:noFill/>
        </p:spPr>
        <p:txBody>
          <a:bodyPr wrap="square" rtlCol="0">
            <a:spAutoFit/>
          </a:bodyPr>
          <a:lstStyle/>
          <a:p>
            <a:pPr algn="ctr"/>
            <a:r>
              <a:rPr lang="en-GB" b="1"/>
              <a:t>Feedback from 2 of the funded organisations – IMPACT OF COMMUNITY CHEST FUNDING</a:t>
            </a:r>
          </a:p>
        </p:txBody>
      </p:sp>
      <p:sp>
        <p:nvSpPr>
          <p:cNvPr id="8" name="TextBox 7">
            <a:extLst>
              <a:ext uri="{FF2B5EF4-FFF2-40B4-BE49-F238E27FC236}">
                <a16:creationId xmlns:a16="http://schemas.microsoft.com/office/drawing/2014/main" id="{30A509F9-5785-1D3B-5A1E-F526011E7997}"/>
              </a:ext>
            </a:extLst>
          </p:cNvPr>
          <p:cNvSpPr txBox="1"/>
          <p:nvPr/>
        </p:nvSpPr>
        <p:spPr>
          <a:xfrm>
            <a:off x="4985656" y="3285368"/>
            <a:ext cx="6923315" cy="3416320"/>
          </a:xfrm>
          <a:prstGeom prst="rect">
            <a:avLst/>
          </a:prstGeom>
          <a:noFill/>
        </p:spPr>
        <p:txBody>
          <a:bodyPr wrap="square">
            <a:spAutoFit/>
          </a:bodyPr>
          <a:lstStyle/>
          <a:p>
            <a:r>
              <a:rPr lang="en-GB"/>
              <a:t> The impact of the Community Chest has demonstrated, that there are opportunities to take Roding Rubbish further and become an official Community Organisation. I have met some lovely people and the funding has enabled us to have a bigger impact for the social and well- being to our volunteers. Roding Rubbish has been able to interact with schools with education about the dangers of littering to the environment. It will enable us to have better equipment, also share information about Roding Rubbish to local people. "</a:t>
            </a:r>
          </a:p>
          <a:p>
            <a:endParaRPr lang="en-GB"/>
          </a:p>
          <a:p>
            <a:r>
              <a:rPr lang="en-GB" b="1"/>
              <a:t>Roding Rubbish</a:t>
            </a:r>
          </a:p>
          <a:p>
            <a:endParaRPr lang="en-GB"/>
          </a:p>
          <a:p>
            <a:endParaRPr lang="en-GB"/>
          </a:p>
        </p:txBody>
      </p:sp>
      <p:pic>
        <p:nvPicPr>
          <p:cNvPr id="12" name="Picture 11" descr="Woman gathering rubbish in park">
            <a:extLst>
              <a:ext uri="{FF2B5EF4-FFF2-40B4-BE49-F238E27FC236}">
                <a16:creationId xmlns:a16="http://schemas.microsoft.com/office/drawing/2014/main" id="{4F264566-1CC3-006D-4888-DCE3876CF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1981198" y="3603786"/>
            <a:ext cx="2623458" cy="1748971"/>
          </a:xfrm>
          <a:prstGeom prst="rect">
            <a:avLst/>
          </a:prstGeom>
        </p:spPr>
      </p:pic>
    </p:spTree>
    <p:extLst>
      <p:ext uri="{BB962C8B-B14F-4D97-AF65-F5344CB8AC3E}">
        <p14:creationId xmlns:p14="http://schemas.microsoft.com/office/powerpoint/2010/main" val="1148947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tropolitan">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Council PowerPoint" ma:contentTypeID="0x0101003D111B80989C2F48A98656A918A919A02E00C592ADD2DA02204189104B24703624FB" ma:contentTypeVersion="383" ma:contentTypeDescription="General Council PowerPoint Document" ma:contentTypeScope="" ma:versionID="2ae1bc8d98efd8caefb371afb0972b0f">
  <xsd:schema xmlns:xsd="http://www.w3.org/2001/XMLSchema" xmlns:xs="http://www.w3.org/2001/XMLSchema" xmlns:p="http://schemas.microsoft.com/office/2006/metadata/properties" xmlns:ns2="6f247cf5-36db-4625-96bb-fe9ae63417ad" xmlns:ns3="47ad76c0-e353-4878-a0d3-8c85c659c7fb" targetNamespace="http://schemas.microsoft.com/office/2006/metadata/properties" ma:root="true" ma:fieldsID="866c6e0f5dbe824aa33af9036a35c71d" ns2:_="" ns3:_="">
    <xsd:import namespace="6f247cf5-36db-4625-96bb-fe9ae63417ad"/>
    <xsd:import namespace="47ad76c0-e353-4878-a0d3-8c85c659c7fb"/>
    <xsd:element name="properties">
      <xsd:complexType>
        <xsd:sequence>
          <xsd:element name="documentManagement">
            <xsd:complexType>
              <xsd:all>
                <xsd:element ref="ns2:f35f8bb8de474ca097f39364288e1644" minOccurs="0"/>
                <xsd:element ref="ns2:TaxCatchAll" minOccurs="0"/>
                <xsd:element ref="ns2:TaxCatchAllLabel" minOccurs="0"/>
                <xsd:element ref="ns2:k7ff990e7aca4cbe91a85df0bf876c29"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247cf5-36db-4625-96bb-fe9ae63417ad" elementFormDefault="qualified">
    <xsd:import namespace="http://schemas.microsoft.com/office/2006/documentManagement/types"/>
    <xsd:import namespace="http://schemas.microsoft.com/office/infopath/2007/PartnerControls"/>
    <xsd:element name="f35f8bb8de474ca097f39364288e1644" ma:index="8" nillable="true" ma:taxonomy="true" ma:internalName="f35f8bb8de474ca097f39364288e1644" ma:taxonomyFieldName="LGCS" ma:displayName="LGCS" ma:readOnly="false" ma:default="" ma:fieldId="{f35f8bb8-de47-4ca0-97f3-9364288e1644}" ma:taxonomyMulti="true" ma:sspId="59fa423a-319c-4486-99a4-febc348d8de0" ma:termSetId="cddd090f-8b08-4cf2-b8da-459cbc7cc2b2"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3bc47656-7aeb-495b-afca-9359c75982b0}" ma:internalName="TaxCatchAll" ma:showField="CatchAllData" ma:web="47ad76c0-e353-4878-a0d3-8c85c659c7f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bc47656-7aeb-495b-afca-9359c75982b0}" ma:internalName="TaxCatchAllLabel" ma:readOnly="true" ma:showField="CatchAllDataLabel" ma:web="47ad76c0-e353-4878-a0d3-8c85c659c7fb">
      <xsd:complexType>
        <xsd:complexContent>
          <xsd:extension base="dms:MultiChoiceLookup">
            <xsd:sequence>
              <xsd:element name="Value" type="dms:Lookup" maxOccurs="unbounded" minOccurs="0" nillable="true"/>
            </xsd:sequence>
          </xsd:extension>
        </xsd:complexContent>
      </xsd:complexType>
    </xsd:element>
    <xsd:element name="k7ff990e7aca4cbe91a85df0bf876c29" ma:index="12" nillable="true" ma:taxonomy="true" ma:internalName="k7ff990e7aca4cbe91a85df0bf876c29" ma:taxonomyFieldName="CType" ma:displayName="CType" ma:default="" ma:fieldId="{47ff990e-7aca-4cbe-91a8-5df0bf876c29}" ma:sspId="59fa423a-319c-4486-99a4-febc348d8de0" ma:termSetId="23754f86-f04d-4ef0-9ab7-0272ceaf28d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ad76c0-e353-4878-a0d3-8c85c659c7fb" elementFormDefault="qualified">
    <xsd:import namespace="http://schemas.microsoft.com/office/2006/documentManagement/types"/>
    <xsd:import namespace="http://schemas.microsoft.com/office/infopath/2007/PartnerControls"/>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59fa423a-319c-4486-99a4-febc348d8de0" ContentTypeId="0x0101003D111B80989C2F48A98656A918A919A02E"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f35f8bb8de474ca097f39364288e1644 xmlns="6f247cf5-36db-4625-96bb-fe9ae63417ad">
      <Terms xmlns="http://schemas.microsoft.com/office/infopath/2007/PartnerControls"/>
    </f35f8bb8de474ca097f39364288e1644>
    <TaxCatchAll xmlns="6f247cf5-36db-4625-96bb-fe9ae63417ad" xsi:nil="true"/>
    <k7ff990e7aca4cbe91a85df0bf876c29 xmlns="6f247cf5-36db-4625-96bb-fe9ae63417ad">
      <Terms xmlns="http://schemas.microsoft.com/office/infopath/2007/PartnerControls"/>
    </k7ff990e7aca4cbe91a85df0bf876c29>
    <_dlc_DocId xmlns="47ad76c0-e353-4878-a0d3-8c85c659c7fb">3JCZEYAKT5V3-99620480-180681</_dlc_DocId>
    <_dlc_DocIdUrl xmlns="47ad76c0-e353-4878-a0d3-8c85c659c7fb">
      <Url>https://lbbd.sharepoint.com/teams/T0652-INT-FNC-Healthy-Lifestyles-Team/_layouts/15/DocIdRedir.aspx?ID=3JCZEYAKT5V3-99620480-180681</Url>
      <Description>3JCZEYAKT5V3-99620480-180681</Description>
    </_dlc_DocIdUrl>
  </documentManagement>
</p:properties>
</file>

<file path=customXml/itemProps1.xml><?xml version="1.0" encoding="utf-8"?>
<ds:datastoreItem xmlns:ds="http://schemas.openxmlformats.org/officeDocument/2006/customXml" ds:itemID="{69BB7AD0-E526-4319-8315-943508609598}">
  <ds:schemaRefs>
    <ds:schemaRef ds:uri="http://schemas.microsoft.com/sharepoint/events"/>
  </ds:schemaRefs>
</ds:datastoreItem>
</file>

<file path=customXml/itemProps2.xml><?xml version="1.0" encoding="utf-8"?>
<ds:datastoreItem xmlns:ds="http://schemas.openxmlformats.org/officeDocument/2006/customXml" ds:itemID="{B3A61E23-0F6F-4515-8661-9C47960E3384}">
  <ds:schemaRefs>
    <ds:schemaRef ds:uri="47ad76c0-e353-4878-a0d3-8c85c659c7fb"/>
    <ds:schemaRef ds:uri="6f247cf5-36db-4625-96bb-fe9ae63417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39B769-0B8D-4497-B572-EF498F8647DE}">
  <ds:schemaRefs>
    <ds:schemaRef ds:uri="Microsoft.SharePoint.Taxonomy.ContentTypeSync"/>
  </ds:schemaRefs>
</ds:datastoreItem>
</file>

<file path=customXml/itemProps4.xml><?xml version="1.0" encoding="utf-8"?>
<ds:datastoreItem xmlns:ds="http://schemas.openxmlformats.org/officeDocument/2006/customXml" ds:itemID="{0A7B18E4-06A2-4A5C-B59F-0A2CAF62A2EA}">
  <ds:schemaRefs>
    <ds:schemaRef ds:uri="http://schemas.microsoft.com/sharepoint/v3/contenttype/forms"/>
  </ds:schemaRefs>
</ds:datastoreItem>
</file>

<file path=customXml/itemProps5.xml><?xml version="1.0" encoding="utf-8"?>
<ds:datastoreItem xmlns:ds="http://schemas.openxmlformats.org/officeDocument/2006/customXml" ds:itemID="{FEF1E18B-32C2-4196-8757-117402551A84}">
  <ds:schemaRefs>
    <ds:schemaRef ds:uri="47ad76c0-e353-4878-a0d3-8c85c659c7fb"/>
    <ds:schemaRef ds:uri="6f247cf5-36db-4625-96bb-fe9ae63417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1478</Words>
  <Application>Microsoft Office PowerPoint</Application>
  <PresentationFormat>Widescreen</PresentationFormat>
  <Paragraphs>148</Paragraphs>
  <Slides>18</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Meiryo</vt:lpstr>
      <vt:lpstr>Arial</vt:lpstr>
      <vt:lpstr>Calibri</vt:lpstr>
      <vt:lpstr>Calibri Light</vt:lpstr>
      <vt:lpstr>Nirmala UI</vt:lpstr>
      <vt:lpstr>Wingdings</vt:lpstr>
      <vt:lpstr>Office Theme</vt:lpstr>
      <vt:lpstr>2_Office Theme</vt:lpstr>
      <vt:lpstr>Metropolitan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Myth busting/Q &amp;A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Gillan Emma</dc:creator>
  <cp:lastModifiedBy>Claire Anena</cp:lastModifiedBy>
  <cp:revision>2</cp:revision>
  <dcterms:created xsi:type="dcterms:W3CDTF">2023-01-25T14:34:00Z</dcterms:created>
  <dcterms:modified xsi:type="dcterms:W3CDTF">2023-12-05T09:47:03Z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0x0101003D111B80989C2F48A98656A918A919A02E00C592ADD2DA02204189104B24703624FB</vt:lpwstr>
  </property>
  <property fmtid="{D5CDD505-2E9C-101B-9397-08002B2CF9AE}" pid="3" name="Financial_x0020_Year">
    <vt:lpwstr/>
  </property>
  <property fmtid="{D5CDD505-2E9C-101B-9397-08002B2CF9AE}" pid="4" name="Financial Year">
    <vt:lpwstr/>
  </property>
  <property fmtid="{D5CDD505-2E9C-101B-9397-08002B2CF9AE}" pid="5" name="lcf76f155ced4ddcb4097134ff3c332f">
    <vt:lpwstr/>
  </property>
  <property fmtid="{D5CDD505-2E9C-101B-9397-08002B2CF9AE}" pid="6" name="MediaServiceImageTags">
    <vt:lpwstr/>
  </property>
  <property fmtid="{D5CDD505-2E9C-101B-9397-08002B2CF9AE}" pid="7" name="LGCS">
    <vt:lpwstr/>
  </property>
  <property fmtid="{D5CDD505-2E9C-101B-9397-08002B2CF9AE}" pid="8" name="CType">
    <vt:lpwstr/>
  </property>
  <property fmtid="{D5CDD505-2E9C-101B-9397-08002B2CF9AE}" pid="9" name="a8455ed1fd22475083a09a91de16b8fd">
    <vt:lpwstr/>
  </property>
  <property fmtid="{D5CDD505-2E9C-101B-9397-08002B2CF9AE}" pid="10" name="_dlc_DocIdItemGuid">
    <vt:lpwstr>81f02193-4676-4ecf-9e4d-6545812e93ea</vt:lpwstr>
  </property>
  <property fmtid="{D5CDD505-2E9C-101B-9397-08002B2CF9AE}" pid="11" name="SharedWithUsers">
    <vt:lpwstr>21;#Jacqueline Hutchinson;#20;#Adele Famurewa;#1520;#Sophie Keenleyside;#18;#Danielle Walker;#1378;#Claire Anena</vt:lpwstr>
  </property>
</Properties>
</file>